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32"/>
  </p:notesMasterIdLst>
  <p:sldIdLst>
    <p:sldId id="1551" r:id="rId3"/>
    <p:sldId id="465" r:id="rId4"/>
    <p:sldId id="1545" r:id="rId5"/>
    <p:sldId id="312" r:id="rId6"/>
    <p:sldId id="1548" r:id="rId7"/>
    <p:sldId id="302" r:id="rId8"/>
    <p:sldId id="303" r:id="rId9"/>
    <p:sldId id="300" r:id="rId10"/>
    <p:sldId id="1499" r:id="rId11"/>
    <p:sldId id="1500" r:id="rId12"/>
    <p:sldId id="277" r:id="rId13"/>
    <p:sldId id="1501" r:id="rId14"/>
    <p:sldId id="581" r:id="rId15"/>
    <p:sldId id="1493" r:id="rId16"/>
    <p:sldId id="1550" r:id="rId17"/>
    <p:sldId id="281" r:id="rId18"/>
    <p:sldId id="1494" r:id="rId19"/>
    <p:sldId id="295" r:id="rId20"/>
    <p:sldId id="296" r:id="rId21"/>
    <p:sldId id="299" r:id="rId22"/>
    <p:sldId id="301" r:id="rId23"/>
    <p:sldId id="304" r:id="rId24"/>
    <p:sldId id="305" r:id="rId25"/>
    <p:sldId id="310" r:id="rId26"/>
    <p:sldId id="306" r:id="rId27"/>
    <p:sldId id="307" r:id="rId28"/>
    <p:sldId id="308" r:id="rId29"/>
    <p:sldId id="309" r:id="rId30"/>
    <p:sldId id="406" r:id="rId31"/>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1919"/>
    <a:srgbClr val="154A7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514" y="67"/>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1E7529-21D8-46BC-BCC2-159B90ED168A}" type="datetimeFigureOut">
              <a:rPr lang="en-US" smtClean="0"/>
              <a:t>8/9/2020</a:t>
            </a:fld>
            <a:endParaRPr lang="en-US"/>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5BD563-403B-4C15-BC16-439CFE59D9B7}" type="slidenum">
              <a:rPr lang="en-US" smtClean="0"/>
              <a:t>‹nº›</a:t>
            </a:fld>
            <a:endParaRPr lang="en-US"/>
          </a:p>
        </p:txBody>
      </p:sp>
    </p:spTree>
    <p:extLst>
      <p:ext uri="{BB962C8B-B14F-4D97-AF65-F5344CB8AC3E}">
        <p14:creationId xmlns:p14="http://schemas.microsoft.com/office/powerpoint/2010/main" val="63832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69023AFE-A289-4514-8941-DDE6C24BA5A7}" type="slidenum">
              <a:rPr lang="pt-BR" smtClean="0"/>
              <a:pPr/>
              <a:t>3</a:t>
            </a:fld>
            <a:endParaRPr lang="pt-BR"/>
          </a:p>
        </p:txBody>
      </p:sp>
    </p:spTree>
    <p:extLst>
      <p:ext uri="{BB962C8B-B14F-4D97-AF65-F5344CB8AC3E}">
        <p14:creationId xmlns:p14="http://schemas.microsoft.com/office/powerpoint/2010/main" val="32249342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023AFE-A289-4514-8941-DDE6C24BA5A7}" type="slidenum">
              <a:rPr kumimoji="0" lang="pt-B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pt-B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76749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69023AFE-A289-4514-8941-DDE6C24BA5A7}" type="slidenum">
              <a:rPr lang="pt-BR" smtClean="0"/>
              <a:pPr/>
              <a:t>15</a:t>
            </a:fld>
            <a:endParaRPr lang="pt-BR"/>
          </a:p>
        </p:txBody>
      </p:sp>
    </p:spTree>
    <p:extLst>
      <p:ext uri="{BB962C8B-B14F-4D97-AF65-F5344CB8AC3E}">
        <p14:creationId xmlns:p14="http://schemas.microsoft.com/office/powerpoint/2010/main" val="36702876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69023AFE-A289-4514-8941-DDE6C24BA5A7}" type="slidenum">
              <a:rPr lang="pt-BR" smtClean="0"/>
              <a:pPr/>
              <a:t>16</a:t>
            </a:fld>
            <a:endParaRPr lang="pt-BR"/>
          </a:p>
        </p:txBody>
      </p:sp>
    </p:spTree>
    <p:extLst>
      <p:ext uri="{BB962C8B-B14F-4D97-AF65-F5344CB8AC3E}">
        <p14:creationId xmlns:p14="http://schemas.microsoft.com/office/powerpoint/2010/main" val="18377978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69023AFE-A289-4514-8941-DDE6C24BA5A7}" type="slidenum">
              <a:rPr lang="pt-BR" smtClean="0"/>
              <a:pPr/>
              <a:t>18</a:t>
            </a:fld>
            <a:endParaRPr lang="pt-BR"/>
          </a:p>
        </p:txBody>
      </p:sp>
    </p:spTree>
    <p:extLst>
      <p:ext uri="{BB962C8B-B14F-4D97-AF65-F5344CB8AC3E}">
        <p14:creationId xmlns:p14="http://schemas.microsoft.com/office/powerpoint/2010/main" val="18870298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69023AFE-A289-4514-8941-DDE6C24BA5A7}" type="slidenum">
              <a:rPr lang="pt-BR" smtClean="0"/>
              <a:pPr/>
              <a:t>19</a:t>
            </a:fld>
            <a:endParaRPr lang="pt-BR"/>
          </a:p>
        </p:txBody>
      </p:sp>
    </p:spTree>
    <p:extLst>
      <p:ext uri="{BB962C8B-B14F-4D97-AF65-F5344CB8AC3E}">
        <p14:creationId xmlns:p14="http://schemas.microsoft.com/office/powerpoint/2010/main" val="30495226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69023AFE-A289-4514-8941-DDE6C24BA5A7}" type="slidenum">
              <a:rPr lang="pt-BR" smtClean="0"/>
              <a:pPr/>
              <a:t>20</a:t>
            </a:fld>
            <a:endParaRPr lang="pt-BR"/>
          </a:p>
        </p:txBody>
      </p:sp>
    </p:spTree>
    <p:extLst>
      <p:ext uri="{BB962C8B-B14F-4D97-AF65-F5344CB8AC3E}">
        <p14:creationId xmlns:p14="http://schemas.microsoft.com/office/powerpoint/2010/main" val="29078803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69023AFE-A289-4514-8941-DDE6C24BA5A7}" type="slidenum">
              <a:rPr lang="pt-BR" smtClean="0"/>
              <a:pPr/>
              <a:t>21</a:t>
            </a:fld>
            <a:endParaRPr lang="pt-BR"/>
          </a:p>
        </p:txBody>
      </p:sp>
    </p:spTree>
    <p:extLst>
      <p:ext uri="{BB962C8B-B14F-4D97-AF65-F5344CB8AC3E}">
        <p14:creationId xmlns:p14="http://schemas.microsoft.com/office/powerpoint/2010/main" val="25028108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69023AFE-A289-4514-8941-DDE6C24BA5A7}" type="slidenum">
              <a:rPr lang="pt-BR" smtClean="0"/>
              <a:pPr/>
              <a:t>22</a:t>
            </a:fld>
            <a:endParaRPr lang="pt-BR"/>
          </a:p>
        </p:txBody>
      </p:sp>
    </p:spTree>
    <p:extLst>
      <p:ext uri="{BB962C8B-B14F-4D97-AF65-F5344CB8AC3E}">
        <p14:creationId xmlns:p14="http://schemas.microsoft.com/office/powerpoint/2010/main" val="21488881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69023AFE-A289-4514-8941-DDE6C24BA5A7}" type="slidenum">
              <a:rPr lang="pt-BR" smtClean="0"/>
              <a:pPr/>
              <a:t>23</a:t>
            </a:fld>
            <a:endParaRPr lang="pt-BR"/>
          </a:p>
        </p:txBody>
      </p:sp>
    </p:spTree>
    <p:extLst>
      <p:ext uri="{BB962C8B-B14F-4D97-AF65-F5344CB8AC3E}">
        <p14:creationId xmlns:p14="http://schemas.microsoft.com/office/powerpoint/2010/main" val="16805350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69023AFE-A289-4514-8941-DDE6C24BA5A7}" type="slidenum">
              <a:rPr lang="pt-BR" smtClean="0"/>
              <a:pPr/>
              <a:t>24</a:t>
            </a:fld>
            <a:endParaRPr lang="pt-BR"/>
          </a:p>
        </p:txBody>
      </p:sp>
    </p:spTree>
    <p:extLst>
      <p:ext uri="{BB962C8B-B14F-4D97-AF65-F5344CB8AC3E}">
        <p14:creationId xmlns:p14="http://schemas.microsoft.com/office/powerpoint/2010/main" val="3984396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69023AFE-A289-4514-8941-DDE6C24BA5A7}" type="slidenum">
              <a:rPr lang="pt-BR" smtClean="0"/>
              <a:pPr/>
              <a:t>4</a:t>
            </a:fld>
            <a:endParaRPr lang="pt-BR"/>
          </a:p>
        </p:txBody>
      </p:sp>
    </p:spTree>
    <p:extLst>
      <p:ext uri="{BB962C8B-B14F-4D97-AF65-F5344CB8AC3E}">
        <p14:creationId xmlns:p14="http://schemas.microsoft.com/office/powerpoint/2010/main" val="29761621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69023AFE-A289-4514-8941-DDE6C24BA5A7}" type="slidenum">
              <a:rPr lang="pt-BR" smtClean="0"/>
              <a:pPr/>
              <a:t>25</a:t>
            </a:fld>
            <a:endParaRPr lang="pt-BR"/>
          </a:p>
        </p:txBody>
      </p:sp>
    </p:spTree>
    <p:extLst>
      <p:ext uri="{BB962C8B-B14F-4D97-AF65-F5344CB8AC3E}">
        <p14:creationId xmlns:p14="http://schemas.microsoft.com/office/powerpoint/2010/main" val="14654205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69023AFE-A289-4514-8941-DDE6C24BA5A7}" type="slidenum">
              <a:rPr lang="pt-BR" smtClean="0"/>
              <a:pPr/>
              <a:t>26</a:t>
            </a:fld>
            <a:endParaRPr lang="pt-BR"/>
          </a:p>
        </p:txBody>
      </p:sp>
    </p:spTree>
    <p:extLst>
      <p:ext uri="{BB962C8B-B14F-4D97-AF65-F5344CB8AC3E}">
        <p14:creationId xmlns:p14="http://schemas.microsoft.com/office/powerpoint/2010/main" val="18123052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69023AFE-A289-4514-8941-DDE6C24BA5A7}" type="slidenum">
              <a:rPr lang="pt-BR" smtClean="0"/>
              <a:pPr/>
              <a:t>27</a:t>
            </a:fld>
            <a:endParaRPr lang="pt-BR"/>
          </a:p>
        </p:txBody>
      </p:sp>
    </p:spTree>
    <p:extLst>
      <p:ext uri="{BB962C8B-B14F-4D97-AF65-F5344CB8AC3E}">
        <p14:creationId xmlns:p14="http://schemas.microsoft.com/office/powerpoint/2010/main" val="14737052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69023AFE-A289-4514-8941-DDE6C24BA5A7}" type="slidenum">
              <a:rPr lang="pt-BR" smtClean="0"/>
              <a:pPr/>
              <a:t>28</a:t>
            </a:fld>
            <a:endParaRPr lang="pt-BR"/>
          </a:p>
        </p:txBody>
      </p:sp>
    </p:spTree>
    <p:extLst>
      <p:ext uri="{BB962C8B-B14F-4D97-AF65-F5344CB8AC3E}">
        <p14:creationId xmlns:p14="http://schemas.microsoft.com/office/powerpoint/2010/main" val="22442812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CA9ADBE0-4C52-4D45-AEE4-C4E37A439FF5}"/>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2A89C152-0110-400D-8B95-AB0F0465AB6E}" type="slidenum">
              <a:rPr lang="pt-BR" altLang="pt-BR" sz="1200">
                <a:cs typeface="Arial" panose="020B0604020202020204" pitchFamily="34" charset="0"/>
              </a:rPr>
              <a:pPr algn="r" eaLnBrk="1" hangingPunct="1"/>
              <a:t>29</a:t>
            </a:fld>
            <a:endParaRPr lang="pt-BR" altLang="pt-BR" sz="1200">
              <a:cs typeface="Arial" panose="020B0604020202020204" pitchFamily="34" charset="0"/>
            </a:endParaRPr>
          </a:p>
        </p:txBody>
      </p:sp>
      <p:sp>
        <p:nvSpPr>
          <p:cNvPr id="75779" name="Rectangle 2">
            <a:extLst>
              <a:ext uri="{FF2B5EF4-FFF2-40B4-BE49-F238E27FC236}">
                <a16:creationId xmlns:a16="http://schemas.microsoft.com/office/drawing/2014/main" id="{BDA06839-252C-4ECE-94AA-7670F3A8D3B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80" name="Rectangle 3">
            <a:extLst>
              <a:ext uri="{FF2B5EF4-FFF2-40B4-BE49-F238E27FC236}">
                <a16:creationId xmlns:a16="http://schemas.microsoft.com/office/drawing/2014/main" id="{4E50BC54-33CD-410C-83A5-A5B18F2F0C2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altLang="pt-BR">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69023AFE-A289-4514-8941-DDE6C24BA5A7}" type="slidenum">
              <a:rPr lang="pt-BR" smtClean="0"/>
              <a:pPr/>
              <a:t>5</a:t>
            </a:fld>
            <a:endParaRPr lang="pt-BR"/>
          </a:p>
        </p:txBody>
      </p:sp>
    </p:spTree>
    <p:extLst>
      <p:ext uri="{BB962C8B-B14F-4D97-AF65-F5344CB8AC3E}">
        <p14:creationId xmlns:p14="http://schemas.microsoft.com/office/powerpoint/2010/main" val="41598647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69023AFE-A289-4514-8941-DDE6C24BA5A7}" type="slidenum">
              <a:rPr lang="pt-BR" smtClean="0"/>
              <a:pPr/>
              <a:t>6</a:t>
            </a:fld>
            <a:endParaRPr lang="pt-BR"/>
          </a:p>
        </p:txBody>
      </p:sp>
    </p:spTree>
    <p:extLst>
      <p:ext uri="{BB962C8B-B14F-4D97-AF65-F5344CB8AC3E}">
        <p14:creationId xmlns:p14="http://schemas.microsoft.com/office/powerpoint/2010/main" val="153468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69023AFE-A289-4514-8941-DDE6C24BA5A7}" type="slidenum">
              <a:rPr lang="pt-BR" smtClean="0"/>
              <a:pPr/>
              <a:t>7</a:t>
            </a:fld>
            <a:endParaRPr lang="pt-BR"/>
          </a:p>
        </p:txBody>
      </p:sp>
    </p:spTree>
    <p:extLst>
      <p:ext uri="{BB962C8B-B14F-4D97-AF65-F5344CB8AC3E}">
        <p14:creationId xmlns:p14="http://schemas.microsoft.com/office/powerpoint/2010/main" val="17825926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69023AFE-A289-4514-8941-DDE6C24BA5A7}" type="slidenum">
              <a:rPr lang="pt-BR" smtClean="0"/>
              <a:pPr/>
              <a:t>8</a:t>
            </a:fld>
            <a:endParaRPr lang="pt-BR"/>
          </a:p>
        </p:txBody>
      </p:sp>
    </p:spTree>
    <p:extLst>
      <p:ext uri="{BB962C8B-B14F-4D97-AF65-F5344CB8AC3E}">
        <p14:creationId xmlns:p14="http://schemas.microsoft.com/office/powerpoint/2010/main" val="16957330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69023AFE-A289-4514-8941-DDE6C24BA5A7}" type="slidenum">
              <a:rPr lang="pt-BR" smtClean="0"/>
              <a:pPr/>
              <a:t>9</a:t>
            </a:fld>
            <a:endParaRPr lang="pt-BR"/>
          </a:p>
        </p:txBody>
      </p:sp>
    </p:spTree>
    <p:extLst>
      <p:ext uri="{BB962C8B-B14F-4D97-AF65-F5344CB8AC3E}">
        <p14:creationId xmlns:p14="http://schemas.microsoft.com/office/powerpoint/2010/main" val="1238078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69023AFE-A289-4514-8941-DDE6C24BA5A7}" type="slidenum">
              <a:rPr lang="pt-BR" smtClean="0"/>
              <a:pPr/>
              <a:t>10</a:t>
            </a:fld>
            <a:endParaRPr lang="pt-BR"/>
          </a:p>
        </p:txBody>
      </p:sp>
    </p:spTree>
    <p:extLst>
      <p:ext uri="{BB962C8B-B14F-4D97-AF65-F5344CB8AC3E}">
        <p14:creationId xmlns:p14="http://schemas.microsoft.com/office/powerpoint/2010/main" val="12290495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69023AFE-A289-4514-8941-DDE6C24BA5A7}" type="slidenum">
              <a:rPr lang="pt-BR" smtClean="0"/>
              <a:pPr/>
              <a:t>12</a:t>
            </a:fld>
            <a:endParaRPr lang="pt-BR"/>
          </a:p>
        </p:txBody>
      </p:sp>
    </p:spTree>
    <p:extLst>
      <p:ext uri="{BB962C8B-B14F-4D97-AF65-F5344CB8AC3E}">
        <p14:creationId xmlns:p14="http://schemas.microsoft.com/office/powerpoint/2010/main" val="2679530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PT"/>
              <a:t>Clique para editar o estilo de título do Modelo Global</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a:t>Clique para editar o estilo do subtítulo do Modelo Global</a:t>
            </a:r>
            <a:endParaRPr lang="pt-BR"/>
          </a:p>
        </p:txBody>
      </p:sp>
      <p:sp>
        <p:nvSpPr>
          <p:cNvPr id="4" name="Marcador de Posição da Data 3"/>
          <p:cNvSpPr>
            <a:spLocks noGrp="1"/>
          </p:cNvSpPr>
          <p:nvPr>
            <p:ph type="dt" sz="half" idx="10"/>
          </p:nvPr>
        </p:nvSpPr>
        <p:spPr/>
        <p:txBody>
          <a:bodyPr/>
          <a:lstStyle/>
          <a:p>
            <a:fld id="{F080A231-0E89-46AC-A7B3-0CC8869F26D0}" type="datetimeFigureOut">
              <a:rPr lang="pt-BR" smtClean="0"/>
              <a:t>09/08/2020</a:t>
            </a:fld>
            <a:endParaRPr lang="pt-BR"/>
          </a:p>
        </p:txBody>
      </p:sp>
      <p:sp>
        <p:nvSpPr>
          <p:cNvPr id="5" name="Marcador de Posição do Rodapé 4"/>
          <p:cNvSpPr>
            <a:spLocks noGrp="1"/>
          </p:cNvSpPr>
          <p:nvPr>
            <p:ph type="ftr" sz="quarter" idx="11"/>
          </p:nvPr>
        </p:nvSpPr>
        <p:spPr/>
        <p:txBody>
          <a:bodyPr/>
          <a:lstStyle/>
          <a:p>
            <a:endParaRPr lang="pt-BR"/>
          </a:p>
        </p:txBody>
      </p:sp>
      <p:sp>
        <p:nvSpPr>
          <p:cNvPr id="6" name="Marcador de Posição do Número do Diapositivo 5"/>
          <p:cNvSpPr>
            <a:spLocks noGrp="1"/>
          </p:cNvSpPr>
          <p:nvPr>
            <p:ph type="sldNum" sz="quarter" idx="12"/>
          </p:nvPr>
        </p:nvSpPr>
        <p:spPr/>
        <p:txBody>
          <a:bodyPr/>
          <a:lstStyle/>
          <a:p>
            <a:fld id="{495402E8-EF23-4B79-B47C-2378C226AAA6}" type="slidenum">
              <a:rPr lang="pt-BR" smtClean="0"/>
              <a:t>‹nº›</a:t>
            </a:fld>
            <a:endParaRPr lang="pt-BR"/>
          </a:p>
        </p:txBody>
      </p:sp>
    </p:spTree>
    <p:extLst>
      <p:ext uri="{BB962C8B-B14F-4D97-AF65-F5344CB8AC3E}">
        <p14:creationId xmlns:p14="http://schemas.microsoft.com/office/powerpoint/2010/main" val="3266318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 de título do Modelo Global</a:t>
            </a:r>
            <a:endParaRPr lang="pt-BR"/>
          </a:p>
        </p:txBody>
      </p:sp>
      <p:sp>
        <p:nvSpPr>
          <p:cNvPr id="3" name="Marcador de Posição de Texto Vertical 2"/>
          <p:cNvSpPr>
            <a:spLocks noGrp="1"/>
          </p:cNvSpPr>
          <p:nvPr>
            <p:ph type="body" orient="vert" idx="1"/>
          </p:nvPr>
        </p:nvSpPr>
        <p:spPr/>
        <p:txBody>
          <a:bodyPr vert="eaVert"/>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4" name="Marcador de Posição da Data 3"/>
          <p:cNvSpPr>
            <a:spLocks noGrp="1"/>
          </p:cNvSpPr>
          <p:nvPr>
            <p:ph type="dt" sz="half" idx="10"/>
          </p:nvPr>
        </p:nvSpPr>
        <p:spPr/>
        <p:txBody>
          <a:bodyPr/>
          <a:lstStyle/>
          <a:p>
            <a:fld id="{F080A231-0E89-46AC-A7B3-0CC8869F26D0}" type="datetimeFigureOut">
              <a:rPr lang="pt-BR" smtClean="0"/>
              <a:t>09/08/2020</a:t>
            </a:fld>
            <a:endParaRPr lang="pt-BR"/>
          </a:p>
        </p:txBody>
      </p:sp>
      <p:sp>
        <p:nvSpPr>
          <p:cNvPr id="5" name="Marcador de Posição do Rodapé 4"/>
          <p:cNvSpPr>
            <a:spLocks noGrp="1"/>
          </p:cNvSpPr>
          <p:nvPr>
            <p:ph type="ftr" sz="quarter" idx="11"/>
          </p:nvPr>
        </p:nvSpPr>
        <p:spPr/>
        <p:txBody>
          <a:bodyPr/>
          <a:lstStyle/>
          <a:p>
            <a:endParaRPr lang="pt-BR"/>
          </a:p>
        </p:txBody>
      </p:sp>
      <p:sp>
        <p:nvSpPr>
          <p:cNvPr id="6" name="Marcador de Posição do Número do Diapositivo 5"/>
          <p:cNvSpPr>
            <a:spLocks noGrp="1"/>
          </p:cNvSpPr>
          <p:nvPr>
            <p:ph type="sldNum" sz="quarter" idx="12"/>
          </p:nvPr>
        </p:nvSpPr>
        <p:spPr/>
        <p:txBody>
          <a:bodyPr/>
          <a:lstStyle/>
          <a:p>
            <a:fld id="{495402E8-EF23-4B79-B47C-2378C226AAA6}" type="slidenum">
              <a:rPr lang="pt-BR" smtClean="0"/>
              <a:t>‹nº›</a:t>
            </a:fld>
            <a:endParaRPr lang="pt-BR"/>
          </a:p>
        </p:txBody>
      </p:sp>
    </p:spTree>
    <p:extLst>
      <p:ext uri="{BB962C8B-B14F-4D97-AF65-F5344CB8AC3E}">
        <p14:creationId xmlns:p14="http://schemas.microsoft.com/office/powerpoint/2010/main" val="2884887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PT"/>
              <a:t>Clique para editar o estilo de título do Modelo Global</a:t>
            </a:r>
            <a:endParaRPr lang="pt-BR"/>
          </a:p>
        </p:txBody>
      </p:sp>
      <p:sp>
        <p:nvSpPr>
          <p:cNvPr id="3" name="Marcador de Posição de Texto Vertical 2"/>
          <p:cNvSpPr>
            <a:spLocks noGrp="1"/>
          </p:cNvSpPr>
          <p:nvPr>
            <p:ph type="body" orient="vert" idx="1"/>
          </p:nvPr>
        </p:nvSpPr>
        <p:spPr>
          <a:xfrm>
            <a:off x="838200" y="365125"/>
            <a:ext cx="7734300" cy="5811838"/>
          </a:xfrm>
        </p:spPr>
        <p:txBody>
          <a:bodyPr vert="eaVert"/>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4" name="Marcador de Posição da Data 3"/>
          <p:cNvSpPr>
            <a:spLocks noGrp="1"/>
          </p:cNvSpPr>
          <p:nvPr>
            <p:ph type="dt" sz="half" idx="10"/>
          </p:nvPr>
        </p:nvSpPr>
        <p:spPr/>
        <p:txBody>
          <a:bodyPr/>
          <a:lstStyle/>
          <a:p>
            <a:fld id="{F080A231-0E89-46AC-A7B3-0CC8869F26D0}" type="datetimeFigureOut">
              <a:rPr lang="pt-BR" smtClean="0"/>
              <a:t>09/08/2020</a:t>
            </a:fld>
            <a:endParaRPr lang="pt-BR"/>
          </a:p>
        </p:txBody>
      </p:sp>
      <p:sp>
        <p:nvSpPr>
          <p:cNvPr id="5" name="Marcador de Posição do Rodapé 4"/>
          <p:cNvSpPr>
            <a:spLocks noGrp="1"/>
          </p:cNvSpPr>
          <p:nvPr>
            <p:ph type="ftr" sz="quarter" idx="11"/>
          </p:nvPr>
        </p:nvSpPr>
        <p:spPr/>
        <p:txBody>
          <a:bodyPr/>
          <a:lstStyle/>
          <a:p>
            <a:endParaRPr lang="pt-BR"/>
          </a:p>
        </p:txBody>
      </p:sp>
      <p:sp>
        <p:nvSpPr>
          <p:cNvPr id="6" name="Marcador de Posição do Número do Diapositivo 5"/>
          <p:cNvSpPr>
            <a:spLocks noGrp="1"/>
          </p:cNvSpPr>
          <p:nvPr>
            <p:ph type="sldNum" sz="quarter" idx="12"/>
          </p:nvPr>
        </p:nvSpPr>
        <p:spPr/>
        <p:txBody>
          <a:bodyPr/>
          <a:lstStyle/>
          <a:p>
            <a:fld id="{495402E8-EF23-4B79-B47C-2378C226AAA6}" type="slidenum">
              <a:rPr lang="pt-BR" smtClean="0"/>
              <a:t>‹nº›</a:t>
            </a:fld>
            <a:endParaRPr lang="pt-BR"/>
          </a:p>
        </p:txBody>
      </p:sp>
    </p:spTree>
    <p:extLst>
      <p:ext uri="{BB962C8B-B14F-4D97-AF65-F5344CB8AC3E}">
        <p14:creationId xmlns:p14="http://schemas.microsoft.com/office/powerpoint/2010/main" val="1696965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5139267" y="1996017"/>
            <a:ext cx="1905000" cy="1905000"/>
          </a:xfrm>
          <a:prstGeom prst="rect">
            <a:avLst/>
          </a:prstGeom>
        </p:spPr>
        <p:txBody>
          <a:bodyPr/>
          <a:lstStyle>
            <a:lvl1pPr>
              <a:defRPr>
                <a:latin typeface="Calibri" pitchFamily="34" charset="0"/>
                <a:cs typeface="Calibri" panose="020F0502020204030204" pitchFamily="34" charset="0"/>
              </a:defRPr>
            </a:lvl1pPr>
          </a:lstStyle>
          <a:p>
            <a:endParaRPr lang="en-US" dirty="0"/>
          </a:p>
        </p:txBody>
      </p:sp>
    </p:spTree>
    <p:extLst>
      <p:ext uri="{BB962C8B-B14F-4D97-AF65-F5344CB8AC3E}">
        <p14:creationId xmlns:p14="http://schemas.microsoft.com/office/powerpoint/2010/main" val="15601601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PT"/>
              <a:t>Clique para editar o estilo de título do Modelo Global</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a:t>Clique para editar o estilo do subtítulo do Modelo Global</a:t>
            </a:r>
            <a:endParaRPr lang="pt-BR"/>
          </a:p>
        </p:txBody>
      </p:sp>
      <p:sp>
        <p:nvSpPr>
          <p:cNvPr id="4" name="Marcador de Posição da Data 3"/>
          <p:cNvSpPr>
            <a:spLocks noGrp="1"/>
          </p:cNvSpPr>
          <p:nvPr>
            <p:ph type="dt" sz="half" idx="10"/>
          </p:nvPr>
        </p:nvSpPr>
        <p:spPr/>
        <p:txBody>
          <a:bodyPr/>
          <a:lstStyle/>
          <a:p>
            <a:fld id="{F080A231-0E89-46AC-A7B3-0CC8869F26D0}" type="datetimeFigureOut">
              <a:rPr lang="pt-BR" smtClean="0"/>
              <a:t>09/08/2020</a:t>
            </a:fld>
            <a:endParaRPr lang="pt-BR"/>
          </a:p>
        </p:txBody>
      </p:sp>
      <p:sp>
        <p:nvSpPr>
          <p:cNvPr id="5" name="Marcador de Posição do Rodapé 4"/>
          <p:cNvSpPr>
            <a:spLocks noGrp="1"/>
          </p:cNvSpPr>
          <p:nvPr>
            <p:ph type="ftr" sz="quarter" idx="11"/>
          </p:nvPr>
        </p:nvSpPr>
        <p:spPr/>
        <p:txBody>
          <a:bodyPr/>
          <a:lstStyle/>
          <a:p>
            <a:endParaRPr lang="pt-BR"/>
          </a:p>
        </p:txBody>
      </p:sp>
      <p:sp>
        <p:nvSpPr>
          <p:cNvPr id="6" name="Marcador de Posição do Número do Diapositivo 5"/>
          <p:cNvSpPr>
            <a:spLocks noGrp="1"/>
          </p:cNvSpPr>
          <p:nvPr>
            <p:ph type="sldNum" sz="quarter" idx="12"/>
          </p:nvPr>
        </p:nvSpPr>
        <p:spPr/>
        <p:txBody>
          <a:bodyPr/>
          <a:lstStyle/>
          <a:p>
            <a:fld id="{495402E8-EF23-4B79-B47C-2378C226AAA6}" type="slidenum">
              <a:rPr lang="pt-BR" smtClean="0"/>
              <a:t>‹nº›</a:t>
            </a:fld>
            <a:endParaRPr lang="pt-BR"/>
          </a:p>
        </p:txBody>
      </p:sp>
    </p:spTree>
    <p:extLst>
      <p:ext uri="{BB962C8B-B14F-4D97-AF65-F5344CB8AC3E}">
        <p14:creationId xmlns:p14="http://schemas.microsoft.com/office/powerpoint/2010/main" val="42620545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 de título do Modelo Global</a:t>
            </a:r>
            <a:endParaRPr lang="pt-BR"/>
          </a:p>
        </p:txBody>
      </p:sp>
      <p:sp>
        <p:nvSpPr>
          <p:cNvPr id="3" name="Marcador de Posição de Conteúdo 2"/>
          <p:cNvSpPr>
            <a:spLocks noGrp="1"/>
          </p:cNvSpPr>
          <p:nvPr>
            <p:ph idx="1"/>
          </p:nvPr>
        </p:nvSpPr>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4" name="Marcador de Posição da Data 3"/>
          <p:cNvSpPr>
            <a:spLocks noGrp="1"/>
          </p:cNvSpPr>
          <p:nvPr>
            <p:ph type="dt" sz="half" idx="10"/>
          </p:nvPr>
        </p:nvSpPr>
        <p:spPr/>
        <p:txBody>
          <a:bodyPr/>
          <a:lstStyle/>
          <a:p>
            <a:fld id="{F080A231-0E89-46AC-A7B3-0CC8869F26D0}" type="datetimeFigureOut">
              <a:rPr lang="pt-BR" smtClean="0"/>
              <a:t>09/08/2020</a:t>
            </a:fld>
            <a:endParaRPr lang="pt-BR"/>
          </a:p>
        </p:txBody>
      </p:sp>
      <p:sp>
        <p:nvSpPr>
          <p:cNvPr id="5" name="Marcador de Posição do Rodapé 4"/>
          <p:cNvSpPr>
            <a:spLocks noGrp="1"/>
          </p:cNvSpPr>
          <p:nvPr>
            <p:ph type="ftr" sz="quarter" idx="11"/>
          </p:nvPr>
        </p:nvSpPr>
        <p:spPr/>
        <p:txBody>
          <a:bodyPr/>
          <a:lstStyle/>
          <a:p>
            <a:endParaRPr lang="pt-BR"/>
          </a:p>
        </p:txBody>
      </p:sp>
      <p:sp>
        <p:nvSpPr>
          <p:cNvPr id="6" name="Marcador de Posição do Número do Diapositivo 5"/>
          <p:cNvSpPr>
            <a:spLocks noGrp="1"/>
          </p:cNvSpPr>
          <p:nvPr>
            <p:ph type="sldNum" sz="quarter" idx="12"/>
          </p:nvPr>
        </p:nvSpPr>
        <p:spPr/>
        <p:txBody>
          <a:bodyPr/>
          <a:lstStyle/>
          <a:p>
            <a:fld id="{495402E8-EF23-4B79-B47C-2378C226AAA6}" type="slidenum">
              <a:rPr lang="pt-BR" smtClean="0"/>
              <a:t>‹nº›</a:t>
            </a:fld>
            <a:endParaRPr lang="pt-BR"/>
          </a:p>
        </p:txBody>
      </p:sp>
    </p:spTree>
    <p:extLst>
      <p:ext uri="{BB962C8B-B14F-4D97-AF65-F5344CB8AC3E}">
        <p14:creationId xmlns:p14="http://schemas.microsoft.com/office/powerpoint/2010/main" val="33544735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PT"/>
              <a:t>Clique para editar o estilo de título do Modelo Global</a:t>
            </a:r>
            <a:endParaRPr lang="pt-BR"/>
          </a:p>
        </p:txBody>
      </p:sp>
      <p:sp>
        <p:nvSpPr>
          <p:cNvPr id="3" name="Marcador de Posição do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PT"/>
              <a:t>Editar os estilos de texto do Modelo Global</a:t>
            </a:r>
          </a:p>
        </p:txBody>
      </p:sp>
      <p:sp>
        <p:nvSpPr>
          <p:cNvPr id="4" name="Marcador de Posição da Data 3"/>
          <p:cNvSpPr>
            <a:spLocks noGrp="1"/>
          </p:cNvSpPr>
          <p:nvPr>
            <p:ph type="dt" sz="half" idx="10"/>
          </p:nvPr>
        </p:nvSpPr>
        <p:spPr/>
        <p:txBody>
          <a:bodyPr/>
          <a:lstStyle/>
          <a:p>
            <a:fld id="{F080A231-0E89-46AC-A7B3-0CC8869F26D0}" type="datetimeFigureOut">
              <a:rPr lang="pt-BR" smtClean="0"/>
              <a:t>09/08/2020</a:t>
            </a:fld>
            <a:endParaRPr lang="pt-BR"/>
          </a:p>
        </p:txBody>
      </p:sp>
      <p:sp>
        <p:nvSpPr>
          <p:cNvPr id="5" name="Marcador de Posição do Rodapé 4"/>
          <p:cNvSpPr>
            <a:spLocks noGrp="1"/>
          </p:cNvSpPr>
          <p:nvPr>
            <p:ph type="ftr" sz="quarter" idx="11"/>
          </p:nvPr>
        </p:nvSpPr>
        <p:spPr/>
        <p:txBody>
          <a:bodyPr/>
          <a:lstStyle/>
          <a:p>
            <a:endParaRPr lang="pt-BR"/>
          </a:p>
        </p:txBody>
      </p:sp>
      <p:sp>
        <p:nvSpPr>
          <p:cNvPr id="6" name="Marcador de Posição do Número do Diapositivo 5"/>
          <p:cNvSpPr>
            <a:spLocks noGrp="1"/>
          </p:cNvSpPr>
          <p:nvPr>
            <p:ph type="sldNum" sz="quarter" idx="12"/>
          </p:nvPr>
        </p:nvSpPr>
        <p:spPr/>
        <p:txBody>
          <a:bodyPr/>
          <a:lstStyle/>
          <a:p>
            <a:fld id="{495402E8-EF23-4B79-B47C-2378C226AAA6}" type="slidenum">
              <a:rPr lang="pt-BR" smtClean="0"/>
              <a:t>‹nº›</a:t>
            </a:fld>
            <a:endParaRPr lang="pt-BR"/>
          </a:p>
        </p:txBody>
      </p:sp>
    </p:spTree>
    <p:extLst>
      <p:ext uri="{BB962C8B-B14F-4D97-AF65-F5344CB8AC3E}">
        <p14:creationId xmlns:p14="http://schemas.microsoft.com/office/powerpoint/2010/main" val="28216999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 de título do Modelo Global</a:t>
            </a:r>
            <a:endParaRPr lang="pt-BR"/>
          </a:p>
        </p:txBody>
      </p:sp>
      <p:sp>
        <p:nvSpPr>
          <p:cNvPr id="3" name="Marcador de Posição de Conteúdo 2"/>
          <p:cNvSpPr>
            <a:spLocks noGrp="1"/>
          </p:cNvSpPr>
          <p:nvPr>
            <p:ph sz="half" idx="1"/>
          </p:nvPr>
        </p:nvSpPr>
        <p:spPr>
          <a:xfrm>
            <a:off x="838200" y="1825625"/>
            <a:ext cx="5181600" cy="4351338"/>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4" name="Marcador de Posição de Conteúdo 3"/>
          <p:cNvSpPr>
            <a:spLocks noGrp="1"/>
          </p:cNvSpPr>
          <p:nvPr>
            <p:ph sz="half" idx="2"/>
          </p:nvPr>
        </p:nvSpPr>
        <p:spPr>
          <a:xfrm>
            <a:off x="6172200" y="1825625"/>
            <a:ext cx="5181600" cy="4351338"/>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5" name="Marcador de Posição da Data 4"/>
          <p:cNvSpPr>
            <a:spLocks noGrp="1"/>
          </p:cNvSpPr>
          <p:nvPr>
            <p:ph type="dt" sz="half" idx="10"/>
          </p:nvPr>
        </p:nvSpPr>
        <p:spPr/>
        <p:txBody>
          <a:bodyPr/>
          <a:lstStyle/>
          <a:p>
            <a:fld id="{F080A231-0E89-46AC-A7B3-0CC8869F26D0}" type="datetimeFigureOut">
              <a:rPr lang="pt-BR" smtClean="0"/>
              <a:t>09/08/2020</a:t>
            </a:fld>
            <a:endParaRPr lang="pt-BR"/>
          </a:p>
        </p:txBody>
      </p:sp>
      <p:sp>
        <p:nvSpPr>
          <p:cNvPr id="6" name="Marcador de Posição do Rodapé 5"/>
          <p:cNvSpPr>
            <a:spLocks noGrp="1"/>
          </p:cNvSpPr>
          <p:nvPr>
            <p:ph type="ftr" sz="quarter" idx="11"/>
          </p:nvPr>
        </p:nvSpPr>
        <p:spPr/>
        <p:txBody>
          <a:bodyPr/>
          <a:lstStyle/>
          <a:p>
            <a:endParaRPr lang="pt-BR"/>
          </a:p>
        </p:txBody>
      </p:sp>
      <p:sp>
        <p:nvSpPr>
          <p:cNvPr id="7" name="Marcador de Posição do Número do Diapositivo 6"/>
          <p:cNvSpPr>
            <a:spLocks noGrp="1"/>
          </p:cNvSpPr>
          <p:nvPr>
            <p:ph type="sldNum" sz="quarter" idx="12"/>
          </p:nvPr>
        </p:nvSpPr>
        <p:spPr/>
        <p:txBody>
          <a:bodyPr/>
          <a:lstStyle/>
          <a:p>
            <a:fld id="{495402E8-EF23-4B79-B47C-2378C226AAA6}" type="slidenum">
              <a:rPr lang="pt-BR" smtClean="0"/>
              <a:t>‹nº›</a:t>
            </a:fld>
            <a:endParaRPr lang="pt-BR"/>
          </a:p>
        </p:txBody>
      </p:sp>
    </p:spTree>
    <p:extLst>
      <p:ext uri="{BB962C8B-B14F-4D97-AF65-F5344CB8AC3E}">
        <p14:creationId xmlns:p14="http://schemas.microsoft.com/office/powerpoint/2010/main" val="10303753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PT"/>
              <a:t>Clique para editar o estilo de título do Modelo Global</a:t>
            </a:r>
            <a:endParaRPr lang="pt-BR"/>
          </a:p>
        </p:txBody>
      </p:sp>
      <p:sp>
        <p:nvSpPr>
          <p:cNvPr id="3" name="Marcador de Posição do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Editar os estilos de texto do Modelo Global</a:t>
            </a:r>
          </a:p>
        </p:txBody>
      </p:sp>
      <p:sp>
        <p:nvSpPr>
          <p:cNvPr id="4" name="Marcador de Posição de Conteúdo 3"/>
          <p:cNvSpPr>
            <a:spLocks noGrp="1"/>
          </p:cNvSpPr>
          <p:nvPr>
            <p:ph sz="half" idx="2"/>
          </p:nvPr>
        </p:nvSpPr>
        <p:spPr>
          <a:xfrm>
            <a:off x="839788" y="2505075"/>
            <a:ext cx="5157787" cy="3684588"/>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5" name="Marcador de Posição do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Editar os estilos de texto do Modelo Global</a:t>
            </a:r>
          </a:p>
        </p:txBody>
      </p:sp>
      <p:sp>
        <p:nvSpPr>
          <p:cNvPr id="6" name="Marcador de Posição de Conteúdo 5"/>
          <p:cNvSpPr>
            <a:spLocks noGrp="1"/>
          </p:cNvSpPr>
          <p:nvPr>
            <p:ph sz="quarter" idx="4"/>
          </p:nvPr>
        </p:nvSpPr>
        <p:spPr>
          <a:xfrm>
            <a:off x="6172200" y="2505075"/>
            <a:ext cx="5183188" cy="3684588"/>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7" name="Marcador de Posição da Data 6"/>
          <p:cNvSpPr>
            <a:spLocks noGrp="1"/>
          </p:cNvSpPr>
          <p:nvPr>
            <p:ph type="dt" sz="half" idx="10"/>
          </p:nvPr>
        </p:nvSpPr>
        <p:spPr/>
        <p:txBody>
          <a:bodyPr/>
          <a:lstStyle/>
          <a:p>
            <a:fld id="{F080A231-0E89-46AC-A7B3-0CC8869F26D0}" type="datetimeFigureOut">
              <a:rPr lang="pt-BR" smtClean="0"/>
              <a:t>09/08/2020</a:t>
            </a:fld>
            <a:endParaRPr lang="pt-BR"/>
          </a:p>
        </p:txBody>
      </p:sp>
      <p:sp>
        <p:nvSpPr>
          <p:cNvPr id="8" name="Marcador de Posição do Rodapé 7"/>
          <p:cNvSpPr>
            <a:spLocks noGrp="1"/>
          </p:cNvSpPr>
          <p:nvPr>
            <p:ph type="ftr" sz="quarter" idx="11"/>
          </p:nvPr>
        </p:nvSpPr>
        <p:spPr/>
        <p:txBody>
          <a:bodyPr/>
          <a:lstStyle/>
          <a:p>
            <a:endParaRPr lang="pt-BR"/>
          </a:p>
        </p:txBody>
      </p:sp>
      <p:sp>
        <p:nvSpPr>
          <p:cNvPr id="9" name="Marcador de Posição do Número do Diapositivo 8"/>
          <p:cNvSpPr>
            <a:spLocks noGrp="1"/>
          </p:cNvSpPr>
          <p:nvPr>
            <p:ph type="sldNum" sz="quarter" idx="12"/>
          </p:nvPr>
        </p:nvSpPr>
        <p:spPr/>
        <p:txBody>
          <a:bodyPr/>
          <a:lstStyle/>
          <a:p>
            <a:fld id="{495402E8-EF23-4B79-B47C-2378C226AAA6}" type="slidenum">
              <a:rPr lang="pt-BR" smtClean="0"/>
              <a:t>‹nº›</a:t>
            </a:fld>
            <a:endParaRPr lang="pt-BR"/>
          </a:p>
        </p:txBody>
      </p:sp>
    </p:spTree>
    <p:extLst>
      <p:ext uri="{BB962C8B-B14F-4D97-AF65-F5344CB8AC3E}">
        <p14:creationId xmlns:p14="http://schemas.microsoft.com/office/powerpoint/2010/main" val="31120887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 de título do Modelo Global</a:t>
            </a:r>
            <a:endParaRPr lang="pt-BR"/>
          </a:p>
        </p:txBody>
      </p:sp>
      <p:sp>
        <p:nvSpPr>
          <p:cNvPr id="3" name="Marcador de Posição da Data 2"/>
          <p:cNvSpPr>
            <a:spLocks noGrp="1"/>
          </p:cNvSpPr>
          <p:nvPr>
            <p:ph type="dt" sz="half" idx="10"/>
          </p:nvPr>
        </p:nvSpPr>
        <p:spPr/>
        <p:txBody>
          <a:bodyPr/>
          <a:lstStyle/>
          <a:p>
            <a:fld id="{F080A231-0E89-46AC-A7B3-0CC8869F26D0}" type="datetimeFigureOut">
              <a:rPr lang="pt-BR" smtClean="0"/>
              <a:t>09/08/2020</a:t>
            </a:fld>
            <a:endParaRPr lang="pt-BR"/>
          </a:p>
        </p:txBody>
      </p:sp>
      <p:sp>
        <p:nvSpPr>
          <p:cNvPr id="4" name="Marcador de Posição do Rodapé 3"/>
          <p:cNvSpPr>
            <a:spLocks noGrp="1"/>
          </p:cNvSpPr>
          <p:nvPr>
            <p:ph type="ftr" sz="quarter" idx="11"/>
          </p:nvPr>
        </p:nvSpPr>
        <p:spPr/>
        <p:txBody>
          <a:bodyPr/>
          <a:lstStyle/>
          <a:p>
            <a:endParaRPr lang="pt-BR"/>
          </a:p>
        </p:txBody>
      </p:sp>
      <p:sp>
        <p:nvSpPr>
          <p:cNvPr id="5" name="Marcador de Posição do Número do Diapositivo 4"/>
          <p:cNvSpPr>
            <a:spLocks noGrp="1"/>
          </p:cNvSpPr>
          <p:nvPr>
            <p:ph type="sldNum" sz="quarter" idx="12"/>
          </p:nvPr>
        </p:nvSpPr>
        <p:spPr/>
        <p:txBody>
          <a:bodyPr/>
          <a:lstStyle/>
          <a:p>
            <a:fld id="{495402E8-EF23-4B79-B47C-2378C226AAA6}" type="slidenum">
              <a:rPr lang="pt-BR" smtClean="0"/>
              <a:t>‹nº›</a:t>
            </a:fld>
            <a:endParaRPr lang="pt-BR"/>
          </a:p>
        </p:txBody>
      </p:sp>
    </p:spTree>
    <p:extLst>
      <p:ext uri="{BB962C8B-B14F-4D97-AF65-F5344CB8AC3E}">
        <p14:creationId xmlns:p14="http://schemas.microsoft.com/office/powerpoint/2010/main" val="41041427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F080A231-0E89-46AC-A7B3-0CC8869F26D0}" type="datetimeFigureOut">
              <a:rPr lang="pt-BR" smtClean="0"/>
              <a:t>09/08/2020</a:t>
            </a:fld>
            <a:endParaRPr lang="pt-BR"/>
          </a:p>
        </p:txBody>
      </p:sp>
      <p:sp>
        <p:nvSpPr>
          <p:cNvPr id="3" name="Marcador de Posição do Rodapé 2"/>
          <p:cNvSpPr>
            <a:spLocks noGrp="1"/>
          </p:cNvSpPr>
          <p:nvPr>
            <p:ph type="ftr" sz="quarter" idx="11"/>
          </p:nvPr>
        </p:nvSpPr>
        <p:spPr/>
        <p:txBody>
          <a:bodyPr/>
          <a:lstStyle/>
          <a:p>
            <a:endParaRPr lang="pt-BR"/>
          </a:p>
        </p:txBody>
      </p:sp>
      <p:sp>
        <p:nvSpPr>
          <p:cNvPr id="4" name="Marcador de Posição do Número do Diapositivo 3"/>
          <p:cNvSpPr>
            <a:spLocks noGrp="1"/>
          </p:cNvSpPr>
          <p:nvPr>
            <p:ph type="sldNum" sz="quarter" idx="12"/>
          </p:nvPr>
        </p:nvSpPr>
        <p:spPr/>
        <p:txBody>
          <a:bodyPr/>
          <a:lstStyle/>
          <a:p>
            <a:fld id="{495402E8-EF23-4B79-B47C-2378C226AAA6}" type="slidenum">
              <a:rPr lang="pt-BR" smtClean="0"/>
              <a:t>‹nº›</a:t>
            </a:fld>
            <a:endParaRPr lang="pt-BR"/>
          </a:p>
        </p:txBody>
      </p:sp>
    </p:spTree>
    <p:extLst>
      <p:ext uri="{BB962C8B-B14F-4D97-AF65-F5344CB8AC3E}">
        <p14:creationId xmlns:p14="http://schemas.microsoft.com/office/powerpoint/2010/main" val="1869707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 de título do Modelo Global</a:t>
            </a:r>
            <a:endParaRPr lang="pt-BR"/>
          </a:p>
        </p:txBody>
      </p:sp>
      <p:sp>
        <p:nvSpPr>
          <p:cNvPr id="3" name="Marcador de Posição de Conteúdo 2"/>
          <p:cNvSpPr>
            <a:spLocks noGrp="1"/>
          </p:cNvSpPr>
          <p:nvPr>
            <p:ph idx="1"/>
          </p:nvPr>
        </p:nvSpPr>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4" name="Marcador de Posição da Data 3"/>
          <p:cNvSpPr>
            <a:spLocks noGrp="1"/>
          </p:cNvSpPr>
          <p:nvPr>
            <p:ph type="dt" sz="half" idx="10"/>
          </p:nvPr>
        </p:nvSpPr>
        <p:spPr/>
        <p:txBody>
          <a:bodyPr/>
          <a:lstStyle/>
          <a:p>
            <a:fld id="{F080A231-0E89-46AC-A7B3-0CC8869F26D0}" type="datetimeFigureOut">
              <a:rPr lang="pt-BR" smtClean="0"/>
              <a:t>09/08/2020</a:t>
            </a:fld>
            <a:endParaRPr lang="pt-BR"/>
          </a:p>
        </p:txBody>
      </p:sp>
      <p:sp>
        <p:nvSpPr>
          <p:cNvPr id="5" name="Marcador de Posição do Rodapé 4"/>
          <p:cNvSpPr>
            <a:spLocks noGrp="1"/>
          </p:cNvSpPr>
          <p:nvPr>
            <p:ph type="ftr" sz="quarter" idx="11"/>
          </p:nvPr>
        </p:nvSpPr>
        <p:spPr/>
        <p:txBody>
          <a:bodyPr/>
          <a:lstStyle/>
          <a:p>
            <a:endParaRPr lang="pt-BR"/>
          </a:p>
        </p:txBody>
      </p:sp>
      <p:sp>
        <p:nvSpPr>
          <p:cNvPr id="6" name="Marcador de Posição do Número do Diapositivo 5"/>
          <p:cNvSpPr>
            <a:spLocks noGrp="1"/>
          </p:cNvSpPr>
          <p:nvPr>
            <p:ph type="sldNum" sz="quarter" idx="12"/>
          </p:nvPr>
        </p:nvSpPr>
        <p:spPr/>
        <p:txBody>
          <a:bodyPr/>
          <a:lstStyle/>
          <a:p>
            <a:fld id="{495402E8-EF23-4B79-B47C-2378C226AAA6}" type="slidenum">
              <a:rPr lang="pt-BR" smtClean="0"/>
              <a:t>‹nº›</a:t>
            </a:fld>
            <a:endParaRPr lang="pt-BR"/>
          </a:p>
        </p:txBody>
      </p:sp>
    </p:spTree>
    <p:extLst>
      <p:ext uri="{BB962C8B-B14F-4D97-AF65-F5344CB8AC3E}">
        <p14:creationId xmlns:p14="http://schemas.microsoft.com/office/powerpoint/2010/main" val="23942914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PT"/>
              <a:t>Clique para editar o estilo de título do Modelo Global</a:t>
            </a:r>
            <a:endParaRPr lang="pt-BR"/>
          </a:p>
        </p:txBody>
      </p:sp>
      <p:sp>
        <p:nvSpPr>
          <p:cNvPr id="3" name="Marcador de Posição de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4" name="Marcador de Posição do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Editar os estilos de texto do Modelo Global</a:t>
            </a:r>
          </a:p>
        </p:txBody>
      </p:sp>
      <p:sp>
        <p:nvSpPr>
          <p:cNvPr id="5" name="Marcador de Posição da Data 4"/>
          <p:cNvSpPr>
            <a:spLocks noGrp="1"/>
          </p:cNvSpPr>
          <p:nvPr>
            <p:ph type="dt" sz="half" idx="10"/>
          </p:nvPr>
        </p:nvSpPr>
        <p:spPr/>
        <p:txBody>
          <a:bodyPr/>
          <a:lstStyle/>
          <a:p>
            <a:fld id="{F080A231-0E89-46AC-A7B3-0CC8869F26D0}" type="datetimeFigureOut">
              <a:rPr lang="pt-BR" smtClean="0"/>
              <a:t>09/08/2020</a:t>
            </a:fld>
            <a:endParaRPr lang="pt-BR"/>
          </a:p>
        </p:txBody>
      </p:sp>
      <p:sp>
        <p:nvSpPr>
          <p:cNvPr id="6" name="Marcador de Posição do Rodapé 5"/>
          <p:cNvSpPr>
            <a:spLocks noGrp="1"/>
          </p:cNvSpPr>
          <p:nvPr>
            <p:ph type="ftr" sz="quarter" idx="11"/>
          </p:nvPr>
        </p:nvSpPr>
        <p:spPr/>
        <p:txBody>
          <a:bodyPr/>
          <a:lstStyle/>
          <a:p>
            <a:endParaRPr lang="pt-BR"/>
          </a:p>
        </p:txBody>
      </p:sp>
      <p:sp>
        <p:nvSpPr>
          <p:cNvPr id="7" name="Marcador de Posição do Número do Diapositivo 6"/>
          <p:cNvSpPr>
            <a:spLocks noGrp="1"/>
          </p:cNvSpPr>
          <p:nvPr>
            <p:ph type="sldNum" sz="quarter" idx="12"/>
          </p:nvPr>
        </p:nvSpPr>
        <p:spPr/>
        <p:txBody>
          <a:bodyPr/>
          <a:lstStyle/>
          <a:p>
            <a:fld id="{495402E8-EF23-4B79-B47C-2378C226AAA6}" type="slidenum">
              <a:rPr lang="pt-BR" smtClean="0"/>
              <a:t>‹nº›</a:t>
            </a:fld>
            <a:endParaRPr lang="pt-BR"/>
          </a:p>
        </p:txBody>
      </p:sp>
    </p:spTree>
    <p:extLst>
      <p:ext uri="{BB962C8B-B14F-4D97-AF65-F5344CB8AC3E}">
        <p14:creationId xmlns:p14="http://schemas.microsoft.com/office/powerpoint/2010/main" val="10370517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PT"/>
              <a:t>Clique para editar o estilo de título do Modelo Global</a:t>
            </a:r>
            <a:endParaRPr lang="pt-BR"/>
          </a:p>
        </p:txBody>
      </p:sp>
      <p:sp>
        <p:nvSpPr>
          <p:cNvPr id="3" name="Marcador de Posição d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Marcador de Posição do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Editar os estilos de texto do Modelo Global</a:t>
            </a:r>
          </a:p>
        </p:txBody>
      </p:sp>
      <p:sp>
        <p:nvSpPr>
          <p:cNvPr id="5" name="Marcador de Posição da Data 4"/>
          <p:cNvSpPr>
            <a:spLocks noGrp="1"/>
          </p:cNvSpPr>
          <p:nvPr>
            <p:ph type="dt" sz="half" idx="10"/>
          </p:nvPr>
        </p:nvSpPr>
        <p:spPr/>
        <p:txBody>
          <a:bodyPr/>
          <a:lstStyle/>
          <a:p>
            <a:fld id="{F080A231-0E89-46AC-A7B3-0CC8869F26D0}" type="datetimeFigureOut">
              <a:rPr lang="pt-BR" smtClean="0"/>
              <a:t>09/08/2020</a:t>
            </a:fld>
            <a:endParaRPr lang="pt-BR"/>
          </a:p>
        </p:txBody>
      </p:sp>
      <p:sp>
        <p:nvSpPr>
          <p:cNvPr id="6" name="Marcador de Posição do Rodapé 5"/>
          <p:cNvSpPr>
            <a:spLocks noGrp="1"/>
          </p:cNvSpPr>
          <p:nvPr>
            <p:ph type="ftr" sz="quarter" idx="11"/>
          </p:nvPr>
        </p:nvSpPr>
        <p:spPr/>
        <p:txBody>
          <a:bodyPr/>
          <a:lstStyle/>
          <a:p>
            <a:endParaRPr lang="pt-BR"/>
          </a:p>
        </p:txBody>
      </p:sp>
      <p:sp>
        <p:nvSpPr>
          <p:cNvPr id="7" name="Marcador de Posição do Número do Diapositivo 6"/>
          <p:cNvSpPr>
            <a:spLocks noGrp="1"/>
          </p:cNvSpPr>
          <p:nvPr>
            <p:ph type="sldNum" sz="quarter" idx="12"/>
          </p:nvPr>
        </p:nvSpPr>
        <p:spPr/>
        <p:txBody>
          <a:bodyPr/>
          <a:lstStyle/>
          <a:p>
            <a:fld id="{495402E8-EF23-4B79-B47C-2378C226AAA6}" type="slidenum">
              <a:rPr lang="pt-BR" smtClean="0"/>
              <a:t>‹nº›</a:t>
            </a:fld>
            <a:endParaRPr lang="pt-BR"/>
          </a:p>
        </p:txBody>
      </p:sp>
    </p:spTree>
    <p:extLst>
      <p:ext uri="{BB962C8B-B14F-4D97-AF65-F5344CB8AC3E}">
        <p14:creationId xmlns:p14="http://schemas.microsoft.com/office/powerpoint/2010/main" val="6527531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 de título do Modelo Global</a:t>
            </a:r>
            <a:endParaRPr lang="pt-BR"/>
          </a:p>
        </p:txBody>
      </p:sp>
      <p:sp>
        <p:nvSpPr>
          <p:cNvPr id="3" name="Marcador de Posição de Texto Vertical 2"/>
          <p:cNvSpPr>
            <a:spLocks noGrp="1"/>
          </p:cNvSpPr>
          <p:nvPr>
            <p:ph type="body" orient="vert" idx="1"/>
          </p:nvPr>
        </p:nvSpPr>
        <p:spPr/>
        <p:txBody>
          <a:bodyPr vert="eaVert"/>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4" name="Marcador de Posição da Data 3"/>
          <p:cNvSpPr>
            <a:spLocks noGrp="1"/>
          </p:cNvSpPr>
          <p:nvPr>
            <p:ph type="dt" sz="half" idx="10"/>
          </p:nvPr>
        </p:nvSpPr>
        <p:spPr/>
        <p:txBody>
          <a:bodyPr/>
          <a:lstStyle/>
          <a:p>
            <a:fld id="{F080A231-0E89-46AC-A7B3-0CC8869F26D0}" type="datetimeFigureOut">
              <a:rPr lang="pt-BR" smtClean="0"/>
              <a:t>09/08/2020</a:t>
            </a:fld>
            <a:endParaRPr lang="pt-BR"/>
          </a:p>
        </p:txBody>
      </p:sp>
      <p:sp>
        <p:nvSpPr>
          <p:cNvPr id="5" name="Marcador de Posição do Rodapé 4"/>
          <p:cNvSpPr>
            <a:spLocks noGrp="1"/>
          </p:cNvSpPr>
          <p:nvPr>
            <p:ph type="ftr" sz="quarter" idx="11"/>
          </p:nvPr>
        </p:nvSpPr>
        <p:spPr/>
        <p:txBody>
          <a:bodyPr/>
          <a:lstStyle/>
          <a:p>
            <a:endParaRPr lang="pt-BR"/>
          </a:p>
        </p:txBody>
      </p:sp>
      <p:sp>
        <p:nvSpPr>
          <p:cNvPr id="6" name="Marcador de Posição do Número do Diapositivo 5"/>
          <p:cNvSpPr>
            <a:spLocks noGrp="1"/>
          </p:cNvSpPr>
          <p:nvPr>
            <p:ph type="sldNum" sz="quarter" idx="12"/>
          </p:nvPr>
        </p:nvSpPr>
        <p:spPr/>
        <p:txBody>
          <a:bodyPr/>
          <a:lstStyle/>
          <a:p>
            <a:fld id="{495402E8-EF23-4B79-B47C-2378C226AAA6}" type="slidenum">
              <a:rPr lang="pt-BR" smtClean="0"/>
              <a:t>‹nº›</a:t>
            </a:fld>
            <a:endParaRPr lang="pt-BR"/>
          </a:p>
        </p:txBody>
      </p:sp>
    </p:spTree>
    <p:extLst>
      <p:ext uri="{BB962C8B-B14F-4D97-AF65-F5344CB8AC3E}">
        <p14:creationId xmlns:p14="http://schemas.microsoft.com/office/powerpoint/2010/main" val="14192975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PT"/>
              <a:t>Clique para editar o estilo de título do Modelo Global</a:t>
            </a:r>
            <a:endParaRPr lang="pt-BR"/>
          </a:p>
        </p:txBody>
      </p:sp>
      <p:sp>
        <p:nvSpPr>
          <p:cNvPr id="3" name="Marcador de Posição de Texto Vertical 2"/>
          <p:cNvSpPr>
            <a:spLocks noGrp="1"/>
          </p:cNvSpPr>
          <p:nvPr>
            <p:ph type="body" orient="vert" idx="1"/>
          </p:nvPr>
        </p:nvSpPr>
        <p:spPr>
          <a:xfrm>
            <a:off x="838200" y="365125"/>
            <a:ext cx="7734300" cy="5811838"/>
          </a:xfrm>
        </p:spPr>
        <p:txBody>
          <a:bodyPr vert="eaVert"/>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4" name="Marcador de Posição da Data 3"/>
          <p:cNvSpPr>
            <a:spLocks noGrp="1"/>
          </p:cNvSpPr>
          <p:nvPr>
            <p:ph type="dt" sz="half" idx="10"/>
          </p:nvPr>
        </p:nvSpPr>
        <p:spPr/>
        <p:txBody>
          <a:bodyPr/>
          <a:lstStyle/>
          <a:p>
            <a:fld id="{F080A231-0E89-46AC-A7B3-0CC8869F26D0}" type="datetimeFigureOut">
              <a:rPr lang="pt-BR" smtClean="0"/>
              <a:t>09/08/2020</a:t>
            </a:fld>
            <a:endParaRPr lang="pt-BR"/>
          </a:p>
        </p:txBody>
      </p:sp>
      <p:sp>
        <p:nvSpPr>
          <p:cNvPr id="5" name="Marcador de Posição do Rodapé 4"/>
          <p:cNvSpPr>
            <a:spLocks noGrp="1"/>
          </p:cNvSpPr>
          <p:nvPr>
            <p:ph type="ftr" sz="quarter" idx="11"/>
          </p:nvPr>
        </p:nvSpPr>
        <p:spPr/>
        <p:txBody>
          <a:bodyPr/>
          <a:lstStyle/>
          <a:p>
            <a:endParaRPr lang="pt-BR"/>
          </a:p>
        </p:txBody>
      </p:sp>
      <p:sp>
        <p:nvSpPr>
          <p:cNvPr id="6" name="Marcador de Posição do Número do Diapositivo 5"/>
          <p:cNvSpPr>
            <a:spLocks noGrp="1"/>
          </p:cNvSpPr>
          <p:nvPr>
            <p:ph type="sldNum" sz="quarter" idx="12"/>
          </p:nvPr>
        </p:nvSpPr>
        <p:spPr/>
        <p:txBody>
          <a:bodyPr/>
          <a:lstStyle/>
          <a:p>
            <a:fld id="{495402E8-EF23-4B79-B47C-2378C226AAA6}" type="slidenum">
              <a:rPr lang="pt-BR" smtClean="0"/>
              <a:t>‹nº›</a:t>
            </a:fld>
            <a:endParaRPr lang="pt-BR"/>
          </a:p>
        </p:txBody>
      </p:sp>
    </p:spTree>
    <p:extLst>
      <p:ext uri="{BB962C8B-B14F-4D97-AF65-F5344CB8AC3E}">
        <p14:creationId xmlns:p14="http://schemas.microsoft.com/office/powerpoint/2010/main" val="1066154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PT"/>
              <a:t>Clique para editar o estilo de título do Modelo Global</a:t>
            </a:r>
            <a:endParaRPr lang="pt-BR"/>
          </a:p>
        </p:txBody>
      </p:sp>
      <p:sp>
        <p:nvSpPr>
          <p:cNvPr id="3" name="Marcador de Posição do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PT"/>
              <a:t>Editar os estilos de texto do Modelo Global</a:t>
            </a:r>
          </a:p>
        </p:txBody>
      </p:sp>
      <p:sp>
        <p:nvSpPr>
          <p:cNvPr id="4" name="Marcador de Posição da Data 3"/>
          <p:cNvSpPr>
            <a:spLocks noGrp="1"/>
          </p:cNvSpPr>
          <p:nvPr>
            <p:ph type="dt" sz="half" idx="10"/>
          </p:nvPr>
        </p:nvSpPr>
        <p:spPr/>
        <p:txBody>
          <a:bodyPr/>
          <a:lstStyle/>
          <a:p>
            <a:fld id="{F080A231-0E89-46AC-A7B3-0CC8869F26D0}" type="datetimeFigureOut">
              <a:rPr lang="pt-BR" smtClean="0"/>
              <a:t>09/08/2020</a:t>
            </a:fld>
            <a:endParaRPr lang="pt-BR"/>
          </a:p>
        </p:txBody>
      </p:sp>
      <p:sp>
        <p:nvSpPr>
          <p:cNvPr id="5" name="Marcador de Posição do Rodapé 4"/>
          <p:cNvSpPr>
            <a:spLocks noGrp="1"/>
          </p:cNvSpPr>
          <p:nvPr>
            <p:ph type="ftr" sz="quarter" idx="11"/>
          </p:nvPr>
        </p:nvSpPr>
        <p:spPr/>
        <p:txBody>
          <a:bodyPr/>
          <a:lstStyle/>
          <a:p>
            <a:endParaRPr lang="pt-BR"/>
          </a:p>
        </p:txBody>
      </p:sp>
      <p:sp>
        <p:nvSpPr>
          <p:cNvPr id="6" name="Marcador de Posição do Número do Diapositivo 5"/>
          <p:cNvSpPr>
            <a:spLocks noGrp="1"/>
          </p:cNvSpPr>
          <p:nvPr>
            <p:ph type="sldNum" sz="quarter" idx="12"/>
          </p:nvPr>
        </p:nvSpPr>
        <p:spPr/>
        <p:txBody>
          <a:bodyPr/>
          <a:lstStyle/>
          <a:p>
            <a:fld id="{495402E8-EF23-4B79-B47C-2378C226AAA6}" type="slidenum">
              <a:rPr lang="pt-BR" smtClean="0"/>
              <a:t>‹nº›</a:t>
            </a:fld>
            <a:endParaRPr lang="pt-BR"/>
          </a:p>
        </p:txBody>
      </p:sp>
    </p:spTree>
    <p:extLst>
      <p:ext uri="{BB962C8B-B14F-4D97-AF65-F5344CB8AC3E}">
        <p14:creationId xmlns:p14="http://schemas.microsoft.com/office/powerpoint/2010/main" val="158129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 de título do Modelo Global</a:t>
            </a:r>
            <a:endParaRPr lang="pt-BR"/>
          </a:p>
        </p:txBody>
      </p:sp>
      <p:sp>
        <p:nvSpPr>
          <p:cNvPr id="3" name="Marcador de Posição de Conteúdo 2"/>
          <p:cNvSpPr>
            <a:spLocks noGrp="1"/>
          </p:cNvSpPr>
          <p:nvPr>
            <p:ph sz="half" idx="1"/>
          </p:nvPr>
        </p:nvSpPr>
        <p:spPr>
          <a:xfrm>
            <a:off x="838200" y="1825625"/>
            <a:ext cx="5181600" cy="4351338"/>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4" name="Marcador de Posição de Conteúdo 3"/>
          <p:cNvSpPr>
            <a:spLocks noGrp="1"/>
          </p:cNvSpPr>
          <p:nvPr>
            <p:ph sz="half" idx="2"/>
          </p:nvPr>
        </p:nvSpPr>
        <p:spPr>
          <a:xfrm>
            <a:off x="6172200" y="1825625"/>
            <a:ext cx="5181600" cy="4351338"/>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5" name="Marcador de Posição da Data 4"/>
          <p:cNvSpPr>
            <a:spLocks noGrp="1"/>
          </p:cNvSpPr>
          <p:nvPr>
            <p:ph type="dt" sz="half" idx="10"/>
          </p:nvPr>
        </p:nvSpPr>
        <p:spPr/>
        <p:txBody>
          <a:bodyPr/>
          <a:lstStyle/>
          <a:p>
            <a:fld id="{F080A231-0E89-46AC-A7B3-0CC8869F26D0}" type="datetimeFigureOut">
              <a:rPr lang="pt-BR" smtClean="0"/>
              <a:t>09/08/2020</a:t>
            </a:fld>
            <a:endParaRPr lang="pt-BR"/>
          </a:p>
        </p:txBody>
      </p:sp>
      <p:sp>
        <p:nvSpPr>
          <p:cNvPr id="6" name="Marcador de Posição do Rodapé 5"/>
          <p:cNvSpPr>
            <a:spLocks noGrp="1"/>
          </p:cNvSpPr>
          <p:nvPr>
            <p:ph type="ftr" sz="quarter" idx="11"/>
          </p:nvPr>
        </p:nvSpPr>
        <p:spPr/>
        <p:txBody>
          <a:bodyPr/>
          <a:lstStyle/>
          <a:p>
            <a:endParaRPr lang="pt-BR"/>
          </a:p>
        </p:txBody>
      </p:sp>
      <p:sp>
        <p:nvSpPr>
          <p:cNvPr id="7" name="Marcador de Posição do Número do Diapositivo 6"/>
          <p:cNvSpPr>
            <a:spLocks noGrp="1"/>
          </p:cNvSpPr>
          <p:nvPr>
            <p:ph type="sldNum" sz="quarter" idx="12"/>
          </p:nvPr>
        </p:nvSpPr>
        <p:spPr/>
        <p:txBody>
          <a:bodyPr/>
          <a:lstStyle/>
          <a:p>
            <a:fld id="{495402E8-EF23-4B79-B47C-2378C226AAA6}" type="slidenum">
              <a:rPr lang="pt-BR" smtClean="0"/>
              <a:t>‹nº›</a:t>
            </a:fld>
            <a:endParaRPr lang="pt-BR"/>
          </a:p>
        </p:txBody>
      </p:sp>
    </p:spTree>
    <p:extLst>
      <p:ext uri="{BB962C8B-B14F-4D97-AF65-F5344CB8AC3E}">
        <p14:creationId xmlns:p14="http://schemas.microsoft.com/office/powerpoint/2010/main" val="102193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PT"/>
              <a:t>Clique para editar o estilo de título do Modelo Global</a:t>
            </a:r>
            <a:endParaRPr lang="pt-BR"/>
          </a:p>
        </p:txBody>
      </p:sp>
      <p:sp>
        <p:nvSpPr>
          <p:cNvPr id="3" name="Marcador de Posição do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Editar os estilos de texto do Modelo Global</a:t>
            </a:r>
          </a:p>
        </p:txBody>
      </p:sp>
      <p:sp>
        <p:nvSpPr>
          <p:cNvPr id="4" name="Marcador de Posição de Conteúdo 3"/>
          <p:cNvSpPr>
            <a:spLocks noGrp="1"/>
          </p:cNvSpPr>
          <p:nvPr>
            <p:ph sz="half" idx="2"/>
          </p:nvPr>
        </p:nvSpPr>
        <p:spPr>
          <a:xfrm>
            <a:off x="839788" y="2505075"/>
            <a:ext cx="5157787" cy="3684588"/>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5" name="Marcador de Posição do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Editar os estilos de texto do Modelo Global</a:t>
            </a:r>
          </a:p>
        </p:txBody>
      </p:sp>
      <p:sp>
        <p:nvSpPr>
          <p:cNvPr id="6" name="Marcador de Posição de Conteúdo 5"/>
          <p:cNvSpPr>
            <a:spLocks noGrp="1"/>
          </p:cNvSpPr>
          <p:nvPr>
            <p:ph sz="quarter" idx="4"/>
          </p:nvPr>
        </p:nvSpPr>
        <p:spPr>
          <a:xfrm>
            <a:off x="6172200" y="2505075"/>
            <a:ext cx="5183188" cy="3684588"/>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7" name="Marcador de Posição da Data 6"/>
          <p:cNvSpPr>
            <a:spLocks noGrp="1"/>
          </p:cNvSpPr>
          <p:nvPr>
            <p:ph type="dt" sz="half" idx="10"/>
          </p:nvPr>
        </p:nvSpPr>
        <p:spPr/>
        <p:txBody>
          <a:bodyPr/>
          <a:lstStyle/>
          <a:p>
            <a:fld id="{F080A231-0E89-46AC-A7B3-0CC8869F26D0}" type="datetimeFigureOut">
              <a:rPr lang="pt-BR" smtClean="0"/>
              <a:t>09/08/2020</a:t>
            </a:fld>
            <a:endParaRPr lang="pt-BR"/>
          </a:p>
        </p:txBody>
      </p:sp>
      <p:sp>
        <p:nvSpPr>
          <p:cNvPr id="8" name="Marcador de Posição do Rodapé 7"/>
          <p:cNvSpPr>
            <a:spLocks noGrp="1"/>
          </p:cNvSpPr>
          <p:nvPr>
            <p:ph type="ftr" sz="quarter" idx="11"/>
          </p:nvPr>
        </p:nvSpPr>
        <p:spPr/>
        <p:txBody>
          <a:bodyPr/>
          <a:lstStyle/>
          <a:p>
            <a:endParaRPr lang="pt-BR"/>
          </a:p>
        </p:txBody>
      </p:sp>
      <p:sp>
        <p:nvSpPr>
          <p:cNvPr id="9" name="Marcador de Posição do Número do Diapositivo 8"/>
          <p:cNvSpPr>
            <a:spLocks noGrp="1"/>
          </p:cNvSpPr>
          <p:nvPr>
            <p:ph type="sldNum" sz="quarter" idx="12"/>
          </p:nvPr>
        </p:nvSpPr>
        <p:spPr/>
        <p:txBody>
          <a:bodyPr/>
          <a:lstStyle/>
          <a:p>
            <a:fld id="{495402E8-EF23-4B79-B47C-2378C226AAA6}" type="slidenum">
              <a:rPr lang="pt-BR" smtClean="0"/>
              <a:t>‹nº›</a:t>
            </a:fld>
            <a:endParaRPr lang="pt-BR"/>
          </a:p>
        </p:txBody>
      </p:sp>
    </p:spTree>
    <p:extLst>
      <p:ext uri="{BB962C8B-B14F-4D97-AF65-F5344CB8AC3E}">
        <p14:creationId xmlns:p14="http://schemas.microsoft.com/office/powerpoint/2010/main" val="3321516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 de título do Modelo Global</a:t>
            </a:r>
            <a:endParaRPr lang="pt-BR"/>
          </a:p>
        </p:txBody>
      </p:sp>
      <p:sp>
        <p:nvSpPr>
          <p:cNvPr id="3" name="Marcador de Posição da Data 2"/>
          <p:cNvSpPr>
            <a:spLocks noGrp="1"/>
          </p:cNvSpPr>
          <p:nvPr>
            <p:ph type="dt" sz="half" idx="10"/>
          </p:nvPr>
        </p:nvSpPr>
        <p:spPr/>
        <p:txBody>
          <a:bodyPr/>
          <a:lstStyle/>
          <a:p>
            <a:fld id="{F080A231-0E89-46AC-A7B3-0CC8869F26D0}" type="datetimeFigureOut">
              <a:rPr lang="pt-BR" smtClean="0"/>
              <a:t>09/08/2020</a:t>
            </a:fld>
            <a:endParaRPr lang="pt-BR"/>
          </a:p>
        </p:txBody>
      </p:sp>
      <p:sp>
        <p:nvSpPr>
          <p:cNvPr id="4" name="Marcador de Posição do Rodapé 3"/>
          <p:cNvSpPr>
            <a:spLocks noGrp="1"/>
          </p:cNvSpPr>
          <p:nvPr>
            <p:ph type="ftr" sz="quarter" idx="11"/>
          </p:nvPr>
        </p:nvSpPr>
        <p:spPr/>
        <p:txBody>
          <a:bodyPr/>
          <a:lstStyle/>
          <a:p>
            <a:endParaRPr lang="pt-BR"/>
          </a:p>
        </p:txBody>
      </p:sp>
      <p:sp>
        <p:nvSpPr>
          <p:cNvPr id="5" name="Marcador de Posição do Número do Diapositivo 4"/>
          <p:cNvSpPr>
            <a:spLocks noGrp="1"/>
          </p:cNvSpPr>
          <p:nvPr>
            <p:ph type="sldNum" sz="quarter" idx="12"/>
          </p:nvPr>
        </p:nvSpPr>
        <p:spPr/>
        <p:txBody>
          <a:bodyPr/>
          <a:lstStyle/>
          <a:p>
            <a:fld id="{495402E8-EF23-4B79-B47C-2378C226AAA6}" type="slidenum">
              <a:rPr lang="pt-BR" smtClean="0"/>
              <a:t>‹nº›</a:t>
            </a:fld>
            <a:endParaRPr lang="pt-BR"/>
          </a:p>
        </p:txBody>
      </p:sp>
    </p:spTree>
    <p:extLst>
      <p:ext uri="{BB962C8B-B14F-4D97-AF65-F5344CB8AC3E}">
        <p14:creationId xmlns:p14="http://schemas.microsoft.com/office/powerpoint/2010/main" val="1839006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F080A231-0E89-46AC-A7B3-0CC8869F26D0}" type="datetimeFigureOut">
              <a:rPr lang="pt-BR" smtClean="0"/>
              <a:t>09/08/2020</a:t>
            </a:fld>
            <a:endParaRPr lang="pt-BR"/>
          </a:p>
        </p:txBody>
      </p:sp>
      <p:sp>
        <p:nvSpPr>
          <p:cNvPr id="3" name="Marcador de Posição do Rodapé 2"/>
          <p:cNvSpPr>
            <a:spLocks noGrp="1"/>
          </p:cNvSpPr>
          <p:nvPr>
            <p:ph type="ftr" sz="quarter" idx="11"/>
          </p:nvPr>
        </p:nvSpPr>
        <p:spPr/>
        <p:txBody>
          <a:bodyPr/>
          <a:lstStyle/>
          <a:p>
            <a:endParaRPr lang="pt-BR"/>
          </a:p>
        </p:txBody>
      </p:sp>
      <p:sp>
        <p:nvSpPr>
          <p:cNvPr id="4" name="Marcador de Posição do Número do Diapositivo 3"/>
          <p:cNvSpPr>
            <a:spLocks noGrp="1"/>
          </p:cNvSpPr>
          <p:nvPr>
            <p:ph type="sldNum" sz="quarter" idx="12"/>
          </p:nvPr>
        </p:nvSpPr>
        <p:spPr/>
        <p:txBody>
          <a:bodyPr/>
          <a:lstStyle/>
          <a:p>
            <a:fld id="{495402E8-EF23-4B79-B47C-2378C226AAA6}" type="slidenum">
              <a:rPr lang="pt-BR" smtClean="0"/>
              <a:t>‹nº›</a:t>
            </a:fld>
            <a:endParaRPr lang="pt-BR"/>
          </a:p>
        </p:txBody>
      </p:sp>
    </p:spTree>
    <p:extLst>
      <p:ext uri="{BB962C8B-B14F-4D97-AF65-F5344CB8AC3E}">
        <p14:creationId xmlns:p14="http://schemas.microsoft.com/office/powerpoint/2010/main" val="98032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PT"/>
              <a:t>Clique para editar o estilo de título do Modelo Global</a:t>
            </a:r>
            <a:endParaRPr lang="pt-BR"/>
          </a:p>
        </p:txBody>
      </p:sp>
      <p:sp>
        <p:nvSpPr>
          <p:cNvPr id="3" name="Marcador de Posição de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4" name="Marcador de Posição do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Editar os estilos de texto do Modelo Global</a:t>
            </a:r>
          </a:p>
        </p:txBody>
      </p:sp>
      <p:sp>
        <p:nvSpPr>
          <p:cNvPr id="5" name="Marcador de Posição da Data 4"/>
          <p:cNvSpPr>
            <a:spLocks noGrp="1"/>
          </p:cNvSpPr>
          <p:nvPr>
            <p:ph type="dt" sz="half" idx="10"/>
          </p:nvPr>
        </p:nvSpPr>
        <p:spPr/>
        <p:txBody>
          <a:bodyPr/>
          <a:lstStyle/>
          <a:p>
            <a:fld id="{F080A231-0E89-46AC-A7B3-0CC8869F26D0}" type="datetimeFigureOut">
              <a:rPr lang="pt-BR" smtClean="0"/>
              <a:t>09/08/2020</a:t>
            </a:fld>
            <a:endParaRPr lang="pt-BR"/>
          </a:p>
        </p:txBody>
      </p:sp>
      <p:sp>
        <p:nvSpPr>
          <p:cNvPr id="6" name="Marcador de Posição do Rodapé 5"/>
          <p:cNvSpPr>
            <a:spLocks noGrp="1"/>
          </p:cNvSpPr>
          <p:nvPr>
            <p:ph type="ftr" sz="quarter" idx="11"/>
          </p:nvPr>
        </p:nvSpPr>
        <p:spPr/>
        <p:txBody>
          <a:bodyPr/>
          <a:lstStyle/>
          <a:p>
            <a:endParaRPr lang="pt-BR"/>
          </a:p>
        </p:txBody>
      </p:sp>
      <p:sp>
        <p:nvSpPr>
          <p:cNvPr id="7" name="Marcador de Posição do Número do Diapositivo 6"/>
          <p:cNvSpPr>
            <a:spLocks noGrp="1"/>
          </p:cNvSpPr>
          <p:nvPr>
            <p:ph type="sldNum" sz="quarter" idx="12"/>
          </p:nvPr>
        </p:nvSpPr>
        <p:spPr/>
        <p:txBody>
          <a:bodyPr/>
          <a:lstStyle/>
          <a:p>
            <a:fld id="{495402E8-EF23-4B79-B47C-2378C226AAA6}" type="slidenum">
              <a:rPr lang="pt-BR" smtClean="0"/>
              <a:t>‹nº›</a:t>
            </a:fld>
            <a:endParaRPr lang="pt-BR"/>
          </a:p>
        </p:txBody>
      </p:sp>
    </p:spTree>
    <p:extLst>
      <p:ext uri="{BB962C8B-B14F-4D97-AF65-F5344CB8AC3E}">
        <p14:creationId xmlns:p14="http://schemas.microsoft.com/office/powerpoint/2010/main" val="3714775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PT"/>
              <a:t>Clique para editar o estilo de título do Modelo Global</a:t>
            </a:r>
            <a:endParaRPr lang="pt-BR"/>
          </a:p>
        </p:txBody>
      </p:sp>
      <p:sp>
        <p:nvSpPr>
          <p:cNvPr id="3" name="Marcador de Posição d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Marcador de Posição do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Editar os estilos de texto do Modelo Global</a:t>
            </a:r>
          </a:p>
        </p:txBody>
      </p:sp>
      <p:sp>
        <p:nvSpPr>
          <p:cNvPr id="5" name="Marcador de Posição da Data 4"/>
          <p:cNvSpPr>
            <a:spLocks noGrp="1"/>
          </p:cNvSpPr>
          <p:nvPr>
            <p:ph type="dt" sz="half" idx="10"/>
          </p:nvPr>
        </p:nvSpPr>
        <p:spPr/>
        <p:txBody>
          <a:bodyPr/>
          <a:lstStyle/>
          <a:p>
            <a:fld id="{F080A231-0E89-46AC-A7B3-0CC8869F26D0}" type="datetimeFigureOut">
              <a:rPr lang="pt-BR" smtClean="0"/>
              <a:t>09/08/2020</a:t>
            </a:fld>
            <a:endParaRPr lang="pt-BR"/>
          </a:p>
        </p:txBody>
      </p:sp>
      <p:sp>
        <p:nvSpPr>
          <p:cNvPr id="6" name="Marcador de Posição do Rodapé 5"/>
          <p:cNvSpPr>
            <a:spLocks noGrp="1"/>
          </p:cNvSpPr>
          <p:nvPr>
            <p:ph type="ftr" sz="quarter" idx="11"/>
          </p:nvPr>
        </p:nvSpPr>
        <p:spPr/>
        <p:txBody>
          <a:bodyPr/>
          <a:lstStyle/>
          <a:p>
            <a:endParaRPr lang="pt-BR"/>
          </a:p>
        </p:txBody>
      </p:sp>
      <p:sp>
        <p:nvSpPr>
          <p:cNvPr id="7" name="Marcador de Posição do Número do Diapositivo 6"/>
          <p:cNvSpPr>
            <a:spLocks noGrp="1"/>
          </p:cNvSpPr>
          <p:nvPr>
            <p:ph type="sldNum" sz="quarter" idx="12"/>
          </p:nvPr>
        </p:nvSpPr>
        <p:spPr/>
        <p:txBody>
          <a:bodyPr/>
          <a:lstStyle/>
          <a:p>
            <a:fld id="{495402E8-EF23-4B79-B47C-2378C226AAA6}" type="slidenum">
              <a:rPr lang="pt-BR" smtClean="0"/>
              <a:t>‹nº›</a:t>
            </a:fld>
            <a:endParaRPr lang="pt-BR"/>
          </a:p>
        </p:txBody>
      </p:sp>
    </p:spTree>
    <p:extLst>
      <p:ext uri="{BB962C8B-B14F-4D97-AF65-F5344CB8AC3E}">
        <p14:creationId xmlns:p14="http://schemas.microsoft.com/office/powerpoint/2010/main" val="51697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PT"/>
              <a:t>Clique para editar o estilo de título do Modelo Global</a:t>
            </a:r>
            <a:endParaRPr lang="pt-BR"/>
          </a:p>
        </p:txBody>
      </p:sp>
      <p:sp>
        <p:nvSpPr>
          <p:cNvPr id="3" name="Marcador de Posição do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4" name="Marcador de Posição d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80A231-0E89-46AC-A7B3-0CC8869F26D0}" type="datetimeFigureOut">
              <a:rPr lang="pt-BR" smtClean="0"/>
              <a:t>09/08/2020</a:t>
            </a:fld>
            <a:endParaRPr lang="pt-BR"/>
          </a:p>
        </p:txBody>
      </p:sp>
      <p:sp>
        <p:nvSpPr>
          <p:cNvPr id="5" name="Marcador de Posição do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Marcador de Posição do Número do Diapositivo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5402E8-EF23-4B79-B47C-2378C226AAA6}" type="slidenum">
              <a:rPr lang="pt-BR" smtClean="0"/>
              <a:t>‹nº›</a:t>
            </a:fld>
            <a:endParaRPr lang="pt-BR"/>
          </a:p>
        </p:txBody>
      </p:sp>
    </p:spTree>
    <p:extLst>
      <p:ext uri="{BB962C8B-B14F-4D97-AF65-F5344CB8AC3E}">
        <p14:creationId xmlns:p14="http://schemas.microsoft.com/office/powerpoint/2010/main" val="3032083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PT"/>
              <a:t>Clique para editar o estilo de título do Modelo Global</a:t>
            </a:r>
            <a:endParaRPr lang="pt-BR"/>
          </a:p>
        </p:txBody>
      </p:sp>
      <p:sp>
        <p:nvSpPr>
          <p:cNvPr id="3" name="Marcador de Posição do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4" name="Marcador de Posição d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80A231-0E89-46AC-A7B3-0CC8869F26D0}" type="datetimeFigureOut">
              <a:rPr lang="pt-BR" smtClean="0"/>
              <a:t>09/08/2020</a:t>
            </a:fld>
            <a:endParaRPr lang="pt-BR"/>
          </a:p>
        </p:txBody>
      </p:sp>
      <p:sp>
        <p:nvSpPr>
          <p:cNvPr id="5" name="Marcador de Posição do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Marcador de Posição do Número do Diapositivo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5402E8-EF23-4B79-B47C-2378C226AAA6}" type="slidenum">
              <a:rPr lang="pt-BR" smtClean="0"/>
              <a:t>‹nº›</a:t>
            </a:fld>
            <a:endParaRPr lang="pt-BR"/>
          </a:p>
        </p:txBody>
      </p:sp>
    </p:spTree>
    <p:extLst>
      <p:ext uri="{BB962C8B-B14F-4D97-AF65-F5344CB8AC3E}">
        <p14:creationId xmlns:p14="http://schemas.microsoft.com/office/powerpoint/2010/main" val="197296334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conjur.com.br/2020-fev-03/stj-restringe-comprovacao-feriado-segunda-carnaval" TargetMode="External"/><Relationship Id="rId2" Type="http://schemas.openxmlformats.org/officeDocument/2006/relationships/hyperlink" Target="http://www.stj.jus.br/webstj/processo/justica/jurisprudencia.asp?origemPesquisa=informativo&amp;tipo=num_pro&amp;valor=REsp181368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facebook.com/luizdellore/" TargetMode="External"/><Relationship Id="rId2" Type="http://schemas.openxmlformats.org/officeDocument/2006/relationships/hyperlink" Target="http://www.dellore.com/" TargetMode="Externa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stj.jus.br/webstj/processo/justica/jurisprudencia.asp?origemPesquisa=informativo&amp;tipo=num_pro&amp;valor=REsp998935"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dellore.com/" TargetMode="Externa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0" y="2654691"/>
            <a:ext cx="6270677" cy="1263958"/>
          </a:xfrm>
        </p:spPr>
        <p:txBody>
          <a:bodyPr anchor="ctr">
            <a:noAutofit/>
          </a:bodyPr>
          <a:lstStyle/>
          <a:p>
            <a:pPr algn="r"/>
            <a:r>
              <a:rPr lang="pt-BR" sz="3200" b="1" cap="all" dirty="0">
                <a:solidFill>
                  <a:schemeClr val="bg1"/>
                </a:solidFill>
              </a:rPr>
              <a:t>Processo civil</a:t>
            </a:r>
            <a:br>
              <a:rPr lang="pt-BR" sz="3200" b="1" cap="all" dirty="0">
                <a:solidFill>
                  <a:schemeClr val="bg1"/>
                </a:solidFill>
              </a:rPr>
            </a:br>
            <a:r>
              <a:rPr lang="pt-BR" sz="3200" b="1" cap="all" dirty="0">
                <a:solidFill>
                  <a:schemeClr val="bg1"/>
                </a:solidFill>
              </a:rPr>
              <a:t>FADI SOROCABA</a:t>
            </a:r>
          </a:p>
        </p:txBody>
      </p:sp>
      <p:sp>
        <p:nvSpPr>
          <p:cNvPr id="3" name="Subtítulo 2"/>
          <p:cNvSpPr>
            <a:spLocks noGrp="1"/>
          </p:cNvSpPr>
          <p:nvPr>
            <p:ph type="subTitle" idx="1"/>
          </p:nvPr>
        </p:nvSpPr>
        <p:spPr>
          <a:xfrm>
            <a:off x="6312622" y="3077898"/>
            <a:ext cx="5879378" cy="399193"/>
          </a:xfrm>
        </p:spPr>
        <p:txBody>
          <a:bodyPr anchor="ctr">
            <a:noAutofit/>
          </a:bodyPr>
          <a:lstStyle/>
          <a:p>
            <a:pPr algn="l"/>
            <a:r>
              <a:rPr lang="pt-BR" sz="2800" b="1" dirty="0">
                <a:solidFill>
                  <a:schemeClr val="bg1"/>
                </a:solidFill>
              </a:rPr>
              <a:t>Prof. Luiz Dellore</a:t>
            </a:r>
          </a:p>
        </p:txBody>
      </p:sp>
      <p:sp>
        <p:nvSpPr>
          <p:cNvPr id="4" name="Subtítulo 2"/>
          <p:cNvSpPr txBox="1">
            <a:spLocks/>
          </p:cNvSpPr>
          <p:nvPr/>
        </p:nvSpPr>
        <p:spPr>
          <a:xfrm>
            <a:off x="6312623" y="3234485"/>
            <a:ext cx="2289117" cy="349709"/>
          </a:xfrm>
          <a:prstGeom prst="rect">
            <a:avLst/>
          </a:prstGeom>
        </p:spPr>
        <p:txBody>
          <a:bodyPr vert="horz" lIns="91440" tIns="45720" rIns="91440" bIns="45720" rtlCol="0" anchor="ctr">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pt-BR" sz="2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Retângulo 4"/>
          <p:cNvSpPr/>
          <p:nvPr/>
        </p:nvSpPr>
        <p:spPr>
          <a:xfrm>
            <a:off x="6275987" y="2654691"/>
            <a:ext cx="45719" cy="1263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Subtítulo 2">
            <a:extLst>
              <a:ext uri="{FF2B5EF4-FFF2-40B4-BE49-F238E27FC236}">
                <a16:creationId xmlns:a16="http://schemas.microsoft.com/office/drawing/2014/main" id="{BC36A1D6-96CC-4197-83CF-AE97ED892926}"/>
              </a:ext>
            </a:extLst>
          </p:cNvPr>
          <p:cNvSpPr txBox="1">
            <a:spLocks/>
          </p:cNvSpPr>
          <p:nvPr/>
        </p:nvSpPr>
        <p:spPr>
          <a:xfrm>
            <a:off x="0" y="5041343"/>
            <a:ext cx="12192000" cy="399193"/>
          </a:xfrm>
          <a:prstGeom prst="rect">
            <a:avLst/>
          </a:prstGeom>
        </p:spPr>
        <p:txBody>
          <a:bodyPr vert="horz" lIns="91440" tIns="45720" rIns="91440" bIns="4572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2800" b="1" i="0" u="none" strike="noStrike" kern="1200" cap="none" spc="0" normalizeH="0" baseline="0" noProof="0" dirty="0">
                <a:ln>
                  <a:noFill/>
                </a:ln>
                <a:solidFill>
                  <a:prstClr val="white"/>
                </a:solidFill>
                <a:effectLst/>
                <a:uLnTx/>
                <a:uFillTx/>
                <a:latin typeface="Calibri" panose="020F0502020204030204"/>
                <a:ea typeface="+mn-ea"/>
                <a:cs typeface="+mn-cs"/>
              </a:rPr>
              <a:t>Visão geral e análise crítica do sistema recursal</a:t>
            </a:r>
          </a:p>
        </p:txBody>
      </p:sp>
    </p:spTree>
    <p:extLst>
      <p:ext uri="{BB962C8B-B14F-4D97-AF65-F5344CB8AC3E}">
        <p14:creationId xmlns:p14="http://schemas.microsoft.com/office/powerpoint/2010/main" val="3675852857"/>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idx="1"/>
          </p:nvPr>
        </p:nvSpPr>
        <p:spPr>
          <a:xfrm>
            <a:off x="786581" y="776749"/>
            <a:ext cx="10864645" cy="5604114"/>
          </a:xfrm>
        </p:spPr>
        <p:txBody>
          <a:bodyPr>
            <a:noAutofit/>
          </a:bodyPr>
          <a:lstStyle/>
          <a:p>
            <a:pPr marL="380990" indent="-380990" algn="just">
              <a:lnSpc>
                <a:spcPct val="150000"/>
              </a:lnSpc>
              <a:spcBef>
                <a:spcPct val="0"/>
              </a:spcBef>
            </a:pPr>
            <a:r>
              <a:rPr lang="pt-BR" altLang="pt-BR" sz="2400" dirty="0">
                <a:solidFill>
                  <a:srgbClr val="000000"/>
                </a:solidFill>
              </a:rPr>
              <a:t>tempestividade;</a:t>
            </a:r>
          </a:p>
          <a:p>
            <a:pPr marL="0" indent="0" algn="just">
              <a:lnSpc>
                <a:spcPct val="100000"/>
              </a:lnSpc>
              <a:spcBef>
                <a:spcPct val="0"/>
              </a:spcBef>
              <a:buNone/>
            </a:pPr>
            <a:r>
              <a:rPr lang="pt-BR" altLang="pt-BR" sz="2400" i="1" dirty="0">
                <a:solidFill>
                  <a:srgbClr val="000000"/>
                </a:solidFill>
              </a:rPr>
              <a:t>Art. 1.003.  O prazo para interposição de recurso conta-se da data em que os advogados, a sociedade de advogados, a Advocacia Pública, a Defensoria Pública ou o Ministério Público são intimados da decisão.</a:t>
            </a:r>
          </a:p>
          <a:p>
            <a:pPr marL="0" indent="0" algn="just">
              <a:lnSpc>
                <a:spcPct val="100000"/>
              </a:lnSpc>
              <a:spcBef>
                <a:spcPct val="0"/>
              </a:spcBef>
              <a:buNone/>
            </a:pPr>
            <a:r>
              <a:rPr lang="pt-BR" altLang="pt-BR" sz="2400" i="1" dirty="0">
                <a:solidFill>
                  <a:srgbClr val="000000"/>
                </a:solidFill>
              </a:rPr>
              <a:t>§ 1o Os sujeitos previstos no caput considerar-se-ão intimados em audiência quando nesta for proferida a decisão.</a:t>
            </a:r>
          </a:p>
          <a:p>
            <a:pPr marL="0" indent="0" algn="just">
              <a:lnSpc>
                <a:spcPct val="100000"/>
              </a:lnSpc>
              <a:spcBef>
                <a:spcPct val="0"/>
              </a:spcBef>
              <a:buNone/>
            </a:pPr>
            <a:r>
              <a:rPr lang="pt-BR" altLang="pt-BR" sz="2400" i="1" dirty="0">
                <a:solidFill>
                  <a:srgbClr val="000000"/>
                </a:solidFill>
              </a:rPr>
              <a:t>(...)</a:t>
            </a:r>
          </a:p>
          <a:p>
            <a:pPr marL="0" indent="0" algn="just">
              <a:lnSpc>
                <a:spcPct val="100000"/>
              </a:lnSpc>
              <a:spcBef>
                <a:spcPct val="0"/>
              </a:spcBef>
              <a:buNone/>
            </a:pPr>
            <a:r>
              <a:rPr lang="pt-BR" altLang="pt-BR" sz="2400" i="1" dirty="0">
                <a:solidFill>
                  <a:srgbClr val="000000"/>
                </a:solidFill>
              </a:rPr>
              <a:t>§ 4o Para aferição da tempestividade do recurso remetido pelo </a:t>
            </a:r>
            <a:r>
              <a:rPr lang="pt-BR" altLang="pt-BR" sz="2400" i="1" u="sng" dirty="0">
                <a:solidFill>
                  <a:srgbClr val="000000"/>
                </a:solidFill>
              </a:rPr>
              <a:t>correio</a:t>
            </a:r>
            <a:r>
              <a:rPr lang="pt-BR" altLang="pt-BR" sz="2400" i="1" dirty="0">
                <a:solidFill>
                  <a:srgbClr val="000000"/>
                </a:solidFill>
              </a:rPr>
              <a:t>, será considerada como data de interposição a data de postagem.</a:t>
            </a:r>
          </a:p>
          <a:p>
            <a:pPr marL="0" indent="0" algn="just">
              <a:lnSpc>
                <a:spcPct val="100000"/>
              </a:lnSpc>
              <a:spcBef>
                <a:spcPct val="0"/>
              </a:spcBef>
              <a:buNone/>
            </a:pPr>
            <a:r>
              <a:rPr lang="pt-BR" altLang="pt-BR" sz="2400" i="1" dirty="0">
                <a:solidFill>
                  <a:srgbClr val="000000"/>
                </a:solidFill>
              </a:rPr>
              <a:t>§ 5o Excetuados os embargos de declaração, o </a:t>
            </a:r>
            <a:r>
              <a:rPr lang="pt-BR" altLang="pt-BR" sz="2400" i="1" u="sng" dirty="0">
                <a:solidFill>
                  <a:srgbClr val="000000"/>
                </a:solidFill>
              </a:rPr>
              <a:t>prazo</a:t>
            </a:r>
            <a:r>
              <a:rPr lang="pt-BR" altLang="pt-BR" sz="2400" i="1" dirty="0">
                <a:solidFill>
                  <a:srgbClr val="000000"/>
                </a:solidFill>
              </a:rPr>
              <a:t> para interpor os recursos e para responder-lhes é de 15 (quinze) dias.</a:t>
            </a:r>
          </a:p>
          <a:p>
            <a:pPr marL="0" indent="0" algn="just">
              <a:lnSpc>
                <a:spcPct val="100000"/>
              </a:lnSpc>
              <a:spcBef>
                <a:spcPct val="0"/>
              </a:spcBef>
              <a:buNone/>
            </a:pPr>
            <a:r>
              <a:rPr lang="pt-BR" altLang="pt-BR" sz="2400" i="1" dirty="0">
                <a:solidFill>
                  <a:srgbClr val="000000"/>
                </a:solidFill>
              </a:rPr>
              <a:t>§ 6o O recorrente comprovará a ocorrência de </a:t>
            </a:r>
            <a:r>
              <a:rPr lang="pt-BR" altLang="pt-BR" sz="2400" i="1" u="sng" dirty="0">
                <a:solidFill>
                  <a:srgbClr val="000000"/>
                </a:solidFill>
              </a:rPr>
              <a:t>feriado local</a:t>
            </a:r>
            <a:r>
              <a:rPr lang="pt-BR" altLang="pt-BR" sz="2400" i="1" dirty="0">
                <a:solidFill>
                  <a:srgbClr val="000000"/>
                </a:solidFill>
              </a:rPr>
              <a:t> no ato de interposição do recurso.</a:t>
            </a:r>
          </a:p>
        </p:txBody>
      </p:sp>
      <p:sp>
        <p:nvSpPr>
          <p:cNvPr id="2" name="Título 1"/>
          <p:cNvSpPr>
            <a:spLocks noGrp="1"/>
          </p:cNvSpPr>
          <p:nvPr>
            <p:ph type="title"/>
          </p:nvPr>
        </p:nvSpPr>
        <p:spPr>
          <a:xfrm>
            <a:off x="443501" y="182660"/>
            <a:ext cx="10972800" cy="859825"/>
          </a:xfrm>
        </p:spPr>
        <p:txBody>
          <a:bodyPr/>
          <a:lstStyle/>
          <a:p>
            <a:r>
              <a:rPr lang="pt-BR" sz="2667" dirty="0">
                <a:solidFill>
                  <a:schemeClr val="accent6">
                    <a:lumMod val="75000"/>
                  </a:schemeClr>
                </a:solidFill>
              </a:rPr>
              <a:t>Requisitos de admissibilidade </a:t>
            </a:r>
            <a:r>
              <a:rPr lang="pt-BR" sz="2667" dirty="0"/>
              <a:t>recursal:</a:t>
            </a:r>
          </a:p>
        </p:txBody>
      </p:sp>
    </p:spTree>
    <p:extLst>
      <p:ext uri="{BB962C8B-B14F-4D97-AF65-F5344CB8AC3E}">
        <p14:creationId xmlns:p14="http://schemas.microsoft.com/office/powerpoint/2010/main" val="3262525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816746" y="530942"/>
            <a:ext cx="10537054" cy="5816591"/>
          </a:xfrm>
        </p:spPr>
        <p:txBody>
          <a:bodyPr>
            <a:noAutofit/>
          </a:bodyPr>
          <a:lstStyle/>
          <a:p>
            <a:pPr eaLnBrk="0" fontAlgn="base" hangingPunct="0">
              <a:lnSpc>
                <a:spcPct val="100000"/>
              </a:lnSpc>
              <a:spcBef>
                <a:spcPct val="0"/>
              </a:spcBef>
              <a:spcAft>
                <a:spcPct val="0"/>
              </a:spcAft>
            </a:pPr>
            <a:r>
              <a:rPr lang="en-US" altLang="en-US" dirty="0" err="1">
                <a:solidFill>
                  <a:srgbClr val="222222"/>
                </a:solidFill>
                <a:latin typeface="Arial" panose="020B0604020202020204" pitchFamily="34" charset="0"/>
                <a:cs typeface="Arial" panose="020B0604020202020204" pitchFamily="34" charset="0"/>
              </a:rPr>
              <a:t>Situação</a:t>
            </a:r>
            <a:r>
              <a:rPr lang="en-US" altLang="en-US" dirty="0">
                <a:solidFill>
                  <a:srgbClr val="222222"/>
                </a:solidFill>
                <a:latin typeface="Arial" panose="020B0604020202020204" pitchFamily="34" charset="0"/>
                <a:cs typeface="Arial" panose="020B0604020202020204" pitchFamily="34" charset="0"/>
              </a:rPr>
              <a:t> de </a:t>
            </a:r>
            <a:r>
              <a:rPr lang="en-US" altLang="en-US" dirty="0" err="1">
                <a:solidFill>
                  <a:srgbClr val="222222"/>
                </a:solidFill>
                <a:latin typeface="Arial" panose="020B0604020202020204" pitchFamily="34" charset="0"/>
                <a:cs typeface="Arial" panose="020B0604020202020204" pitchFamily="34" charset="0"/>
              </a:rPr>
              <a:t>momento</a:t>
            </a:r>
            <a:r>
              <a:rPr lang="en-US" altLang="en-US" dirty="0">
                <a:solidFill>
                  <a:srgbClr val="222222"/>
                </a:solidFill>
                <a:latin typeface="Arial" panose="020B0604020202020204" pitchFamily="34" charset="0"/>
                <a:cs typeface="Arial" panose="020B0604020202020204" pitchFamily="34" charset="0"/>
              </a:rPr>
              <a:t>: </a:t>
            </a:r>
            <a:r>
              <a:rPr lang="pt-BR" dirty="0">
                <a:solidFill>
                  <a:srgbClr val="2465A4"/>
                </a:solidFill>
                <a:latin typeface="Roboto"/>
                <a:hlinkClick r:id="rId2"/>
              </a:rPr>
              <a:t>REsp 1.813.684-SP</a:t>
            </a:r>
            <a:endParaRPr lang="en-US" altLang="en-US" dirty="0"/>
          </a:p>
          <a:p>
            <a:pPr marL="0" lvl="0" indent="0" eaLnBrk="0" fontAlgn="base" hangingPunct="0">
              <a:lnSpc>
                <a:spcPct val="100000"/>
              </a:lnSpc>
              <a:spcBef>
                <a:spcPct val="0"/>
              </a:spcBef>
              <a:spcAft>
                <a:spcPct val="0"/>
              </a:spcAft>
              <a:buNone/>
            </a:pPr>
            <a:endParaRPr lang="en-US" altLang="en-US" sz="1800" dirty="0">
              <a:solidFill>
                <a:srgbClr val="1A1A1A"/>
              </a:solidFill>
              <a:latin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None/>
            </a:pPr>
            <a:r>
              <a:rPr lang="en-US" altLang="en-US" sz="1800" dirty="0">
                <a:solidFill>
                  <a:srgbClr val="1A1A1A"/>
                </a:solidFill>
                <a:latin typeface="Times New Roman" panose="02020603050405020304" pitchFamily="18" charset="0"/>
                <a:cs typeface="Times New Roman" panose="02020603050405020304" pitchFamily="18" charset="0"/>
              </a:rPr>
              <a:t>Por </a:t>
            </a:r>
            <a:r>
              <a:rPr lang="en-US" altLang="en-US" sz="1800" dirty="0" err="1">
                <a:solidFill>
                  <a:srgbClr val="1A1A1A"/>
                </a:solidFill>
                <a:latin typeface="Times New Roman" panose="02020603050405020304" pitchFamily="18" charset="0"/>
                <a:cs typeface="Times New Roman" panose="02020603050405020304" pitchFamily="18" charset="0"/>
              </a:rPr>
              <a:t>maioria</a:t>
            </a:r>
            <a:r>
              <a:rPr lang="en-US" altLang="en-US" sz="1800" dirty="0">
                <a:solidFill>
                  <a:srgbClr val="1A1A1A"/>
                </a:solidFill>
                <a:latin typeface="Times New Roman" panose="02020603050405020304" pitchFamily="18" charset="0"/>
                <a:cs typeface="Times New Roman" panose="02020603050405020304" pitchFamily="18" charset="0"/>
              </a:rPr>
              <a:t> de 7 </a:t>
            </a:r>
            <a:r>
              <a:rPr lang="en-US" altLang="en-US" sz="1800" dirty="0" err="1">
                <a:solidFill>
                  <a:srgbClr val="1A1A1A"/>
                </a:solidFill>
                <a:latin typeface="Times New Roman" panose="02020603050405020304" pitchFamily="18" charset="0"/>
                <a:cs typeface="Times New Roman" panose="02020603050405020304" pitchFamily="18" charset="0"/>
              </a:rPr>
              <a:t>votos</a:t>
            </a:r>
            <a:r>
              <a:rPr lang="en-US" altLang="en-US" sz="1800" dirty="0">
                <a:solidFill>
                  <a:srgbClr val="1A1A1A"/>
                </a:solidFill>
                <a:latin typeface="Times New Roman" panose="02020603050405020304" pitchFamily="18" charset="0"/>
                <a:cs typeface="Times New Roman" panose="02020603050405020304" pitchFamily="18" charset="0"/>
              </a:rPr>
              <a:t> a 3, a Corte Especial do Superior Tribunal de </a:t>
            </a:r>
            <a:r>
              <a:rPr lang="en-US" altLang="en-US" sz="1800" dirty="0" err="1">
                <a:solidFill>
                  <a:srgbClr val="1A1A1A"/>
                </a:solidFill>
                <a:latin typeface="Times New Roman" panose="02020603050405020304" pitchFamily="18" charset="0"/>
                <a:cs typeface="Times New Roman" panose="02020603050405020304" pitchFamily="18" charset="0"/>
              </a:rPr>
              <a:t>Justiça</a:t>
            </a:r>
            <a:r>
              <a:rPr lang="en-US" altLang="en-US" sz="1800" dirty="0">
                <a:solidFill>
                  <a:srgbClr val="1A1A1A"/>
                </a:solidFill>
                <a:latin typeface="Times New Roman" panose="02020603050405020304" pitchFamily="18" charset="0"/>
                <a:cs typeface="Times New Roman" panose="02020603050405020304" pitchFamily="18" charset="0"/>
              </a:rPr>
              <a:t> </a:t>
            </a:r>
            <a:r>
              <a:rPr lang="en-US" altLang="en-US" sz="1800" dirty="0" err="1">
                <a:solidFill>
                  <a:srgbClr val="1A1A1A"/>
                </a:solidFill>
                <a:latin typeface="Times New Roman" panose="02020603050405020304" pitchFamily="18" charset="0"/>
                <a:cs typeface="Times New Roman" panose="02020603050405020304" pitchFamily="18" charset="0"/>
              </a:rPr>
              <a:t>decidiu</a:t>
            </a:r>
            <a:r>
              <a:rPr lang="en-US" altLang="en-US" sz="1800" dirty="0">
                <a:solidFill>
                  <a:srgbClr val="1A1A1A"/>
                </a:solidFill>
                <a:latin typeface="Times New Roman" panose="02020603050405020304" pitchFamily="18" charset="0"/>
                <a:cs typeface="Times New Roman" panose="02020603050405020304" pitchFamily="18" charset="0"/>
              </a:rPr>
              <a:t> que </a:t>
            </a:r>
            <a:r>
              <a:rPr lang="en-US" altLang="en-US" sz="1800" u="sng" dirty="0">
                <a:solidFill>
                  <a:srgbClr val="1A1A1A"/>
                </a:solidFill>
                <a:latin typeface="Times New Roman" panose="02020603050405020304" pitchFamily="18" charset="0"/>
                <a:cs typeface="Times New Roman" panose="02020603050405020304" pitchFamily="18" charset="0"/>
              </a:rPr>
              <a:t>a </a:t>
            </a:r>
            <a:r>
              <a:rPr lang="en-US" altLang="en-US" sz="1800" u="sng" dirty="0" err="1">
                <a:solidFill>
                  <a:srgbClr val="1A1A1A"/>
                </a:solidFill>
                <a:latin typeface="Times New Roman" panose="02020603050405020304" pitchFamily="18" charset="0"/>
                <a:cs typeface="Times New Roman" panose="02020603050405020304" pitchFamily="18" charset="0"/>
              </a:rPr>
              <a:t>comprovação</a:t>
            </a:r>
            <a:r>
              <a:rPr lang="en-US" altLang="en-US" sz="1800" u="sng" dirty="0">
                <a:solidFill>
                  <a:srgbClr val="1A1A1A"/>
                </a:solidFill>
                <a:latin typeface="Times New Roman" panose="02020603050405020304" pitchFamily="18" charset="0"/>
                <a:cs typeface="Times New Roman" panose="02020603050405020304" pitchFamily="18" charset="0"/>
              </a:rPr>
              <a:t> de </a:t>
            </a:r>
            <a:r>
              <a:rPr lang="en-US" altLang="en-US" sz="1800" u="sng" dirty="0" err="1">
                <a:solidFill>
                  <a:srgbClr val="1A1A1A"/>
                </a:solidFill>
                <a:latin typeface="Times New Roman" panose="02020603050405020304" pitchFamily="18" charset="0"/>
                <a:cs typeface="Times New Roman" panose="02020603050405020304" pitchFamily="18" charset="0"/>
              </a:rPr>
              <a:t>feriado</a:t>
            </a:r>
            <a:r>
              <a:rPr lang="en-US" altLang="en-US" sz="1800" u="sng" dirty="0">
                <a:solidFill>
                  <a:srgbClr val="1A1A1A"/>
                </a:solidFill>
                <a:latin typeface="Times New Roman" panose="02020603050405020304" pitchFamily="18" charset="0"/>
                <a:cs typeface="Times New Roman" panose="02020603050405020304" pitchFamily="18" charset="0"/>
              </a:rPr>
              <a:t> é </a:t>
            </a:r>
            <a:r>
              <a:rPr lang="en-US" altLang="en-US" sz="1800" u="sng" dirty="0" err="1">
                <a:solidFill>
                  <a:srgbClr val="1A1A1A"/>
                </a:solidFill>
                <a:latin typeface="Times New Roman" panose="02020603050405020304" pitchFamily="18" charset="0"/>
                <a:cs typeface="Times New Roman" panose="02020603050405020304" pitchFamily="18" charset="0"/>
              </a:rPr>
              <a:t>restrita</a:t>
            </a:r>
            <a:r>
              <a:rPr lang="en-US" altLang="en-US" sz="1800" u="sng" dirty="0">
                <a:solidFill>
                  <a:srgbClr val="1A1A1A"/>
                </a:solidFill>
                <a:latin typeface="Times New Roman" panose="02020603050405020304" pitchFamily="18" charset="0"/>
                <a:cs typeface="Times New Roman" panose="02020603050405020304" pitchFamily="18" charset="0"/>
              </a:rPr>
              <a:t> a </a:t>
            </a:r>
            <a:r>
              <a:rPr lang="en-US" altLang="en-US" sz="1800" u="sng" dirty="0" err="1">
                <a:solidFill>
                  <a:srgbClr val="1A1A1A"/>
                </a:solidFill>
                <a:latin typeface="Times New Roman" panose="02020603050405020304" pitchFamily="18" charset="0"/>
                <a:cs typeface="Times New Roman" panose="02020603050405020304" pitchFamily="18" charset="0"/>
              </a:rPr>
              <a:t>segunda-feira</a:t>
            </a:r>
            <a:r>
              <a:rPr lang="en-US" altLang="en-US" sz="1800" u="sng" dirty="0">
                <a:solidFill>
                  <a:srgbClr val="1A1A1A"/>
                </a:solidFill>
                <a:latin typeface="Times New Roman" panose="02020603050405020304" pitchFamily="18" charset="0"/>
                <a:cs typeface="Times New Roman" panose="02020603050405020304" pitchFamily="18" charset="0"/>
              </a:rPr>
              <a:t> de </a:t>
            </a:r>
            <a:r>
              <a:rPr lang="en-US" altLang="en-US" sz="1800" u="sng" dirty="0" err="1">
                <a:solidFill>
                  <a:srgbClr val="1A1A1A"/>
                </a:solidFill>
                <a:latin typeface="Times New Roman" panose="02020603050405020304" pitchFamily="18" charset="0"/>
                <a:cs typeface="Times New Roman" panose="02020603050405020304" pitchFamily="18" charset="0"/>
              </a:rPr>
              <a:t>Carnaval</a:t>
            </a:r>
            <a:r>
              <a:rPr lang="en-US" altLang="en-US" sz="1800" u="sng" dirty="0">
                <a:solidFill>
                  <a:srgbClr val="1A1A1A"/>
                </a:solidFill>
                <a:latin typeface="Times New Roman" panose="02020603050405020304" pitchFamily="18" charset="0"/>
                <a:cs typeface="Times New Roman" panose="02020603050405020304" pitchFamily="18" charset="0"/>
              </a:rPr>
              <a:t> e </a:t>
            </a:r>
            <a:r>
              <a:rPr lang="en-US" altLang="en-US" sz="1800" b="1" u="sng" dirty="0" err="1">
                <a:solidFill>
                  <a:srgbClr val="1A1A1A"/>
                </a:solidFill>
                <a:latin typeface="Times New Roman" panose="02020603050405020304" pitchFamily="18" charset="0"/>
                <a:cs typeface="Times New Roman" panose="02020603050405020304" pitchFamily="18" charset="0"/>
              </a:rPr>
              <a:t>não</a:t>
            </a:r>
            <a:r>
              <a:rPr lang="en-US" altLang="en-US" sz="1800" b="1" u="sng" dirty="0">
                <a:solidFill>
                  <a:srgbClr val="1A1A1A"/>
                </a:solidFill>
                <a:latin typeface="Times New Roman" panose="02020603050405020304" pitchFamily="18" charset="0"/>
                <a:cs typeface="Times New Roman" panose="02020603050405020304" pitchFamily="18" charset="0"/>
              </a:rPr>
              <a:t> se </a:t>
            </a:r>
            <a:r>
              <a:rPr lang="en-US" altLang="en-US" sz="1800" b="1" u="sng" dirty="0" err="1">
                <a:solidFill>
                  <a:srgbClr val="1A1A1A"/>
                </a:solidFill>
                <a:latin typeface="Times New Roman" panose="02020603050405020304" pitchFamily="18" charset="0"/>
                <a:cs typeface="Times New Roman" panose="02020603050405020304" pitchFamily="18" charset="0"/>
              </a:rPr>
              <a:t>aplica</a:t>
            </a:r>
            <a:r>
              <a:rPr lang="en-US" altLang="en-US" sz="1800" b="1" u="sng" dirty="0">
                <a:solidFill>
                  <a:srgbClr val="1A1A1A"/>
                </a:solidFill>
                <a:latin typeface="Times New Roman" panose="02020603050405020304" pitchFamily="18" charset="0"/>
                <a:cs typeface="Times New Roman" panose="02020603050405020304" pitchFamily="18" charset="0"/>
              </a:rPr>
              <a:t> </a:t>
            </a:r>
            <a:r>
              <a:rPr lang="en-US" altLang="en-US" sz="1800" b="1" u="sng" dirty="0" err="1">
                <a:solidFill>
                  <a:srgbClr val="1A1A1A"/>
                </a:solidFill>
                <a:latin typeface="Times New Roman" panose="02020603050405020304" pitchFamily="18" charset="0"/>
                <a:cs typeface="Times New Roman" panose="02020603050405020304" pitchFamily="18" charset="0"/>
              </a:rPr>
              <a:t>aos</a:t>
            </a:r>
            <a:r>
              <a:rPr lang="en-US" altLang="en-US" sz="1800" b="1" u="sng" dirty="0">
                <a:solidFill>
                  <a:srgbClr val="1A1A1A"/>
                </a:solidFill>
                <a:latin typeface="Times New Roman" panose="02020603050405020304" pitchFamily="18" charset="0"/>
                <a:cs typeface="Times New Roman" panose="02020603050405020304" pitchFamily="18" charset="0"/>
              </a:rPr>
              <a:t> </a:t>
            </a:r>
            <a:r>
              <a:rPr lang="en-US" altLang="en-US" sz="1800" b="1" u="sng" dirty="0" err="1">
                <a:solidFill>
                  <a:srgbClr val="1A1A1A"/>
                </a:solidFill>
                <a:latin typeface="Times New Roman" panose="02020603050405020304" pitchFamily="18" charset="0"/>
                <a:cs typeface="Times New Roman" panose="02020603050405020304" pitchFamily="18" charset="0"/>
              </a:rPr>
              <a:t>demais</a:t>
            </a:r>
            <a:r>
              <a:rPr lang="en-US" altLang="en-US" sz="1800" b="1" u="sng" dirty="0">
                <a:solidFill>
                  <a:srgbClr val="1A1A1A"/>
                </a:solidFill>
                <a:latin typeface="Times New Roman" panose="02020603050405020304" pitchFamily="18" charset="0"/>
                <a:cs typeface="Times New Roman" panose="02020603050405020304" pitchFamily="18" charset="0"/>
              </a:rPr>
              <a:t> </a:t>
            </a:r>
            <a:r>
              <a:rPr lang="en-US" altLang="en-US" sz="1800" b="1" u="sng" dirty="0" err="1">
                <a:solidFill>
                  <a:srgbClr val="1A1A1A"/>
                </a:solidFill>
                <a:latin typeface="Times New Roman" panose="02020603050405020304" pitchFamily="18" charset="0"/>
                <a:cs typeface="Times New Roman" panose="02020603050405020304" pitchFamily="18" charset="0"/>
              </a:rPr>
              <a:t>feriados</a:t>
            </a:r>
            <a:r>
              <a:rPr lang="en-US" altLang="en-US" sz="1800" b="1" u="sng" dirty="0">
                <a:solidFill>
                  <a:srgbClr val="1A1A1A"/>
                </a:solidFill>
                <a:latin typeface="Times New Roman" panose="02020603050405020304" pitchFamily="18" charset="0"/>
                <a:cs typeface="Times New Roman" panose="02020603050405020304" pitchFamily="18" charset="0"/>
              </a:rPr>
              <a:t>, inclusive </a:t>
            </a:r>
            <a:r>
              <a:rPr lang="en-US" altLang="en-US" sz="1800" b="1" u="sng" dirty="0" err="1">
                <a:solidFill>
                  <a:srgbClr val="1A1A1A"/>
                </a:solidFill>
                <a:latin typeface="Times New Roman" panose="02020603050405020304" pitchFamily="18" charset="0"/>
                <a:cs typeface="Times New Roman" panose="02020603050405020304" pitchFamily="18" charset="0"/>
              </a:rPr>
              <a:t>aos</a:t>
            </a:r>
            <a:r>
              <a:rPr lang="en-US" altLang="en-US" sz="1800" b="1" u="sng" dirty="0">
                <a:solidFill>
                  <a:srgbClr val="1A1A1A"/>
                </a:solidFill>
                <a:latin typeface="Times New Roman" panose="02020603050405020304" pitchFamily="18" charset="0"/>
                <a:cs typeface="Times New Roman" panose="02020603050405020304" pitchFamily="18" charset="0"/>
              </a:rPr>
              <a:t> </a:t>
            </a:r>
            <a:r>
              <a:rPr lang="en-US" altLang="en-US" sz="1800" b="1" u="sng" dirty="0" err="1">
                <a:solidFill>
                  <a:srgbClr val="1A1A1A"/>
                </a:solidFill>
                <a:latin typeface="Times New Roman" panose="02020603050405020304" pitchFamily="18" charset="0"/>
                <a:cs typeface="Times New Roman" panose="02020603050405020304" pitchFamily="18" charset="0"/>
              </a:rPr>
              <a:t>locais</a:t>
            </a:r>
            <a:r>
              <a:rPr lang="en-US" altLang="en-US" sz="1800" dirty="0">
                <a:solidFill>
                  <a:srgbClr val="1A1A1A"/>
                </a:solidFill>
                <a:latin typeface="Times New Roman" panose="02020603050405020304" pitchFamily="18" charset="0"/>
                <a:cs typeface="Times New Roman" panose="02020603050405020304" pitchFamily="18" charset="0"/>
              </a:rPr>
              <a:t>.</a:t>
            </a:r>
            <a:endParaRPr lang="en-US" altLang="en-US" sz="1800" dirty="0"/>
          </a:p>
          <a:p>
            <a:pPr marL="0" lvl="0" indent="0" eaLnBrk="0" fontAlgn="base" hangingPunct="0">
              <a:lnSpc>
                <a:spcPct val="100000"/>
              </a:lnSpc>
              <a:spcBef>
                <a:spcPct val="0"/>
              </a:spcBef>
              <a:spcAft>
                <a:spcPct val="0"/>
              </a:spcAft>
              <a:buNone/>
            </a:pPr>
            <a:r>
              <a:rPr lang="en-US" altLang="en-US" sz="1800" dirty="0" err="1">
                <a:solidFill>
                  <a:srgbClr val="1A1A1A"/>
                </a:solidFill>
                <a:latin typeface="Times New Roman" panose="02020603050405020304" pitchFamily="18" charset="0"/>
                <a:cs typeface="Times New Roman" panose="02020603050405020304" pitchFamily="18" charset="0"/>
              </a:rPr>
              <a:t>Em</a:t>
            </a:r>
            <a:r>
              <a:rPr lang="en-US" altLang="en-US" sz="1800" dirty="0">
                <a:solidFill>
                  <a:srgbClr val="1A1A1A"/>
                </a:solidFill>
                <a:latin typeface="Times New Roman" panose="02020603050405020304" pitchFamily="18" charset="0"/>
                <a:cs typeface="Times New Roman" panose="02020603050405020304" pitchFamily="18" charset="0"/>
              </a:rPr>
              <a:t> </a:t>
            </a:r>
            <a:r>
              <a:rPr lang="en-US" altLang="en-US" sz="1800" dirty="0" err="1">
                <a:solidFill>
                  <a:srgbClr val="1A1A1A"/>
                </a:solidFill>
                <a:latin typeface="Times New Roman" panose="02020603050405020304" pitchFamily="18" charset="0"/>
                <a:cs typeface="Times New Roman" panose="02020603050405020304" pitchFamily="18" charset="0"/>
              </a:rPr>
              <a:t>julgamento</a:t>
            </a:r>
            <a:r>
              <a:rPr lang="en-US" altLang="en-US" sz="1800" dirty="0">
                <a:solidFill>
                  <a:srgbClr val="1A1A1A"/>
                </a:solidFill>
                <a:latin typeface="Times New Roman" panose="02020603050405020304" pitchFamily="18" charset="0"/>
                <a:cs typeface="Times New Roman" panose="02020603050405020304" pitchFamily="18" charset="0"/>
              </a:rPr>
              <a:t> anterior, </a:t>
            </a:r>
            <a:r>
              <a:rPr lang="en-US" altLang="en-US" sz="1800" dirty="0" err="1">
                <a:solidFill>
                  <a:srgbClr val="1A1A1A"/>
                </a:solidFill>
                <a:latin typeface="Times New Roman" panose="02020603050405020304" pitchFamily="18" charset="0"/>
                <a:cs typeface="Times New Roman" panose="02020603050405020304" pitchFamily="18" charset="0"/>
              </a:rPr>
              <a:t>em</a:t>
            </a:r>
            <a:r>
              <a:rPr lang="en-US" altLang="en-US" sz="1800" dirty="0">
                <a:solidFill>
                  <a:srgbClr val="1A1A1A"/>
                </a:solidFill>
                <a:latin typeface="Times New Roman" panose="02020603050405020304" pitchFamily="18" charset="0"/>
                <a:cs typeface="Times New Roman" panose="02020603050405020304" pitchFamily="18" charset="0"/>
              </a:rPr>
              <a:t> </a:t>
            </a:r>
            <a:r>
              <a:rPr lang="en-US" altLang="en-US" sz="1800" dirty="0" err="1">
                <a:solidFill>
                  <a:srgbClr val="1A1A1A"/>
                </a:solidFill>
                <a:latin typeface="Times New Roman" panose="02020603050405020304" pitchFamily="18" charset="0"/>
                <a:cs typeface="Times New Roman" panose="02020603050405020304" pitchFamily="18" charset="0"/>
              </a:rPr>
              <a:t>outubro</a:t>
            </a:r>
            <a:r>
              <a:rPr lang="en-US" altLang="en-US" sz="1800" dirty="0">
                <a:solidFill>
                  <a:srgbClr val="1A1A1A"/>
                </a:solidFill>
                <a:latin typeface="Times New Roman" panose="02020603050405020304" pitchFamily="18" charset="0"/>
                <a:cs typeface="Times New Roman" panose="02020603050405020304" pitchFamily="18" charset="0"/>
              </a:rPr>
              <a:t>, a Corte </a:t>
            </a:r>
            <a:r>
              <a:rPr lang="en-US" altLang="en-US" sz="1800" dirty="0" err="1">
                <a:solidFill>
                  <a:srgbClr val="1A1A1A"/>
                </a:solidFill>
                <a:latin typeface="Times New Roman" panose="02020603050405020304" pitchFamily="18" charset="0"/>
                <a:cs typeface="Times New Roman" panose="02020603050405020304" pitchFamily="18" charset="0"/>
              </a:rPr>
              <a:t>fixou</a:t>
            </a:r>
            <a:r>
              <a:rPr lang="en-US" altLang="en-US" sz="1800" dirty="0">
                <a:solidFill>
                  <a:srgbClr val="1A1A1A"/>
                </a:solidFill>
                <a:latin typeface="Times New Roman" panose="02020603050405020304" pitchFamily="18" charset="0"/>
                <a:cs typeface="Times New Roman" panose="02020603050405020304" pitchFamily="18" charset="0"/>
              </a:rPr>
              <a:t> que era </a:t>
            </a:r>
            <a:r>
              <a:rPr lang="en-US" altLang="en-US" sz="1800" dirty="0" err="1">
                <a:solidFill>
                  <a:srgbClr val="1A1A1A"/>
                </a:solidFill>
                <a:latin typeface="Times New Roman" panose="02020603050405020304" pitchFamily="18" charset="0"/>
                <a:cs typeface="Times New Roman" panose="02020603050405020304" pitchFamily="18" charset="0"/>
              </a:rPr>
              <a:t>preciso</a:t>
            </a:r>
            <a:r>
              <a:rPr lang="en-US" altLang="en-US" sz="1800" dirty="0">
                <a:solidFill>
                  <a:srgbClr val="1A1A1A"/>
                </a:solidFill>
                <a:latin typeface="Times New Roman" panose="02020603050405020304" pitchFamily="18" charset="0"/>
                <a:cs typeface="Times New Roman" panose="02020603050405020304" pitchFamily="18" charset="0"/>
              </a:rPr>
              <a:t> </a:t>
            </a:r>
            <a:r>
              <a:rPr lang="en-US" altLang="en-US" sz="1800" dirty="0" err="1">
                <a:solidFill>
                  <a:srgbClr val="1A1A1A"/>
                </a:solidFill>
                <a:latin typeface="Times New Roman" panose="02020603050405020304" pitchFamily="18" charset="0"/>
                <a:cs typeface="Times New Roman" panose="02020603050405020304" pitchFamily="18" charset="0"/>
              </a:rPr>
              <a:t>comprovar</a:t>
            </a:r>
            <a:r>
              <a:rPr lang="en-US" altLang="en-US" sz="1800" dirty="0">
                <a:solidFill>
                  <a:srgbClr val="1A1A1A"/>
                </a:solidFill>
                <a:latin typeface="Times New Roman" panose="02020603050405020304" pitchFamily="18" charset="0"/>
                <a:cs typeface="Times New Roman" panose="02020603050405020304" pitchFamily="18" charset="0"/>
              </a:rPr>
              <a:t>, sob </a:t>
            </a:r>
            <a:r>
              <a:rPr lang="en-US" altLang="en-US" sz="1800" dirty="0" err="1">
                <a:solidFill>
                  <a:srgbClr val="1A1A1A"/>
                </a:solidFill>
                <a:latin typeface="Times New Roman" panose="02020603050405020304" pitchFamily="18" charset="0"/>
                <a:cs typeface="Times New Roman" panose="02020603050405020304" pitchFamily="18" charset="0"/>
              </a:rPr>
              <a:t>pena</a:t>
            </a:r>
            <a:r>
              <a:rPr lang="en-US" altLang="en-US" sz="1800" dirty="0">
                <a:solidFill>
                  <a:srgbClr val="1A1A1A"/>
                </a:solidFill>
                <a:latin typeface="Times New Roman" panose="02020603050405020304" pitchFamily="18" charset="0"/>
                <a:cs typeface="Times New Roman" panose="02020603050405020304" pitchFamily="18" charset="0"/>
              </a:rPr>
              <a:t> de </a:t>
            </a:r>
            <a:r>
              <a:rPr lang="en-US" altLang="en-US" sz="1800" dirty="0" err="1">
                <a:solidFill>
                  <a:srgbClr val="1A1A1A"/>
                </a:solidFill>
                <a:latin typeface="Times New Roman" panose="02020603050405020304" pitchFamily="18" charset="0"/>
                <a:cs typeface="Times New Roman" panose="02020603050405020304" pitchFamily="18" charset="0"/>
              </a:rPr>
              <a:t>ficar</a:t>
            </a:r>
            <a:r>
              <a:rPr lang="en-US" altLang="en-US" sz="1800" dirty="0">
                <a:solidFill>
                  <a:srgbClr val="1A1A1A"/>
                </a:solidFill>
                <a:latin typeface="Times New Roman" panose="02020603050405020304" pitchFamily="18" charset="0"/>
                <a:cs typeface="Times New Roman" panose="02020603050405020304" pitchFamily="18" charset="0"/>
              </a:rPr>
              <a:t> </a:t>
            </a:r>
            <a:r>
              <a:rPr lang="en-US" altLang="en-US" sz="1800" dirty="0" err="1">
                <a:solidFill>
                  <a:srgbClr val="1A1A1A"/>
                </a:solidFill>
                <a:latin typeface="Times New Roman" panose="02020603050405020304" pitchFamily="18" charset="0"/>
                <a:cs typeface="Times New Roman" panose="02020603050405020304" pitchFamily="18" charset="0"/>
              </a:rPr>
              <a:t>caracterizada</a:t>
            </a:r>
            <a:r>
              <a:rPr lang="en-US" altLang="en-US" sz="1800" dirty="0">
                <a:solidFill>
                  <a:srgbClr val="1A1A1A"/>
                </a:solidFill>
                <a:latin typeface="Times New Roman" panose="02020603050405020304" pitchFamily="18" charset="0"/>
                <a:cs typeface="Times New Roman" panose="02020603050405020304" pitchFamily="18" charset="0"/>
              </a:rPr>
              <a:t> a </a:t>
            </a:r>
            <a:r>
              <a:rPr lang="en-US" altLang="en-US" sz="1800" dirty="0" err="1">
                <a:solidFill>
                  <a:srgbClr val="1A1A1A"/>
                </a:solidFill>
                <a:latin typeface="Times New Roman" panose="02020603050405020304" pitchFamily="18" charset="0"/>
                <a:cs typeface="Times New Roman" panose="02020603050405020304" pitchFamily="18" charset="0"/>
              </a:rPr>
              <a:t>intempestividade</a:t>
            </a:r>
            <a:r>
              <a:rPr lang="en-US" altLang="en-US" sz="1800" dirty="0">
                <a:solidFill>
                  <a:srgbClr val="1A1A1A"/>
                </a:solidFill>
                <a:latin typeface="Times New Roman" panose="02020603050405020304" pitchFamily="18" charset="0"/>
                <a:cs typeface="Times New Roman" panose="02020603050405020304" pitchFamily="18" charset="0"/>
              </a:rPr>
              <a:t> do </a:t>
            </a:r>
            <a:r>
              <a:rPr lang="en-US" altLang="en-US" sz="1800" dirty="0" err="1">
                <a:solidFill>
                  <a:srgbClr val="1A1A1A"/>
                </a:solidFill>
                <a:latin typeface="Times New Roman" panose="02020603050405020304" pitchFamily="18" charset="0"/>
                <a:cs typeface="Times New Roman" panose="02020603050405020304" pitchFamily="18" charset="0"/>
              </a:rPr>
              <a:t>recurso</a:t>
            </a:r>
            <a:r>
              <a:rPr lang="en-US" altLang="en-US" sz="1800" dirty="0">
                <a:solidFill>
                  <a:srgbClr val="1A1A1A"/>
                </a:solidFill>
                <a:latin typeface="Times New Roman" panose="02020603050405020304" pitchFamily="18" charset="0"/>
                <a:cs typeface="Times New Roman" panose="02020603050405020304" pitchFamily="18" charset="0"/>
              </a:rPr>
              <a:t> especial </a:t>
            </a:r>
            <a:r>
              <a:rPr lang="en-US" altLang="en-US" sz="1800" dirty="0" err="1">
                <a:solidFill>
                  <a:srgbClr val="1A1A1A"/>
                </a:solidFill>
                <a:latin typeface="Times New Roman" panose="02020603050405020304" pitchFamily="18" charset="0"/>
                <a:cs typeface="Times New Roman" panose="02020603050405020304" pitchFamily="18" charset="0"/>
              </a:rPr>
              <a:t>interposto</a:t>
            </a:r>
            <a:r>
              <a:rPr lang="en-US" altLang="en-US" sz="1800" dirty="0">
                <a:solidFill>
                  <a:srgbClr val="1A1A1A"/>
                </a:solidFill>
                <a:latin typeface="Times New Roman" panose="02020603050405020304" pitchFamily="18" charset="0"/>
                <a:cs typeface="Times New Roman" panose="02020603050405020304" pitchFamily="18" charset="0"/>
              </a:rPr>
              <a:t>. À </a:t>
            </a:r>
            <a:r>
              <a:rPr lang="en-US" altLang="en-US" sz="1800" dirty="0" err="1">
                <a:solidFill>
                  <a:srgbClr val="1A1A1A"/>
                </a:solidFill>
                <a:latin typeface="Times New Roman" panose="02020603050405020304" pitchFamily="18" charset="0"/>
                <a:cs typeface="Times New Roman" panose="02020603050405020304" pitchFamily="18" charset="0"/>
              </a:rPr>
              <a:t>época</a:t>
            </a:r>
            <a:r>
              <a:rPr lang="en-US" altLang="en-US" sz="1800" dirty="0">
                <a:solidFill>
                  <a:srgbClr val="1A1A1A"/>
                </a:solidFill>
                <a:latin typeface="Times New Roman" panose="02020603050405020304" pitchFamily="18" charset="0"/>
                <a:cs typeface="Times New Roman" panose="02020603050405020304" pitchFamily="18" charset="0"/>
              </a:rPr>
              <a:t>, </a:t>
            </a:r>
            <a:r>
              <a:rPr lang="en-US" altLang="en-US" sz="1800" dirty="0" err="1">
                <a:solidFill>
                  <a:srgbClr val="1A1A1A"/>
                </a:solidFill>
                <a:latin typeface="Times New Roman" panose="02020603050405020304" pitchFamily="18" charset="0"/>
                <a:cs typeface="Times New Roman" panose="02020603050405020304" pitchFamily="18" charset="0"/>
              </a:rPr>
              <a:t>prevaleceu</a:t>
            </a:r>
            <a:r>
              <a:rPr lang="en-US" altLang="en-US" sz="1800" dirty="0">
                <a:solidFill>
                  <a:srgbClr val="1A1A1A"/>
                </a:solidFill>
                <a:latin typeface="Times New Roman" panose="02020603050405020304" pitchFamily="18" charset="0"/>
                <a:cs typeface="Times New Roman" panose="02020603050405020304" pitchFamily="18" charset="0"/>
              </a:rPr>
              <a:t> a </a:t>
            </a:r>
            <a:r>
              <a:rPr lang="en-US" altLang="en-US" sz="1800" dirty="0" err="1">
                <a:solidFill>
                  <a:srgbClr val="1A1A1A"/>
                </a:solidFill>
                <a:latin typeface="Times New Roman" panose="02020603050405020304" pitchFamily="18" charset="0"/>
                <a:cs typeface="Times New Roman" panose="02020603050405020304" pitchFamily="18" charset="0"/>
              </a:rPr>
              <a:t>tese</a:t>
            </a:r>
            <a:r>
              <a:rPr lang="en-US" altLang="en-US" sz="1800" dirty="0">
                <a:solidFill>
                  <a:srgbClr val="1A1A1A"/>
                </a:solidFill>
                <a:latin typeface="Times New Roman" panose="02020603050405020304" pitchFamily="18" charset="0"/>
                <a:cs typeface="Times New Roman" panose="02020603050405020304" pitchFamily="18" charset="0"/>
              </a:rPr>
              <a:t> do </a:t>
            </a:r>
            <a:r>
              <a:rPr lang="en-US" altLang="en-US" sz="1800" dirty="0" err="1">
                <a:solidFill>
                  <a:srgbClr val="1A1A1A"/>
                </a:solidFill>
                <a:latin typeface="Times New Roman" panose="02020603050405020304" pitchFamily="18" charset="0"/>
                <a:cs typeface="Times New Roman" panose="02020603050405020304" pitchFamily="18" charset="0"/>
              </a:rPr>
              <a:t>ministro</a:t>
            </a:r>
            <a:r>
              <a:rPr lang="en-US" altLang="en-US" sz="1800" dirty="0">
                <a:solidFill>
                  <a:srgbClr val="1A1A1A"/>
                </a:solidFill>
                <a:latin typeface="Times New Roman" panose="02020603050405020304" pitchFamily="18" charset="0"/>
                <a:cs typeface="Times New Roman" panose="02020603050405020304" pitchFamily="18" charset="0"/>
              </a:rPr>
              <a:t> Luis Felipe </a:t>
            </a:r>
            <a:r>
              <a:rPr lang="en-US" altLang="en-US" sz="1800" dirty="0" err="1">
                <a:solidFill>
                  <a:srgbClr val="1A1A1A"/>
                </a:solidFill>
                <a:latin typeface="Times New Roman" panose="02020603050405020304" pitchFamily="18" charset="0"/>
                <a:cs typeface="Times New Roman" panose="02020603050405020304" pitchFamily="18" charset="0"/>
              </a:rPr>
              <a:t>Salomão</a:t>
            </a:r>
            <a:r>
              <a:rPr lang="en-US" altLang="en-US" sz="1800" dirty="0">
                <a:solidFill>
                  <a:srgbClr val="1A1A1A"/>
                </a:solidFill>
                <a:latin typeface="Times New Roman" panose="02020603050405020304" pitchFamily="18" charset="0"/>
                <a:cs typeface="Times New Roman" panose="02020603050405020304" pitchFamily="18" charset="0"/>
              </a:rPr>
              <a:t>, que </a:t>
            </a:r>
            <a:r>
              <a:rPr lang="en-US" altLang="en-US" sz="1800" dirty="0" err="1">
                <a:solidFill>
                  <a:srgbClr val="1A1A1A"/>
                </a:solidFill>
                <a:latin typeface="Times New Roman" panose="02020603050405020304" pitchFamily="18" charset="0"/>
                <a:cs typeface="Times New Roman" panose="02020603050405020304" pitchFamily="18" charset="0"/>
              </a:rPr>
              <a:t>permitia</a:t>
            </a:r>
            <a:r>
              <a:rPr lang="en-US" altLang="en-US" sz="1800" dirty="0">
                <a:solidFill>
                  <a:srgbClr val="1A1A1A"/>
                </a:solidFill>
                <a:latin typeface="Times New Roman" panose="02020603050405020304" pitchFamily="18" charset="0"/>
                <a:cs typeface="Times New Roman" panose="02020603050405020304" pitchFamily="18" charset="0"/>
              </a:rPr>
              <a:t> que, </a:t>
            </a:r>
            <a:r>
              <a:rPr lang="en-US" altLang="en-US" sz="1800" dirty="0" err="1">
                <a:solidFill>
                  <a:srgbClr val="1A1A1A"/>
                </a:solidFill>
                <a:latin typeface="Times New Roman" panose="02020603050405020304" pitchFamily="18" charset="0"/>
                <a:cs typeface="Times New Roman" panose="02020603050405020304" pitchFamily="18" charset="0"/>
              </a:rPr>
              <a:t>nos</a:t>
            </a:r>
            <a:r>
              <a:rPr lang="en-US" altLang="en-US" sz="1800" dirty="0">
                <a:solidFill>
                  <a:srgbClr val="1A1A1A"/>
                </a:solidFill>
                <a:latin typeface="Times New Roman" panose="02020603050405020304" pitchFamily="18" charset="0"/>
                <a:cs typeface="Times New Roman" panose="02020603050405020304" pitchFamily="18" charset="0"/>
              </a:rPr>
              <a:t> </a:t>
            </a:r>
            <a:r>
              <a:rPr lang="en-US" altLang="en-US" sz="1800" dirty="0" err="1">
                <a:solidFill>
                  <a:srgbClr val="1A1A1A"/>
                </a:solidFill>
                <a:latin typeface="Times New Roman" panose="02020603050405020304" pitchFamily="18" charset="0"/>
                <a:cs typeface="Times New Roman" panose="02020603050405020304" pitchFamily="18" charset="0"/>
              </a:rPr>
              <a:t>recursos</a:t>
            </a:r>
            <a:r>
              <a:rPr lang="en-US" altLang="en-US" sz="1800" dirty="0">
                <a:solidFill>
                  <a:srgbClr val="1A1A1A"/>
                </a:solidFill>
                <a:latin typeface="Times New Roman" panose="02020603050405020304" pitchFamily="18" charset="0"/>
                <a:cs typeface="Times New Roman" panose="02020603050405020304" pitchFamily="18" charset="0"/>
              </a:rPr>
              <a:t> que </a:t>
            </a:r>
            <a:r>
              <a:rPr lang="en-US" altLang="en-US" sz="1800" dirty="0" err="1">
                <a:solidFill>
                  <a:srgbClr val="1A1A1A"/>
                </a:solidFill>
                <a:latin typeface="Times New Roman" panose="02020603050405020304" pitchFamily="18" charset="0"/>
                <a:cs typeface="Times New Roman" panose="02020603050405020304" pitchFamily="18" charset="0"/>
              </a:rPr>
              <a:t>já</a:t>
            </a:r>
            <a:r>
              <a:rPr lang="en-US" altLang="en-US" sz="1800" dirty="0">
                <a:solidFill>
                  <a:srgbClr val="1A1A1A"/>
                </a:solidFill>
                <a:latin typeface="Times New Roman" panose="02020603050405020304" pitchFamily="18" charset="0"/>
                <a:cs typeface="Times New Roman" panose="02020603050405020304" pitchFamily="18" charset="0"/>
              </a:rPr>
              <a:t> </a:t>
            </a:r>
            <a:r>
              <a:rPr lang="en-US" altLang="en-US" sz="1800" dirty="0" err="1">
                <a:solidFill>
                  <a:srgbClr val="1A1A1A"/>
                </a:solidFill>
                <a:latin typeface="Times New Roman" panose="02020603050405020304" pitchFamily="18" charset="0"/>
                <a:cs typeface="Times New Roman" panose="02020603050405020304" pitchFamily="18" charset="0"/>
              </a:rPr>
              <a:t>foram</a:t>
            </a:r>
            <a:r>
              <a:rPr lang="en-US" altLang="en-US" sz="1800" dirty="0">
                <a:solidFill>
                  <a:srgbClr val="1A1A1A"/>
                </a:solidFill>
                <a:latin typeface="Times New Roman" panose="02020603050405020304" pitchFamily="18" charset="0"/>
                <a:cs typeface="Times New Roman" panose="02020603050405020304" pitchFamily="18" charset="0"/>
              </a:rPr>
              <a:t> </a:t>
            </a:r>
            <a:r>
              <a:rPr lang="en-US" altLang="en-US" sz="1800" dirty="0" err="1">
                <a:solidFill>
                  <a:srgbClr val="1A1A1A"/>
                </a:solidFill>
                <a:latin typeface="Times New Roman" panose="02020603050405020304" pitchFamily="18" charset="0"/>
                <a:cs typeface="Times New Roman" panose="02020603050405020304" pitchFamily="18" charset="0"/>
              </a:rPr>
              <a:t>interpostos</a:t>
            </a:r>
            <a:r>
              <a:rPr lang="en-US" altLang="en-US" sz="1800" dirty="0">
                <a:solidFill>
                  <a:srgbClr val="1A1A1A"/>
                </a:solidFill>
                <a:latin typeface="Times New Roman" panose="02020603050405020304" pitchFamily="18" charset="0"/>
                <a:cs typeface="Times New Roman" panose="02020603050405020304" pitchFamily="18" charset="0"/>
              </a:rPr>
              <a:t>, as </a:t>
            </a:r>
            <a:r>
              <a:rPr lang="en-US" altLang="en-US" sz="1800" dirty="0" err="1">
                <a:solidFill>
                  <a:srgbClr val="1A1A1A"/>
                </a:solidFill>
                <a:latin typeface="Times New Roman" panose="02020603050405020304" pitchFamily="18" charset="0"/>
                <a:cs typeface="Times New Roman" panose="02020603050405020304" pitchFamily="18" charset="0"/>
              </a:rPr>
              <a:t>partes</a:t>
            </a:r>
            <a:r>
              <a:rPr lang="en-US" altLang="en-US" sz="1800" dirty="0">
                <a:solidFill>
                  <a:srgbClr val="1A1A1A"/>
                </a:solidFill>
                <a:latin typeface="Times New Roman" panose="02020603050405020304" pitchFamily="18" charset="0"/>
                <a:cs typeface="Times New Roman" panose="02020603050405020304" pitchFamily="18" charset="0"/>
              </a:rPr>
              <a:t> </a:t>
            </a:r>
            <a:r>
              <a:rPr lang="en-US" altLang="en-US" sz="1800" dirty="0" err="1">
                <a:solidFill>
                  <a:srgbClr val="1A1A1A"/>
                </a:solidFill>
                <a:latin typeface="Times New Roman" panose="02020603050405020304" pitchFamily="18" charset="0"/>
                <a:cs typeface="Times New Roman" panose="02020603050405020304" pitchFamily="18" charset="0"/>
              </a:rPr>
              <a:t>possam</a:t>
            </a:r>
            <a:r>
              <a:rPr lang="en-US" altLang="en-US" sz="1800" dirty="0">
                <a:solidFill>
                  <a:srgbClr val="1A1A1A"/>
                </a:solidFill>
                <a:latin typeface="Times New Roman" panose="02020603050405020304" pitchFamily="18" charset="0"/>
                <a:cs typeface="Times New Roman" panose="02020603050405020304" pitchFamily="18" charset="0"/>
              </a:rPr>
              <a:t> </a:t>
            </a:r>
            <a:r>
              <a:rPr lang="en-US" altLang="en-US" sz="1800" dirty="0" err="1">
                <a:solidFill>
                  <a:srgbClr val="1A1A1A"/>
                </a:solidFill>
                <a:latin typeface="Times New Roman" panose="02020603050405020304" pitchFamily="18" charset="0"/>
                <a:cs typeface="Times New Roman" panose="02020603050405020304" pitchFamily="18" charset="0"/>
              </a:rPr>
              <a:t>comprovar</a:t>
            </a:r>
            <a:r>
              <a:rPr lang="en-US" altLang="en-US" sz="1800" dirty="0">
                <a:solidFill>
                  <a:srgbClr val="1A1A1A"/>
                </a:solidFill>
                <a:latin typeface="Times New Roman" panose="02020603050405020304" pitchFamily="18" charset="0"/>
                <a:cs typeface="Times New Roman" panose="02020603050405020304" pitchFamily="18" charset="0"/>
              </a:rPr>
              <a:t> o </a:t>
            </a:r>
            <a:r>
              <a:rPr lang="en-US" altLang="en-US" sz="1800" dirty="0" err="1">
                <a:solidFill>
                  <a:srgbClr val="1A1A1A"/>
                </a:solidFill>
                <a:latin typeface="Times New Roman" panose="02020603050405020304" pitchFamily="18" charset="0"/>
                <a:cs typeface="Times New Roman" panose="02020603050405020304" pitchFamily="18" charset="0"/>
              </a:rPr>
              <a:t>feriado</a:t>
            </a:r>
            <a:r>
              <a:rPr lang="en-US" altLang="en-US" sz="1800" dirty="0">
                <a:solidFill>
                  <a:srgbClr val="1A1A1A"/>
                </a:solidFill>
                <a:latin typeface="Times New Roman" panose="02020603050405020304" pitchFamily="18" charset="0"/>
                <a:cs typeface="Times New Roman" panose="02020603050405020304" pitchFamily="18" charset="0"/>
              </a:rPr>
              <a:t> </a:t>
            </a:r>
            <a:r>
              <a:rPr lang="en-US" altLang="en-US" sz="1800" dirty="0" err="1">
                <a:solidFill>
                  <a:srgbClr val="1A1A1A"/>
                </a:solidFill>
                <a:latin typeface="Times New Roman" panose="02020603050405020304" pitchFamily="18" charset="0"/>
                <a:cs typeface="Times New Roman" panose="02020603050405020304" pitchFamily="18" charset="0"/>
              </a:rPr>
              <a:t>após</a:t>
            </a:r>
            <a:r>
              <a:rPr lang="en-US" altLang="en-US" sz="1800" dirty="0">
                <a:solidFill>
                  <a:srgbClr val="1A1A1A"/>
                </a:solidFill>
                <a:latin typeface="Times New Roman" panose="02020603050405020304" pitchFamily="18" charset="0"/>
                <a:cs typeface="Times New Roman" panose="02020603050405020304" pitchFamily="18" charset="0"/>
              </a:rPr>
              <a:t> a </a:t>
            </a:r>
            <a:r>
              <a:rPr lang="en-US" altLang="en-US" sz="1800" dirty="0" err="1">
                <a:solidFill>
                  <a:srgbClr val="1A1A1A"/>
                </a:solidFill>
                <a:latin typeface="Times New Roman" panose="02020603050405020304" pitchFamily="18" charset="0"/>
                <a:cs typeface="Times New Roman" panose="02020603050405020304" pitchFamily="18" charset="0"/>
              </a:rPr>
              <a:t>interposição</a:t>
            </a:r>
            <a:r>
              <a:rPr lang="en-US" altLang="en-US" sz="1800" dirty="0">
                <a:solidFill>
                  <a:srgbClr val="1A1A1A"/>
                </a:solidFill>
                <a:latin typeface="Times New Roman" panose="02020603050405020304" pitchFamily="18" charset="0"/>
                <a:cs typeface="Times New Roman" panose="02020603050405020304" pitchFamily="18" charset="0"/>
              </a:rPr>
              <a:t>.</a:t>
            </a:r>
            <a:endParaRPr lang="en-US" altLang="en-US" sz="1800" dirty="0"/>
          </a:p>
          <a:p>
            <a:pPr marL="0" lvl="0" indent="0" eaLnBrk="0" fontAlgn="base" hangingPunct="0">
              <a:lnSpc>
                <a:spcPct val="100000"/>
              </a:lnSpc>
              <a:spcBef>
                <a:spcPct val="0"/>
              </a:spcBef>
              <a:spcAft>
                <a:spcPct val="0"/>
              </a:spcAft>
              <a:buNone/>
            </a:pPr>
            <a:r>
              <a:rPr lang="en-US" altLang="en-US" sz="1800" dirty="0">
                <a:solidFill>
                  <a:srgbClr val="1A1A1A"/>
                </a:solidFill>
                <a:latin typeface="Times New Roman" panose="02020603050405020304" pitchFamily="18" charset="0"/>
                <a:cs typeface="Times New Roman" panose="02020603050405020304" pitchFamily="18" charset="0"/>
              </a:rPr>
              <a:t>No </a:t>
            </a:r>
            <a:r>
              <a:rPr lang="en-US" altLang="en-US" sz="1800" dirty="0" err="1">
                <a:solidFill>
                  <a:srgbClr val="1A1A1A"/>
                </a:solidFill>
                <a:latin typeface="Times New Roman" panose="02020603050405020304" pitchFamily="18" charset="0"/>
                <a:cs typeface="Times New Roman" panose="02020603050405020304" pitchFamily="18" charset="0"/>
              </a:rPr>
              <a:t>julgamento</a:t>
            </a:r>
            <a:r>
              <a:rPr lang="en-US" altLang="en-US" sz="1800" dirty="0">
                <a:solidFill>
                  <a:srgbClr val="1A1A1A"/>
                </a:solidFill>
                <a:latin typeface="Times New Roman" panose="02020603050405020304" pitchFamily="18" charset="0"/>
                <a:cs typeface="Times New Roman" panose="02020603050405020304" pitchFamily="18" charset="0"/>
              </a:rPr>
              <a:t> </a:t>
            </a:r>
            <a:r>
              <a:rPr lang="en-US" altLang="en-US" sz="1800" dirty="0" err="1">
                <a:solidFill>
                  <a:srgbClr val="1A1A1A"/>
                </a:solidFill>
                <a:latin typeface="Times New Roman" panose="02020603050405020304" pitchFamily="18" charset="0"/>
                <a:cs typeface="Times New Roman" panose="02020603050405020304" pitchFamily="18" charset="0"/>
              </a:rPr>
              <a:t>desta</a:t>
            </a:r>
            <a:r>
              <a:rPr lang="en-US" altLang="en-US" sz="1800" dirty="0">
                <a:solidFill>
                  <a:srgbClr val="1A1A1A"/>
                </a:solidFill>
                <a:latin typeface="Times New Roman" panose="02020603050405020304" pitchFamily="18" charset="0"/>
                <a:cs typeface="Times New Roman" panose="02020603050405020304" pitchFamily="18" charset="0"/>
              </a:rPr>
              <a:t> </a:t>
            </a:r>
            <a:r>
              <a:rPr lang="en-US" altLang="en-US" sz="1800" dirty="0" err="1">
                <a:solidFill>
                  <a:srgbClr val="1A1A1A"/>
                </a:solidFill>
                <a:latin typeface="Times New Roman" panose="02020603050405020304" pitchFamily="18" charset="0"/>
                <a:cs typeface="Times New Roman" panose="02020603050405020304" pitchFamily="18" charset="0"/>
              </a:rPr>
              <a:t>segunda-feira</a:t>
            </a:r>
            <a:r>
              <a:rPr lang="en-US" altLang="en-US" sz="1800" dirty="0">
                <a:solidFill>
                  <a:srgbClr val="1A1A1A"/>
                </a:solidFill>
                <a:latin typeface="Times New Roman" panose="02020603050405020304" pitchFamily="18" charset="0"/>
                <a:cs typeface="Times New Roman" panose="02020603050405020304" pitchFamily="18" charset="0"/>
              </a:rPr>
              <a:t> (3/2), a </a:t>
            </a:r>
            <a:r>
              <a:rPr lang="en-US" altLang="en-US" sz="1800" dirty="0" err="1">
                <a:solidFill>
                  <a:srgbClr val="1A1A1A"/>
                </a:solidFill>
                <a:latin typeface="Times New Roman" panose="02020603050405020304" pitchFamily="18" charset="0"/>
                <a:cs typeface="Times New Roman" panose="02020603050405020304" pitchFamily="18" charset="0"/>
              </a:rPr>
              <a:t>ministra</a:t>
            </a:r>
            <a:r>
              <a:rPr lang="en-US" altLang="en-US" sz="1800" dirty="0">
                <a:solidFill>
                  <a:srgbClr val="1A1A1A"/>
                </a:solidFill>
                <a:latin typeface="Times New Roman" panose="02020603050405020304" pitchFamily="18" charset="0"/>
                <a:cs typeface="Times New Roman" panose="02020603050405020304" pitchFamily="18" charset="0"/>
              </a:rPr>
              <a:t> Nancy </a:t>
            </a:r>
            <a:r>
              <a:rPr lang="en-US" altLang="en-US" sz="1800" dirty="0" err="1">
                <a:solidFill>
                  <a:srgbClr val="1A1A1A"/>
                </a:solidFill>
                <a:latin typeface="Times New Roman" panose="02020603050405020304" pitchFamily="18" charset="0"/>
                <a:cs typeface="Times New Roman" panose="02020603050405020304" pitchFamily="18" charset="0"/>
              </a:rPr>
              <a:t>Andrighi</a:t>
            </a:r>
            <a:r>
              <a:rPr lang="en-US" altLang="en-US" sz="1800" dirty="0">
                <a:solidFill>
                  <a:srgbClr val="1A1A1A"/>
                </a:solidFill>
                <a:latin typeface="Times New Roman" panose="02020603050405020304" pitchFamily="18" charset="0"/>
                <a:cs typeface="Times New Roman" panose="02020603050405020304" pitchFamily="18" charset="0"/>
              </a:rPr>
              <a:t> </a:t>
            </a:r>
            <a:r>
              <a:rPr lang="en-US" altLang="en-US" sz="1800" dirty="0" err="1">
                <a:solidFill>
                  <a:srgbClr val="1A1A1A"/>
                </a:solidFill>
                <a:latin typeface="Times New Roman" panose="02020603050405020304" pitchFamily="18" charset="0"/>
                <a:cs typeface="Times New Roman" panose="02020603050405020304" pitchFamily="18" charset="0"/>
              </a:rPr>
              <a:t>apresentou</a:t>
            </a:r>
            <a:r>
              <a:rPr lang="en-US" altLang="en-US" sz="1800" dirty="0">
                <a:solidFill>
                  <a:srgbClr val="1A1A1A"/>
                </a:solidFill>
                <a:latin typeface="Times New Roman" panose="02020603050405020304" pitchFamily="18" charset="0"/>
                <a:cs typeface="Times New Roman" panose="02020603050405020304" pitchFamily="18" charset="0"/>
              </a:rPr>
              <a:t> </a:t>
            </a:r>
            <a:r>
              <a:rPr lang="en-US" altLang="en-US" sz="1800" dirty="0" err="1">
                <a:solidFill>
                  <a:srgbClr val="1A1A1A"/>
                </a:solidFill>
                <a:latin typeface="Times New Roman" panose="02020603050405020304" pitchFamily="18" charset="0"/>
                <a:cs typeface="Times New Roman" panose="02020603050405020304" pitchFamily="18" charset="0"/>
              </a:rPr>
              <a:t>questão</a:t>
            </a:r>
            <a:r>
              <a:rPr lang="en-US" altLang="en-US" sz="1800" dirty="0">
                <a:solidFill>
                  <a:srgbClr val="1A1A1A"/>
                </a:solidFill>
                <a:latin typeface="Times New Roman" panose="02020603050405020304" pitchFamily="18" charset="0"/>
                <a:cs typeface="Times New Roman" panose="02020603050405020304" pitchFamily="18" charset="0"/>
              </a:rPr>
              <a:t> de </a:t>
            </a:r>
            <a:r>
              <a:rPr lang="en-US" altLang="en-US" sz="1800" dirty="0" err="1">
                <a:solidFill>
                  <a:srgbClr val="1A1A1A"/>
                </a:solidFill>
                <a:latin typeface="Times New Roman" panose="02020603050405020304" pitchFamily="18" charset="0"/>
                <a:cs typeface="Times New Roman" panose="02020603050405020304" pitchFamily="18" charset="0"/>
              </a:rPr>
              <a:t>ordem</a:t>
            </a:r>
            <a:r>
              <a:rPr lang="en-US" altLang="en-US" sz="1800" dirty="0">
                <a:solidFill>
                  <a:srgbClr val="1A1A1A"/>
                </a:solidFill>
                <a:latin typeface="Times New Roman" panose="02020603050405020304" pitchFamily="18" charset="0"/>
                <a:cs typeface="Times New Roman" panose="02020603050405020304" pitchFamily="18" charset="0"/>
              </a:rPr>
              <a:t> para </a:t>
            </a:r>
            <a:r>
              <a:rPr lang="en-US" altLang="en-US" sz="1800" dirty="0" err="1">
                <a:solidFill>
                  <a:srgbClr val="1A1A1A"/>
                </a:solidFill>
                <a:latin typeface="Times New Roman" panose="02020603050405020304" pitchFamily="18" charset="0"/>
                <a:cs typeface="Times New Roman" panose="02020603050405020304" pitchFamily="18" charset="0"/>
              </a:rPr>
              <a:t>discutir</a:t>
            </a:r>
            <a:r>
              <a:rPr lang="en-US" altLang="en-US" sz="1800" dirty="0">
                <a:solidFill>
                  <a:srgbClr val="1A1A1A"/>
                </a:solidFill>
                <a:latin typeface="Times New Roman" panose="02020603050405020304" pitchFamily="18" charset="0"/>
                <a:cs typeface="Times New Roman" panose="02020603050405020304" pitchFamily="18" charset="0"/>
              </a:rPr>
              <a:t> se a </a:t>
            </a:r>
            <a:r>
              <a:rPr lang="en-US" altLang="en-US" sz="1800" dirty="0" err="1">
                <a:solidFill>
                  <a:srgbClr val="1A1A1A"/>
                </a:solidFill>
                <a:latin typeface="Times New Roman" panose="02020603050405020304" pitchFamily="18" charset="0"/>
                <a:cs typeface="Times New Roman" panose="02020603050405020304" pitchFamily="18" charset="0"/>
              </a:rPr>
              <a:t>modulação</a:t>
            </a:r>
            <a:r>
              <a:rPr lang="en-US" altLang="en-US" sz="1800" dirty="0">
                <a:solidFill>
                  <a:srgbClr val="1A1A1A"/>
                </a:solidFill>
                <a:latin typeface="Times New Roman" panose="02020603050405020304" pitchFamily="18" charset="0"/>
                <a:cs typeface="Times New Roman" panose="02020603050405020304" pitchFamily="18" charset="0"/>
              </a:rPr>
              <a:t> de </a:t>
            </a:r>
            <a:r>
              <a:rPr lang="en-US" altLang="en-US" sz="1800" dirty="0" err="1">
                <a:solidFill>
                  <a:srgbClr val="1A1A1A"/>
                </a:solidFill>
                <a:latin typeface="Times New Roman" panose="02020603050405020304" pitchFamily="18" charset="0"/>
                <a:cs typeface="Times New Roman" panose="02020603050405020304" pitchFamily="18" charset="0"/>
              </a:rPr>
              <a:t>efeitos</a:t>
            </a:r>
            <a:r>
              <a:rPr lang="en-US" altLang="en-US" sz="1800" dirty="0">
                <a:solidFill>
                  <a:srgbClr val="1A1A1A"/>
                </a:solidFill>
                <a:latin typeface="Times New Roman" panose="02020603050405020304" pitchFamily="18" charset="0"/>
                <a:cs typeface="Times New Roman" panose="02020603050405020304" pitchFamily="18" charset="0"/>
              </a:rPr>
              <a:t> </a:t>
            </a:r>
            <a:r>
              <a:rPr lang="en-US" altLang="en-US" sz="1800" dirty="0" err="1">
                <a:solidFill>
                  <a:srgbClr val="1A1A1A"/>
                </a:solidFill>
                <a:latin typeface="Times New Roman" panose="02020603050405020304" pitchFamily="18" charset="0"/>
                <a:cs typeface="Times New Roman" panose="02020603050405020304" pitchFamily="18" charset="0"/>
              </a:rPr>
              <a:t>ali</a:t>
            </a:r>
            <a:r>
              <a:rPr lang="en-US" altLang="en-US" sz="1800" dirty="0">
                <a:solidFill>
                  <a:srgbClr val="1A1A1A"/>
                </a:solidFill>
                <a:latin typeface="Times New Roman" panose="02020603050405020304" pitchFamily="18" charset="0"/>
                <a:cs typeface="Times New Roman" panose="02020603050405020304" pitchFamily="18" charset="0"/>
              </a:rPr>
              <a:t> </a:t>
            </a:r>
            <a:r>
              <a:rPr lang="en-US" altLang="en-US" sz="1800" dirty="0" err="1">
                <a:solidFill>
                  <a:srgbClr val="1A1A1A"/>
                </a:solidFill>
                <a:latin typeface="Times New Roman" panose="02020603050405020304" pitchFamily="18" charset="0"/>
                <a:cs typeface="Times New Roman" panose="02020603050405020304" pitchFamily="18" charset="0"/>
              </a:rPr>
              <a:t>definida</a:t>
            </a:r>
            <a:r>
              <a:rPr lang="en-US" altLang="en-US" sz="1800" dirty="0">
                <a:solidFill>
                  <a:srgbClr val="1A1A1A"/>
                </a:solidFill>
                <a:latin typeface="Times New Roman" panose="02020603050405020304" pitchFamily="18" charset="0"/>
                <a:cs typeface="Times New Roman" panose="02020603050405020304" pitchFamily="18" charset="0"/>
              </a:rPr>
              <a:t> </a:t>
            </a:r>
            <a:r>
              <a:rPr lang="en-US" altLang="en-US" sz="1800" dirty="0" err="1">
                <a:solidFill>
                  <a:srgbClr val="1A1A1A"/>
                </a:solidFill>
                <a:latin typeface="Times New Roman" panose="02020603050405020304" pitchFamily="18" charset="0"/>
                <a:cs typeface="Times New Roman" panose="02020603050405020304" pitchFamily="18" charset="0"/>
              </a:rPr>
              <a:t>abrangeria</a:t>
            </a:r>
            <a:r>
              <a:rPr lang="en-US" altLang="en-US" sz="1800" dirty="0">
                <a:solidFill>
                  <a:srgbClr val="1A1A1A"/>
                </a:solidFill>
                <a:latin typeface="Times New Roman" panose="02020603050405020304" pitchFamily="18" charset="0"/>
                <a:cs typeface="Times New Roman" panose="02020603050405020304" pitchFamily="18" charset="0"/>
              </a:rPr>
              <a:t> </a:t>
            </a:r>
            <a:r>
              <a:rPr lang="en-US" altLang="en-US" sz="1800" dirty="0" err="1">
                <a:solidFill>
                  <a:srgbClr val="1A1A1A"/>
                </a:solidFill>
                <a:latin typeface="Times New Roman" panose="02020603050405020304" pitchFamily="18" charset="0"/>
                <a:cs typeface="Times New Roman" panose="02020603050405020304" pitchFamily="18" charset="0"/>
              </a:rPr>
              <a:t>especificamente</a:t>
            </a:r>
            <a:r>
              <a:rPr lang="en-US" altLang="en-US" sz="1800" dirty="0">
                <a:solidFill>
                  <a:srgbClr val="1A1A1A"/>
                </a:solidFill>
                <a:latin typeface="Times New Roman" panose="02020603050405020304" pitchFamily="18" charset="0"/>
                <a:cs typeface="Times New Roman" panose="02020603050405020304" pitchFamily="18" charset="0"/>
              </a:rPr>
              <a:t> o </a:t>
            </a:r>
            <a:r>
              <a:rPr lang="en-US" altLang="en-US" sz="1800" dirty="0" err="1">
                <a:solidFill>
                  <a:srgbClr val="1A1A1A"/>
                </a:solidFill>
                <a:latin typeface="Times New Roman" panose="02020603050405020304" pitchFamily="18" charset="0"/>
                <a:cs typeface="Times New Roman" panose="02020603050405020304" pitchFamily="18" charset="0"/>
              </a:rPr>
              <a:t>feriado</a:t>
            </a:r>
            <a:r>
              <a:rPr lang="en-US" altLang="en-US" sz="1800" dirty="0">
                <a:solidFill>
                  <a:srgbClr val="1A1A1A"/>
                </a:solidFill>
                <a:latin typeface="Times New Roman" panose="02020603050405020304" pitchFamily="18" charset="0"/>
                <a:cs typeface="Times New Roman" panose="02020603050405020304" pitchFamily="18" charset="0"/>
              </a:rPr>
              <a:t> da </a:t>
            </a:r>
            <a:r>
              <a:rPr lang="en-US" altLang="en-US" sz="1800" dirty="0" err="1">
                <a:solidFill>
                  <a:srgbClr val="1A1A1A"/>
                </a:solidFill>
                <a:latin typeface="Times New Roman" panose="02020603050405020304" pitchFamily="18" charset="0"/>
                <a:cs typeface="Times New Roman" panose="02020603050405020304" pitchFamily="18" charset="0"/>
              </a:rPr>
              <a:t>segunda-feira</a:t>
            </a:r>
            <a:r>
              <a:rPr lang="en-US" altLang="en-US" sz="1800" dirty="0">
                <a:solidFill>
                  <a:srgbClr val="1A1A1A"/>
                </a:solidFill>
                <a:latin typeface="Times New Roman" panose="02020603050405020304" pitchFamily="18" charset="0"/>
                <a:cs typeface="Times New Roman" panose="02020603050405020304" pitchFamily="18" charset="0"/>
              </a:rPr>
              <a:t> de </a:t>
            </a:r>
            <a:r>
              <a:rPr lang="en-US" altLang="en-US" sz="1800" dirty="0" err="1">
                <a:solidFill>
                  <a:srgbClr val="1A1A1A"/>
                </a:solidFill>
                <a:latin typeface="Times New Roman" panose="02020603050405020304" pitchFamily="18" charset="0"/>
                <a:cs typeface="Times New Roman" panose="02020603050405020304" pitchFamily="18" charset="0"/>
              </a:rPr>
              <a:t>Carnaval</a:t>
            </a:r>
            <a:r>
              <a:rPr lang="en-US" altLang="en-US" sz="1800" dirty="0">
                <a:solidFill>
                  <a:srgbClr val="1A1A1A"/>
                </a:solidFill>
                <a:latin typeface="Times New Roman" panose="02020603050405020304" pitchFamily="18" charset="0"/>
                <a:cs typeface="Times New Roman" panose="02020603050405020304" pitchFamily="18" charset="0"/>
              </a:rPr>
              <a:t> </a:t>
            </a:r>
            <a:r>
              <a:rPr lang="en-US" altLang="en-US" sz="1800" dirty="0" err="1">
                <a:solidFill>
                  <a:srgbClr val="1A1A1A"/>
                </a:solidFill>
                <a:latin typeface="Times New Roman" panose="02020603050405020304" pitchFamily="18" charset="0"/>
                <a:cs typeface="Times New Roman" panose="02020603050405020304" pitchFamily="18" charset="0"/>
              </a:rPr>
              <a:t>ou</a:t>
            </a:r>
            <a:r>
              <a:rPr lang="en-US" altLang="en-US" sz="1800" dirty="0">
                <a:solidFill>
                  <a:srgbClr val="1A1A1A"/>
                </a:solidFill>
                <a:latin typeface="Times New Roman" panose="02020603050405020304" pitchFamily="18" charset="0"/>
                <a:cs typeface="Times New Roman" panose="02020603050405020304" pitchFamily="18" charset="0"/>
              </a:rPr>
              <a:t> se </a:t>
            </a:r>
            <a:r>
              <a:rPr lang="en-US" altLang="en-US" sz="1800" dirty="0" err="1">
                <a:solidFill>
                  <a:srgbClr val="1A1A1A"/>
                </a:solidFill>
                <a:latin typeface="Times New Roman" panose="02020603050405020304" pitchFamily="18" charset="0"/>
                <a:cs typeface="Times New Roman" panose="02020603050405020304" pitchFamily="18" charset="0"/>
              </a:rPr>
              <a:t>dizia</a:t>
            </a:r>
            <a:r>
              <a:rPr lang="en-US" altLang="en-US" sz="1800" dirty="0">
                <a:solidFill>
                  <a:srgbClr val="1A1A1A"/>
                </a:solidFill>
                <a:latin typeface="Times New Roman" panose="02020603050405020304" pitchFamily="18" charset="0"/>
                <a:cs typeface="Times New Roman" panose="02020603050405020304" pitchFamily="18" charset="0"/>
              </a:rPr>
              <a:t> </a:t>
            </a:r>
            <a:r>
              <a:rPr lang="en-US" altLang="en-US" sz="1800" dirty="0" err="1">
                <a:solidFill>
                  <a:srgbClr val="1A1A1A"/>
                </a:solidFill>
                <a:latin typeface="Times New Roman" panose="02020603050405020304" pitchFamily="18" charset="0"/>
                <a:cs typeface="Times New Roman" panose="02020603050405020304" pitchFamily="18" charset="0"/>
              </a:rPr>
              <a:t>respeito</a:t>
            </a:r>
            <a:r>
              <a:rPr lang="en-US" altLang="en-US" sz="1800" dirty="0">
                <a:solidFill>
                  <a:srgbClr val="1A1A1A"/>
                </a:solidFill>
                <a:latin typeface="Times New Roman" panose="02020603050405020304" pitchFamily="18" charset="0"/>
                <a:cs typeface="Times New Roman" panose="02020603050405020304" pitchFamily="18" charset="0"/>
              </a:rPr>
              <a:t> a </a:t>
            </a:r>
            <a:r>
              <a:rPr lang="en-US" altLang="en-US" sz="1800" dirty="0" err="1">
                <a:solidFill>
                  <a:srgbClr val="1A1A1A"/>
                </a:solidFill>
                <a:latin typeface="Times New Roman" panose="02020603050405020304" pitchFamily="18" charset="0"/>
                <a:cs typeface="Times New Roman" panose="02020603050405020304" pitchFamily="18" charset="0"/>
              </a:rPr>
              <a:t>todos</a:t>
            </a:r>
            <a:r>
              <a:rPr lang="en-US" altLang="en-US" sz="1800" dirty="0">
                <a:solidFill>
                  <a:srgbClr val="1A1A1A"/>
                </a:solidFill>
                <a:latin typeface="Times New Roman" panose="02020603050405020304" pitchFamily="18" charset="0"/>
                <a:cs typeface="Times New Roman" panose="02020603050405020304" pitchFamily="18" charset="0"/>
              </a:rPr>
              <a:t> e </a:t>
            </a:r>
            <a:r>
              <a:rPr lang="en-US" altLang="en-US" sz="1800" dirty="0" err="1">
                <a:solidFill>
                  <a:srgbClr val="1A1A1A"/>
                </a:solidFill>
                <a:latin typeface="Times New Roman" panose="02020603050405020304" pitchFamily="18" charset="0"/>
                <a:cs typeface="Times New Roman" panose="02020603050405020304" pitchFamily="18" charset="0"/>
              </a:rPr>
              <a:t>quaisquer</a:t>
            </a:r>
            <a:r>
              <a:rPr lang="en-US" altLang="en-US" sz="1800" dirty="0">
                <a:solidFill>
                  <a:srgbClr val="1A1A1A"/>
                </a:solidFill>
                <a:latin typeface="Times New Roman" panose="02020603050405020304" pitchFamily="18" charset="0"/>
                <a:cs typeface="Times New Roman" panose="02020603050405020304" pitchFamily="18" charset="0"/>
              </a:rPr>
              <a:t> </a:t>
            </a:r>
            <a:r>
              <a:rPr lang="en-US" altLang="en-US" sz="1800" dirty="0" err="1">
                <a:solidFill>
                  <a:srgbClr val="1A1A1A"/>
                </a:solidFill>
                <a:latin typeface="Times New Roman" panose="02020603050405020304" pitchFamily="18" charset="0"/>
                <a:cs typeface="Times New Roman" panose="02020603050405020304" pitchFamily="18" charset="0"/>
              </a:rPr>
              <a:t>feriados</a:t>
            </a:r>
            <a:r>
              <a:rPr lang="en-US" altLang="en-US" sz="1800" dirty="0">
                <a:solidFill>
                  <a:srgbClr val="1A1A1A"/>
                </a:solidFill>
                <a:latin typeface="Times New Roman" panose="02020603050405020304" pitchFamily="18" charset="0"/>
                <a:cs typeface="Times New Roman" panose="02020603050405020304" pitchFamily="18" charset="0"/>
              </a:rPr>
              <a:t>.</a:t>
            </a:r>
            <a:endParaRPr lang="en-US" altLang="en-US" sz="1800" dirty="0"/>
          </a:p>
          <a:p>
            <a:pPr marL="0" lvl="0" indent="0" eaLnBrk="0" fontAlgn="base" hangingPunct="0">
              <a:lnSpc>
                <a:spcPct val="100000"/>
              </a:lnSpc>
              <a:spcBef>
                <a:spcPct val="0"/>
              </a:spcBef>
              <a:spcAft>
                <a:spcPct val="0"/>
              </a:spcAft>
              <a:buNone/>
            </a:pPr>
            <a:r>
              <a:rPr lang="en-US" altLang="en-US" sz="1800" dirty="0">
                <a:solidFill>
                  <a:srgbClr val="1155CC"/>
                </a:solidFill>
                <a:latin typeface="Arial" panose="020B0604020202020204" pitchFamily="34" charset="0"/>
                <a:cs typeface="Arial" panose="020B0604020202020204" pitchFamily="34" charset="0"/>
                <a:hlinkClick r:id="rId3"/>
              </a:rPr>
              <a:t>https://www.conjur.com.br/2020-fev-03/stj-restringe-comprovacao-feriado-segunda-carnaval</a:t>
            </a:r>
            <a:endParaRPr lang="en-US" altLang="en-US" sz="1800" dirty="0"/>
          </a:p>
          <a:p>
            <a:pPr marL="0" lvl="0" indent="0" eaLnBrk="0" fontAlgn="base" hangingPunct="0">
              <a:lnSpc>
                <a:spcPct val="100000"/>
              </a:lnSpc>
              <a:spcBef>
                <a:spcPct val="0"/>
              </a:spcBef>
              <a:spcAft>
                <a:spcPct val="0"/>
              </a:spcAft>
              <a:buNone/>
            </a:pPr>
            <a:endParaRPr lang="en-US" altLang="en-US" sz="1800" dirty="0">
              <a:solidFill>
                <a:srgbClr val="414F55"/>
              </a:solidFill>
              <a:latin typeface="Verdana" panose="020B0604030504040204" pitchFamily="34" charset="0"/>
              <a:cs typeface="Arial" panose="020B0604020202020204" pitchFamily="34" charset="0"/>
            </a:endParaRPr>
          </a:p>
          <a:p>
            <a:pPr marL="0" lvl="0" indent="0" eaLnBrk="0" fontAlgn="base" hangingPunct="0">
              <a:lnSpc>
                <a:spcPct val="100000"/>
              </a:lnSpc>
              <a:spcBef>
                <a:spcPct val="0"/>
              </a:spcBef>
              <a:spcAft>
                <a:spcPct val="0"/>
              </a:spcAft>
              <a:buNone/>
            </a:pPr>
            <a:r>
              <a:rPr lang="en-US" altLang="en-US" sz="1800" dirty="0">
                <a:solidFill>
                  <a:srgbClr val="414F55"/>
                </a:solidFill>
                <a:latin typeface="Verdana" panose="020B0604030504040204" pitchFamily="34" charset="0"/>
                <a:cs typeface="Arial" panose="020B0604020202020204" pitchFamily="34" charset="0"/>
              </a:rPr>
              <a:t>Do site do STJ:</a:t>
            </a:r>
            <a:endParaRPr lang="en-US" altLang="en-US" sz="1800" dirty="0"/>
          </a:p>
          <a:p>
            <a:pPr marL="0" lvl="0" indent="0" eaLnBrk="0" fontAlgn="base" hangingPunct="0">
              <a:lnSpc>
                <a:spcPct val="100000"/>
              </a:lnSpc>
              <a:spcBef>
                <a:spcPct val="0"/>
              </a:spcBef>
              <a:spcAft>
                <a:spcPct val="0"/>
              </a:spcAft>
              <a:buNone/>
            </a:pPr>
            <a:r>
              <a:rPr lang="en-US" altLang="en-US" sz="1800" dirty="0">
                <a:solidFill>
                  <a:srgbClr val="414F55"/>
                </a:solidFill>
                <a:latin typeface="Verdana" panose="020B0604030504040204" pitchFamily="34" charset="0"/>
                <a:cs typeface="Arial" panose="020B0604020202020204" pitchFamily="34" charset="0"/>
              </a:rPr>
              <a:t>03/02/202015:50 </a:t>
            </a:r>
            <a:r>
              <a:rPr lang="en-US" altLang="en-US" sz="1800" dirty="0" err="1">
                <a:solidFill>
                  <a:srgbClr val="2465A4"/>
                </a:solidFill>
                <a:latin typeface="Verdana" panose="020B0604030504040204" pitchFamily="34" charset="0"/>
                <a:cs typeface="Arial" panose="020B0604020202020204" pitchFamily="34" charset="0"/>
              </a:rPr>
              <a:t>Proclamação</a:t>
            </a:r>
            <a:r>
              <a:rPr lang="en-US" altLang="en-US" sz="1800" dirty="0">
                <a:solidFill>
                  <a:srgbClr val="2465A4"/>
                </a:solidFill>
                <a:latin typeface="Verdana" panose="020B0604030504040204" pitchFamily="34" charset="0"/>
                <a:cs typeface="Arial" panose="020B0604020202020204" pitchFamily="34" charset="0"/>
              </a:rPr>
              <a:t> </a:t>
            </a:r>
            <a:r>
              <a:rPr lang="en-US" altLang="en-US" sz="1800" dirty="0" err="1">
                <a:solidFill>
                  <a:srgbClr val="2465A4"/>
                </a:solidFill>
                <a:latin typeface="Verdana" panose="020B0604030504040204" pitchFamily="34" charset="0"/>
                <a:cs typeface="Arial" panose="020B0604020202020204" pitchFamily="34" charset="0"/>
              </a:rPr>
              <a:t>Parcial</a:t>
            </a:r>
            <a:r>
              <a:rPr lang="en-US" altLang="en-US" sz="1800" dirty="0">
                <a:solidFill>
                  <a:srgbClr val="2465A4"/>
                </a:solidFill>
                <a:latin typeface="Verdana" panose="020B0604030504040204" pitchFamily="34" charset="0"/>
                <a:cs typeface="Arial" panose="020B0604020202020204" pitchFamily="34" charset="0"/>
              </a:rPr>
              <a:t> de </a:t>
            </a:r>
            <a:r>
              <a:rPr lang="en-US" altLang="en-US" sz="1800" dirty="0" err="1">
                <a:solidFill>
                  <a:srgbClr val="2465A4"/>
                </a:solidFill>
                <a:latin typeface="Verdana" panose="020B0604030504040204" pitchFamily="34" charset="0"/>
                <a:cs typeface="Arial" panose="020B0604020202020204" pitchFamily="34" charset="0"/>
              </a:rPr>
              <a:t>Julgamento</a:t>
            </a:r>
            <a:r>
              <a:rPr lang="en-US" altLang="en-US" sz="1800" dirty="0">
                <a:solidFill>
                  <a:srgbClr val="2465A4"/>
                </a:solidFill>
                <a:latin typeface="Verdana" panose="020B0604030504040204" pitchFamily="34" charset="0"/>
                <a:cs typeface="Arial" panose="020B0604020202020204" pitchFamily="34" charset="0"/>
              </a:rPr>
              <a:t>: A Corte Especial, por </a:t>
            </a:r>
            <a:r>
              <a:rPr lang="en-US" altLang="en-US" sz="1800" dirty="0" err="1">
                <a:solidFill>
                  <a:srgbClr val="2465A4"/>
                </a:solidFill>
                <a:latin typeface="Verdana" panose="020B0604030504040204" pitchFamily="34" charset="0"/>
                <a:cs typeface="Arial" panose="020B0604020202020204" pitchFamily="34" charset="0"/>
              </a:rPr>
              <a:t>maioria</a:t>
            </a:r>
            <a:r>
              <a:rPr lang="en-US" altLang="en-US" sz="1800" dirty="0">
                <a:solidFill>
                  <a:srgbClr val="2465A4"/>
                </a:solidFill>
                <a:latin typeface="Verdana" panose="020B0604030504040204" pitchFamily="34" charset="0"/>
                <a:cs typeface="Arial" panose="020B0604020202020204" pitchFamily="34" charset="0"/>
              </a:rPr>
              <a:t>, </a:t>
            </a:r>
            <a:r>
              <a:rPr lang="en-US" altLang="en-US" sz="1800" dirty="0" err="1">
                <a:solidFill>
                  <a:srgbClr val="2465A4"/>
                </a:solidFill>
                <a:latin typeface="Verdana" panose="020B0604030504040204" pitchFamily="34" charset="0"/>
                <a:cs typeface="Arial" panose="020B0604020202020204" pitchFamily="34" charset="0"/>
              </a:rPr>
              <a:t>rejeitou</a:t>
            </a:r>
            <a:r>
              <a:rPr lang="en-US" altLang="en-US" sz="1800" dirty="0">
                <a:solidFill>
                  <a:srgbClr val="2465A4"/>
                </a:solidFill>
                <a:latin typeface="Verdana" panose="020B0604030504040204" pitchFamily="34" charset="0"/>
                <a:cs typeface="Arial" panose="020B0604020202020204" pitchFamily="34" charset="0"/>
              </a:rPr>
              <a:t> a </a:t>
            </a:r>
            <a:r>
              <a:rPr lang="en-US" altLang="en-US" sz="1800" dirty="0" err="1">
                <a:solidFill>
                  <a:srgbClr val="2465A4"/>
                </a:solidFill>
                <a:latin typeface="Verdana" panose="020B0604030504040204" pitchFamily="34" charset="0"/>
                <a:cs typeface="Arial" panose="020B0604020202020204" pitchFamily="34" charset="0"/>
              </a:rPr>
              <a:t>preliminar</a:t>
            </a:r>
            <a:r>
              <a:rPr lang="en-US" altLang="en-US" sz="1800" dirty="0">
                <a:solidFill>
                  <a:srgbClr val="2465A4"/>
                </a:solidFill>
                <a:latin typeface="Verdana" panose="020B0604030504040204" pitchFamily="34" charset="0"/>
                <a:cs typeface="Arial" panose="020B0604020202020204" pitchFamily="34" charset="0"/>
              </a:rPr>
              <a:t> </a:t>
            </a:r>
            <a:r>
              <a:rPr lang="en-US" altLang="en-US" sz="1800" dirty="0" err="1">
                <a:solidFill>
                  <a:srgbClr val="2465A4"/>
                </a:solidFill>
                <a:latin typeface="Verdana" panose="020B0604030504040204" pitchFamily="34" charset="0"/>
                <a:cs typeface="Arial" panose="020B0604020202020204" pitchFamily="34" charset="0"/>
              </a:rPr>
              <a:t>suscitada</a:t>
            </a:r>
            <a:r>
              <a:rPr lang="en-US" altLang="en-US" sz="1800" dirty="0">
                <a:solidFill>
                  <a:srgbClr val="2465A4"/>
                </a:solidFill>
                <a:latin typeface="Verdana" panose="020B0604030504040204" pitchFamily="34" charset="0"/>
                <a:cs typeface="Arial" panose="020B0604020202020204" pitchFamily="34" charset="0"/>
              </a:rPr>
              <a:t> </a:t>
            </a:r>
            <a:r>
              <a:rPr lang="en-US" altLang="en-US" sz="1800" dirty="0" err="1">
                <a:solidFill>
                  <a:srgbClr val="2465A4"/>
                </a:solidFill>
                <a:latin typeface="Verdana" panose="020B0604030504040204" pitchFamily="34" charset="0"/>
                <a:cs typeface="Arial" panose="020B0604020202020204" pitchFamily="34" charset="0"/>
              </a:rPr>
              <a:t>pelo</a:t>
            </a:r>
            <a:r>
              <a:rPr lang="en-US" altLang="en-US" sz="1800" dirty="0">
                <a:solidFill>
                  <a:srgbClr val="2465A4"/>
                </a:solidFill>
                <a:latin typeface="Verdana" panose="020B0604030504040204" pitchFamily="34" charset="0"/>
                <a:cs typeface="Arial" panose="020B0604020202020204" pitchFamily="34" charset="0"/>
              </a:rPr>
              <a:t> Sr. </a:t>
            </a:r>
            <a:r>
              <a:rPr lang="en-US" altLang="en-US" sz="1800" dirty="0" err="1">
                <a:solidFill>
                  <a:srgbClr val="2465A4"/>
                </a:solidFill>
                <a:latin typeface="Verdana" panose="020B0604030504040204" pitchFamily="34" charset="0"/>
                <a:cs typeface="Arial" panose="020B0604020202020204" pitchFamily="34" charset="0"/>
              </a:rPr>
              <a:t>Ministro</a:t>
            </a:r>
            <a:r>
              <a:rPr lang="en-US" altLang="en-US" sz="1800" dirty="0">
                <a:solidFill>
                  <a:srgbClr val="2465A4"/>
                </a:solidFill>
                <a:latin typeface="Verdana" panose="020B0604030504040204" pitchFamily="34" charset="0"/>
                <a:cs typeface="Arial" panose="020B0604020202020204" pitchFamily="34" charset="0"/>
              </a:rPr>
              <a:t> Luis Felipe </a:t>
            </a:r>
            <a:r>
              <a:rPr lang="en-US" altLang="en-US" sz="1800" dirty="0" err="1">
                <a:solidFill>
                  <a:srgbClr val="2465A4"/>
                </a:solidFill>
                <a:latin typeface="Verdana" panose="020B0604030504040204" pitchFamily="34" charset="0"/>
                <a:cs typeface="Arial" panose="020B0604020202020204" pitchFamily="34" charset="0"/>
              </a:rPr>
              <a:t>Salomão</a:t>
            </a:r>
            <a:r>
              <a:rPr lang="en-US" altLang="en-US" sz="1800" dirty="0">
                <a:solidFill>
                  <a:srgbClr val="2465A4"/>
                </a:solidFill>
                <a:latin typeface="Verdana" panose="020B0604030504040204" pitchFamily="34" charset="0"/>
                <a:cs typeface="Arial" panose="020B0604020202020204" pitchFamily="34" charset="0"/>
              </a:rPr>
              <a:t> de </a:t>
            </a:r>
            <a:r>
              <a:rPr lang="en-US" altLang="en-US" sz="1800" dirty="0" err="1">
                <a:solidFill>
                  <a:srgbClr val="2465A4"/>
                </a:solidFill>
                <a:latin typeface="Verdana" panose="020B0604030504040204" pitchFamily="34" charset="0"/>
                <a:cs typeface="Arial" panose="020B0604020202020204" pitchFamily="34" charset="0"/>
              </a:rPr>
              <a:t>não</a:t>
            </a:r>
            <a:r>
              <a:rPr lang="en-US" altLang="en-US" sz="1800" dirty="0">
                <a:solidFill>
                  <a:srgbClr val="2465A4"/>
                </a:solidFill>
                <a:latin typeface="Verdana" panose="020B0604030504040204" pitchFamily="34" charset="0"/>
                <a:cs typeface="Arial" panose="020B0604020202020204" pitchFamily="34" charset="0"/>
              </a:rPr>
              <a:t> </a:t>
            </a:r>
            <a:r>
              <a:rPr lang="en-US" altLang="en-US" sz="1800" dirty="0" err="1">
                <a:solidFill>
                  <a:srgbClr val="2465A4"/>
                </a:solidFill>
                <a:latin typeface="Verdana" panose="020B0604030504040204" pitchFamily="34" charset="0"/>
                <a:cs typeface="Arial" panose="020B0604020202020204" pitchFamily="34" charset="0"/>
              </a:rPr>
              <a:t>cabimento</a:t>
            </a:r>
            <a:r>
              <a:rPr lang="en-US" altLang="en-US" sz="1800" dirty="0">
                <a:solidFill>
                  <a:srgbClr val="2465A4"/>
                </a:solidFill>
                <a:latin typeface="Verdana" panose="020B0604030504040204" pitchFamily="34" charset="0"/>
                <a:cs typeface="Arial" panose="020B0604020202020204" pitchFamily="34" charset="0"/>
              </a:rPr>
              <a:t> da </a:t>
            </a:r>
            <a:r>
              <a:rPr lang="en-US" altLang="en-US" sz="1800" dirty="0" err="1">
                <a:solidFill>
                  <a:srgbClr val="2465A4"/>
                </a:solidFill>
                <a:latin typeface="Verdana" panose="020B0604030504040204" pitchFamily="34" charset="0"/>
                <a:cs typeface="Arial" panose="020B0604020202020204" pitchFamily="34" charset="0"/>
              </a:rPr>
              <a:t>questão</a:t>
            </a:r>
            <a:r>
              <a:rPr lang="en-US" altLang="en-US" sz="1800" dirty="0">
                <a:solidFill>
                  <a:srgbClr val="2465A4"/>
                </a:solidFill>
                <a:latin typeface="Verdana" panose="020B0604030504040204" pitchFamily="34" charset="0"/>
                <a:cs typeface="Arial" panose="020B0604020202020204" pitchFamily="34" charset="0"/>
              </a:rPr>
              <a:t> de </a:t>
            </a:r>
            <a:r>
              <a:rPr lang="en-US" altLang="en-US" sz="1800" dirty="0" err="1">
                <a:solidFill>
                  <a:srgbClr val="2465A4"/>
                </a:solidFill>
                <a:latin typeface="Verdana" panose="020B0604030504040204" pitchFamily="34" charset="0"/>
                <a:cs typeface="Arial" panose="020B0604020202020204" pitchFamily="34" charset="0"/>
              </a:rPr>
              <a:t>ordem</a:t>
            </a:r>
            <a:r>
              <a:rPr lang="en-US" altLang="en-US" sz="1800" dirty="0">
                <a:solidFill>
                  <a:srgbClr val="2465A4"/>
                </a:solidFill>
                <a:latin typeface="Verdana" panose="020B0604030504040204" pitchFamily="34" charset="0"/>
                <a:cs typeface="Arial" panose="020B0604020202020204" pitchFamily="34" charset="0"/>
              </a:rPr>
              <a:t> e, </a:t>
            </a:r>
            <a:r>
              <a:rPr lang="en-US" altLang="en-US" sz="1800" dirty="0" err="1">
                <a:solidFill>
                  <a:srgbClr val="2465A4"/>
                </a:solidFill>
                <a:latin typeface="Verdana" panose="020B0604030504040204" pitchFamily="34" charset="0"/>
                <a:cs typeface="Arial" panose="020B0604020202020204" pitchFamily="34" charset="0"/>
              </a:rPr>
              <a:t>ainda</a:t>
            </a:r>
            <a:r>
              <a:rPr lang="en-US" altLang="en-US" sz="1800" dirty="0">
                <a:solidFill>
                  <a:srgbClr val="2465A4"/>
                </a:solidFill>
                <a:latin typeface="Verdana" panose="020B0604030504040204" pitchFamily="34" charset="0"/>
                <a:cs typeface="Arial" panose="020B0604020202020204" pitchFamily="34" charset="0"/>
              </a:rPr>
              <a:t>, por </a:t>
            </a:r>
            <a:r>
              <a:rPr lang="en-US" altLang="en-US" sz="1800" dirty="0" err="1">
                <a:solidFill>
                  <a:srgbClr val="2465A4"/>
                </a:solidFill>
                <a:latin typeface="Verdana" panose="020B0604030504040204" pitchFamily="34" charset="0"/>
                <a:cs typeface="Arial" panose="020B0604020202020204" pitchFamily="34" charset="0"/>
              </a:rPr>
              <a:t>maioria</a:t>
            </a:r>
            <a:r>
              <a:rPr lang="en-US" altLang="en-US" sz="1800" dirty="0">
                <a:solidFill>
                  <a:srgbClr val="2465A4"/>
                </a:solidFill>
                <a:latin typeface="Verdana" panose="020B0604030504040204" pitchFamily="34" charset="0"/>
                <a:cs typeface="Arial" panose="020B0604020202020204" pitchFamily="34" charset="0"/>
              </a:rPr>
              <a:t>, </a:t>
            </a:r>
            <a:r>
              <a:rPr lang="en-US" altLang="en-US" sz="1800" u="sng" dirty="0" err="1">
                <a:solidFill>
                  <a:srgbClr val="2465A4"/>
                </a:solidFill>
                <a:latin typeface="Verdana" panose="020B0604030504040204" pitchFamily="34" charset="0"/>
                <a:cs typeface="Arial" panose="020B0604020202020204" pitchFamily="34" charset="0"/>
              </a:rPr>
              <a:t>acolheu</a:t>
            </a:r>
            <a:r>
              <a:rPr lang="en-US" altLang="en-US" sz="1800" u="sng" dirty="0">
                <a:solidFill>
                  <a:srgbClr val="2465A4"/>
                </a:solidFill>
                <a:latin typeface="Verdana" panose="020B0604030504040204" pitchFamily="34" charset="0"/>
                <a:cs typeface="Arial" panose="020B0604020202020204" pitchFamily="34" charset="0"/>
              </a:rPr>
              <a:t> a </a:t>
            </a:r>
            <a:r>
              <a:rPr lang="en-US" altLang="en-US" sz="1800" u="sng" dirty="0" err="1">
                <a:solidFill>
                  <a:srgbClr val="2465A4"/>
                </a:solidFill>
                <a:latin typeface="Verdana" panose="020B0604030504040204" pitchFamily="34" charset="0"/>
                <a:cs typeface="Arial" panose="020B0604020202020204" pitchFamily="34" charset="0"/>
              </a:rPr>
              <a:t>questão</a:t>
            </a:r>
            <a:r>
              <a:rPr lang="en-US" altLang="en-US" sz="1800" u="sng" dirty="0">
                <a:solidFill>
                  <a:srgbClr val="2465A4"/>
                </a:solidFill>
                <a:latin typeface="Verdana" panose="020B0604030504040204" pitchFamily="34" charset="0"/>
                <a:cs typeface="Arial" panose="020B0604020202020204" pitchFamily="34" charset="0"/>
              </a:rPr>
              <a:t> de </a:t>
            </a:r>
            <a:r>
              <a:rPr lang="en-US" altLang="en-US" sz="1800" u="sng" dirty="0" err="1">
                <a:solidFill>
                  <a:srgbClr val="2465A4"/>
                </a:solidFill>
                <a:latin typeface="Verdana" panose="020B0604030504040204" pitchFamily="34" charset="0"/>
                <a:cs typeface="Arial" panose="020B0604020202020204" pitchFamily="34" charset="0"/>
              </a:rPr>
              <a:t>ordem</a:t>
            </a:r>
            <a:r>
              <a:rPr lang="en-US" altLang="en-US" sz="1800" u="sng" dirty="0">
                <a:solidFill>
                  <a:srgbClr val="2465A4"/>
                </a:solidFill>
                <a:latin typeface="Verdana" panose="020B0604030504040204" pitchFamily="34" charset="0"/>
                <a:cs typeface="Arial" panose="020B0604020202020204" pitchFamily="34" charset="0"/>
              </a:rPr>
              <a:t> para </a:t>
            </a:r>
            <a:r>
              <a:rPr lang="en-US" altLang="en-US" sz="1800" u="sng" dirty="0" err="1">
                <a:solidFill>
                  <a:srgbClr val="2465A4"/>
                </a:solidFill>
                <a:latin typeface="Verdana" panose="020B0604030504040204" pitchFamily="34" charset="0"/>
                <a:cs typeface="Arial" panose="020B0604020202020204" pitchFamily="34" charset="0"/>
              </a:rPr>
              <a:t>reconhecer</a:t>
            </a:r>
            <a:r>
              <a:rPr lang="en-US" altLang="en-US" sz="1800" u="sng" dirty="0">
                <a:solidFill>
                  <a:srgbClr val="2465A4"/>
                </a:solidFill>
                <a:latin typeface="Verdana" panose="020B0604030504040204" pitchFamily="34" charset="0"/>
                <a:cs typeface="Arial" panose="020B0604020202020204" pitchFamily="34" charset="0"/>
              </a:rPr>
              <a:t> que a </a:t>
            </a:r>
            <a:r>
              <a:rPr lang="en-US" altLang="en-US" sz="1800" u="sng" dirty="0" err="1">
                <a:solidFill>
                  <a:srgbClr val="2465A4"/>
                </a:solidFill>
                <a:latin typeface="Verdana" panose="020B0604030504040204" pitchFamily="34" charset="0"/>
                <a:cs typeface="Arial" panose="020B0604020202020204" pitchFamily="34" charset="0"/>
              </a:rPr>
              <a:t>tese</a:t>
            </a:r>
            <a:r>
              <a:rPr lang="en-US" altLang="en-US" sz="1800" u="sng" dirty="0">
                <a:solidFill>
                  <a:srgbClr val="2465A4"/>
                </a:solidFill>
                <a:latin typeface="Verdana" panose="020B0604030504040204" pitchFamily="34" charset="0"/>
                <a:cs typeface="Arial" panose="020B0604020202020204" pitchFamily="34" charset="0"/>
              </a:rPr>
              <a:t> </a:t>
            </a:r>
            <a:r>
              <a:rPr lang="en-US" altLang="en-US" sz="1800" u="sng" dirty="0" err="1">
                <a:solidFill>
                  <a:srgbClr val="2465A4"/>
                </a:solidFill>
                <a:latin typeface="Verdana" panose="020B0604030504040204" pitchFamily="34" charset="0"/>
                <a:cs typeface="Arial" panose="020B0604020202020204" pitchFamily="34" charset="0"/>
              </a:rPr>
              <a:t>firmada</a:t>
            </a:r>
            <a:r>
              <a:rPr lang="en-US" altLang="en-US" sz="1800" u="sng" dirty="0">
                <a:solidFill>
                  <a:srgbClr val="2465A4"/>
                </a:solidFill>
                <a:latin typeface="Verdana" panose="020B0604030504040204" pitchFamily="34" charset="0"/>
                <a:cs typeface="Arial" panose="020B0604020202020204" pitchFamily="34" charset="0"/>
              </a:rPr>
              <a:t> por </a:t>
            </a:r>
            <a:r>
              <a:rPr lang="en-US" altLang="en-US" sz="1800" u="sng" dirty="0" err="1">
                <a:solidFill>
                  <a:srgbClr val="2465A4"/>
                </a:solidFill>
                <a:latin typeface="Verdana" panose="020B0604030504040204" pitchFamily="34" charset="0"/>
                <a:cs typeface="Arial" panose="020B0604020202020204" pitchFamily="34" charset="0"/>
              </a:rPr>
              <a:t>ocasião</a:t>
            </a:r>
            <a:r>
              <a:rPr lang="en-US" altLang="en-US" sz="1800" u="sng" dirty="0">
                <a:solidFill>
                  <a:srgbClr val="2465A4"/>
                </a:solidFill>
                <a:latin typeface="Verdana" panose="020B0604030504040204" pitchFamily="34" charset="0"/>
                <a:cs typeface="Arial" panose="020B0604020202020204" pitchFamily="34" charset="0"/>
              </a:rPr>
              <a:t> do </a:t>
            </a:r>
            <a:r>
              <a:rPr lang="en-US" altLang="en-US" sz="1800" u="sng" dirty="0" err="1">
                <a:solidFill>
                  <a:srgbClr val="2465A4"/>
                </a:solidFill>
                <a:latin typeface="Verdana" panose="020B0604030504040204" pitchFamily="34" charset="0"/>
                <a:cs typeface="Arial" panose="020B0604020202020204" pitchFamily="34" charset="0"/>
              </a:rPr>
              <a:t>julgamento</a:t>
            </a:r>
            <a:r>
              <a:rPr lang="en-US" altLang="en-US" sz="1800" u="sng" dirty="0">
                <a:solidFill>
                  <a:srgbClr val="2465A4"/>
                </a:solidFill>
                <a:latin typeface="Verdana" panose="020B0604030504040204" pitchFamily="34" charset="0"/>
                <a:cs typeface="Arial" panose="020B0604020202020204" pitchFamily="34" charset="0"/>
              </a:rPr>
              <a:t> do REsp 1.813.684/SP é </a:t>
            </a:r>
            <a:r>
              <a:rPr lang="en-US" altLang="en-US" sz="1800" u="sng" dirty="0" err="1">
                <a:solidFill>
                  <a:srgbClr val="2465A4"/>
                </a:solidFill>
                <a:latin typeface="Verdana" panose="020B0604030504040204" pitchFamily="34" charset="0"/>
                <a:cs typeface="Arial" panose="020B0604020202020204" pitchFamily="34" charset="0"/>
              </a:rPr>
              <a:t>restrita</a:t>
            </a:r>
            <a:r>
              <a:rPr lang="en-US" altLang="en-US" sz="1800" u="sng" dirty="0">
                <a:solidFill>
                  <a:srgbClr val="2465A4"/>
                </a:solidFill>
                <a:latin typeface="Verdana" panose="020B0604030504040204" pitchFamily="34" charset="0"/>
                <a:cs typeface="Arial" panose="020B0604020202020204" pitchFamily="34" charset="0"/>
              </a:rPr>
              <a:t> </a:t>
            </a:r>
            <a:r>
              <a:rPr lang="en-US" altLang="en-US" sz="1800" u="sng" dirty="0" err="1">
                <a:solidFill>
                  <a:srgbClr val="2465A4"/>
                </a:solidFill>
                <a:latin typeface="Verdana" panose="020B0604030504040204" pitchFamily="34" charset="0"/>
                <a:cs typeface="Arial" panose="020B0604020202020204" pitchFamily="34" charset="0"/>
              </a:rPr>
              <a:t>ao</a:t>
            </a:r>
            <a:r>
              <a:rPr lang="en-US" altLang="en-US" sz="1800" u="sng" dirty="0">
                <a:solidFill>
                  <a:srgbClr val="2465A4"/>
                </a:solidFill>
                <a:latin typeface="Verdana" panose="020B0604030504040204" pitchFamily="34" charset="0"/>
                <a:cs typeface="Arial" panose="020B0604020202020204" pitchFamily="34" charset="0"/>
              </a:rPr>
              <a:t> </a:t>
            </a:r>
            <a:r>
              <a:rPr lang="en-US" altLang="en-US" sz="1800" u="sng" dirty="0" err="1">
                <a:solidFill>
                  <a:srgbClr val="2465A4"/>
                </a:solidFill>
                <a:latin typeface="Verdana" panose="020B0604030504040204" pitchFamily="34" charset="0"/>
                <a:cs typeface="Arial" panose="020B0604020202020204" pitchFamily="34" charset="0"/>
              </a:rPr>
              <a:t>feriado</a:t>
            </a:r>
            <a:r>
              <a:rPr lang="en-US" altLang="en-US" sz="1800" u="sng" dirty="0">
                <a:solidFill>
                  <a:srgbClr val="2465A4"/>
                </a:solidFill>
                <a:latin typeface="Verdana" panose="020B0604030504040204" pitchFamily="34" charset="0"/>
                <a:cs typeface="Arial" panose="020B0604020202020204" pitchFamily="34" charset="0"/>
              </a:rPr>
              <a:t> de </a:t>
            </a:r>
            <a:r>
              <a:rPr lang="en-US" altLang="en-US" sz="1800" u="sng" dirty="0" err="1">
                <a:solidFill>
                  <a:srgbClr val="2465A4"/>
                </a:solidFill>
                <a:latin typeface="Verdana" panose="020B0604030504040204" pitchFamily="34" charset="0"/>
                <a:cs typeface="Arial" panose="020B0604020202020204" pitchFamily="34" charset="0"/>
              </a:rPr>
              <a:t>segunda-feira</a:t>
            </a:r>
            <a:r>
              <a:rPr lang="en-US" altLang="en-US" sz="1800" u="sng" dirty="0">
                <a:solidFill>
                  <a:srgbClr val="2465A4"/>
                </a:solidFill>
                <a:latin typeface="Verdana" panose="020B0604030504040204" pitchFamily="34" charset="0"/>
                <a:cs typeface="Arial" panose="020B0604020202020204" pitchFamily="34" charset="0"/>
              </a:rPr>
              <a:t> de </a:t>
            </a:r>
            <a:r>
              <a:rPr lang="en-US" altLang="en-US" sz="1800" u="sng" dirty="0" err="1">
                <a:solidFill>
                  <a:srgbClr val="2465A4"/>
                </a:solidFill>
                <a:latin typeface="Verdana" panose="020B0604030504040204" pitchFamily="34" charset="0"/>
                <a:cs typeface="Arial" panose="020B0604020202020204" pitchFamily="34" charset="0"/>
              </a:rPr>
              <a:t>carnaval</a:t>
            </a:r>
            <a:r>
              <a:rPr lang="en-US" altLang="en-US" sz="1800" u="sng" dirty="0">
                <a:solidFill>
                  <a:srgbClr val="2465A4"/>
                </a:solidFill>
                <a:latin typeface="Verdana" panose="020B0604030504040204" pitchFamily="34" charset="0"/>
                <a:cs typeface="Arial" panose="020B0604020202020204" pitchFamily="34" charset="0"/>
              </a:rPr>
              <a:t> e </a:t>
            </a:r>
            <a:r>
              <a:rPr lang="en-US" altLang="en-US" sz="1800" u="sng" dirty="0" err="1">
                <a:solidFill>
                  <a:srgbClr val="2465A4"/>
                </a:solidFill>
                <a:latin typeface="Verdana" panose="020B0604030504040204" pitchFamily="34" charset="0"/>
                <a:cs typeface="Arial" panose="020B0604020202020204" pitchFamily="34" charset="0"/>
              </a:rPr>
              <a:t>não</a:t>
            </a:r>
            <a:r>
              <a:rPr lang="en-US" altLang="en-US" sz="1800" u="sng" dirty="0">
                <a:solidFill>
                  <a:srgbClr val="2465A4"/>
                </a:solidFill>
                <a:latin typeface="Verdana" panose="020B0604030504040204" pitchFamily="34" charset="0"/>
                <a:cs typeface="Arial" panose="020B0604020202020204" pitchFamily="34" charset="0"/>
              </a:rPr>
              <a:t> se </a:t>
            </a:r>
            <a:r>
              <a:rPr lang="en-US" altLang="en-US" sz="1800" u="sng" dirty="0" err="1">
                <a:solidFill>
                  <a:srgbClr val="2465A4"/>
                </a:solidFill>
                <a:latin typeface="Verdana" panose="020B0604030504040204" pitchFamily="34" charset="0"/>
                <a:cs typeface="Arial" panose="020B0604020202020204" pitchFamily="34" charset="0"/>
              </a:rPr>
              <a:t>aplica</a:t>
            </a:r>
            <a:r>
              <a:rPr lang="en-US" altLang="en-US" sz="1800" u="sng" dirty="0">
                <a:solidFill>
                  <a:srgbClr val="2465A4"/>
                </a:solidFill>
                <a:latin typeface="Verdana" panose="020B0604030504040204" pitchFamily="34" charset="0"/>
                <a:cs typeface="Arial" panose="020B0604020202020204" pitchFamily="34" charset="0"/>
              </a:rPr>
              <a:t> </a:t>
            </a:r>
            <a:r>
              <a:rPr lang="en-US" altLang="en-US" sz="1800" u="sng" dirty="0" err="1">
                <a:solidFill>
                  <a:srgbClr val="2465A4"/>
                </a:solidFill>
                <a:latin typeface="Verdana" panose="020B0604030504040204" pitchFamily="34" charset="0"/>
                <a:cs typeface="Arial" panose="020B0604020202020204" pitchFamily="34" charset="0"/>
              </a:rPr>
              <a:t>aos</a:t>
            </a:r>
            <a:r>
              <a:rPr lang="en-US" altLang="en-US" sz="1800" u="sng" dirty="0">
                <a:solidFill>
                  <a:srgbClr val="2465A4"/>
                </a:solidFill>
                <a:latin typeface="Verdana" panose="020B0604030504040204" pitchFamily="34" charset="0"/>
                <a:cs typeface="Arial" panose="020B0604020202020204" pitchFamily="34" charset="0"/>
              </a:rPr>
              <a:t> </a:t>
            </a:r>
            <a:r>
              <a:rPr lang="en-US" altLang="en-US" sz="1800" u="sng" dirty="0" err="1">
                <a:solidFill>
                  <a:srgbClr val="2465A4"/>
                </a:solidFill>
                <a:latin typeface="Verdana" panose="020B0604030504040204" pitchFamily="34" charset="0"/>
                <a:cs typeface="Arial" panose="020B0604020202020204" pitchFamily="34" charset="0"/>
              </a:rPr>
              <a:t>demais</a:t>
            </a:r>
            <a:r>
              <a:rPr lang="en-US" altLang="en-US" sz="1800" u="sng" dirty="0">
                <a:solidFill>
                  <a:srgbClr val="2465A4"/>
                </a:solidFill>
                <a:latin typeface="Verdana" panose="020B0604030504040204" pitchFamily="34" charset="0"/>
                <a:cs typeface="Arial" panose="020B0604020202020204" pitchFamily="34" charset="0"/>
              </a:rPr>
              <a:t> </a:t>
            </a:r>
            <a:r>
              <a:rPr lang="en-US" altLang="en-US" sz="1800" u="sng" dirty="0" err="1">
                <a:solidFill>
                  <a:srgbClr val="2465A4"/>
                </a:solidFill>
                <a:latin typeface="Verdana" panose="020B0604030504040204" pitchFamily="34" charset="0"/>
                <a:cs typeface="Arial" panose="020B0604020202020204" pitchFamily="34" charset="0"/>
              </a:rPr>
              <a:t>feriados</a:t>
            </a:r>
            <a:r>
              <a:rPr lang="en-US" altLang="en-US" sz="1800" dirty="0">
                <a:solidFill>
                  <a:srgbClr val="2465A4"/>
                </a:solidFill>
                <a:latin typeface="Verdana" panose="020B0604030504040204" pitchFamily="34" charset="0"/>
                <a:cs typeface="Arial" panose="020B0604020202020204" pitchFamily="34" charset="0"/>
              </a:rPr>
              <a:t>, inclusive </a:t>
            </a:r>
            <a:r>
              <a:rPr lang="en-US" altLang="en-US" sz="1800" dirty="0" err="1">
                <a:solidFill>
                  <a:srgbClr val="2465A4"/>
                </a:solidFill>
                <a:latin typeface="Verdana" panose="020B0604030504040204" pitchFamily="34" charset="0"/>
                <a:cs typeface="Arial" panose="020B0604020202020204" pitchFamily="34" charset="0"/>
              </a:rPr>
              <a:t>aos</a:t>
            </a:r>
            <a:r>
              <a:rPr lang="en-US" altLang="en-US" sz="1800" dirty="0">
                <a:solidFill>
                  <a:srgbClr val="2465A4"/>
                </a:solidFill>
                <a:latin typeface="Verdana" panose="020B0604030504040204" pitchFamily="34" charset="0"/>
                <a:cs typeface="Arial" panose="020B0604020202020204" pitchFamily="34" charset="0"/>
              </a:rPr>
              <a:t> </a:t>
            </a:r>
            <a:r>
              <a:rPr lang="en-US" altLang="en-US" sz="1800" dirty="0" err="1">
                <a:solidFill>
                  <a:srgbClr val="2465A4"/>
                </a:solidFill>
                <a:latin typeface="Verdana" panose="020B0604030504040204" pitchFamily="34" charset="0"/>
                <a:cs typeface="Arial" panose="020B0604020202020204" pitchFamily="34" charset="0"/>
              </a:rPr>
              <a:t>feriados</a:t>
            </a:r>
            <a:r>
              <a:rPr lang="en-US" altLang="en-US" sz="1800" dirty="0">
                <a:solidFill>
                  <a:srgbClr val="2465A4"/>
                </a:solidFill>
                <a:latin typeface="Verdana" panose="020B0604030504040204" pitchFamily="34" charset="0"/>
                <a:cs typeface="Arial" panose="020B0604020202020204" pitchFamily="34" charset="0"/>
              </a:rPr>
              <a:t> </a:t>
            </a:r>
            <a:r>
              <a:rPr lang="en-US" altLang="en-US" sz="1800" dirty="0" err="1">
                <a:solidFill>
                  <a:srgbClr val="2465A4"/>
                </a:solidFill>
                <a:latin typeface="Verdana" panose="020B0604030504040204" pitchFamily="34" charset="0"/>
                <a:cs typeface="Arial" panose="020B0604020202020204" pitchFamily="34" charset="0"/>
              </a:rPr>
              <a:t>locais</a:t>
            </a:r>
            <a:r>
              <a:rPr lang="en-US" altLang="en-US" sz="1800" dirty="0">
                <a:solidFill>
                  <a:srgbClr val="2465A4"/>
                </a:solidFill>
                <a:latin typeface="Verdana" panose="020B0604030504040204" pitchFamily="34" charset="0"/>
                <a:cs typeface="Arial" panose="020B0604020202020204" pitchFamily="34" charset="0"/>
              </a:rPr>
              <a:t>, </a:t>
            </a:r>
            <a:r>
              <a:rPr lang="en-US" altLang="en-US" sz="1800" dirty="0" err="1">
                <a:solidFill>
                  <a:srgbClr val="2465A4"/>
                </a:solidFill>
                <a:latin typeface="Verdana" panose="020B0604030504040204" pitchFamily="34" charset="0"/>
                <a:cs typeface="Arial" panose="020B0604020202020204" pitchFamily="34" charset="0"/>
              </a:rPr>
              <a:t>nos</a:t>
            </a:r>
            <a:r>
              <a:rPr lang="en-US" altLang="en-US" sz="1800" dirty="0">
                <a:solidFill>
                  <a:srgbClr val="2465A4"/>
                </a:solidFill>
                <a:latin typeface="Verdana" panose="020B0604030504040204" pitchFamily="34" charset="0"/>
                <a:cs typeface="Arial" panose="020B0604020202020204" pitchFamily="34" charset="0"/>
              </a:rPr>
              <a:t> </a:t>
            </a:r>
            <a:r>
              <a:rPr lang="en-US" altLang="en-US" sz="1800" dirty="0" err="1">
                <a:solidFill>
                  <a:srgbClr val="2465A4"/>
                </a:solidFill>
                <a:latin typeface="Verdana" panose="020B0604030504040204" pitchFamily="34" charset="0"/>
                <a:cs typeface="Arial" panose="020B0604020202020204" pitchFamily="34" charset="0"/>
              </a:rPr>
              <a:t>termos</a:t>
            </a:r>
            <a:r>
              <a:rPr lang="en-US" altLang="en-US" sz="1800" dirty="0">
                <a:solidFill>
                  <a:srgbClr val="2465A4"/>
                </a:solidFill>
                <a:latin typeface="Verdana" panose="020B0604030504040204" pitchFamily="34" charset="0"/>
                <a:cs typeface="Arial" panose="020B0604020202020204" pitchFamily="34" charset="0"/>
              </a:rPr>
              <a:t> do </a:t>
            </a:r>
            <a:r>
              <a:rPr lang="en-US" altLang="en-US" sz="1800" dirty="0" err="1">
                <a:solidFill>
                  <a:srgbClr val="2465A4"/>
                </a:solidFill>
                <a:latin typeface="Verdana" panose="020B0604030504040204" pitchFamily="34" charset="0"/>
                <a:cs typeface="Arial" panose="020B0604020202020204" pitchFamily="34" charset="0"/>
              </a:rPr>
              <a:t>voto</a:t>
            </a:r>
            <a:r>
              <a:rPr lang="en-US" altLang="en-US" sz="1800" dirty="0">
                <a:solidFill>
                  <a:srgbClr val="2465A4"/>
                </a:solidFill>
                <a:latin typeface="Verdana" panose="020B0604030504040204" pitchFamily="34" charset="0"/>
                <a:cs typeface="Arial" panose="020B0604020202020204" pitchFamily="34" charset="0"/>
              </a:rPr>
              <a:t> da Sra. </a:t>
            </a:r>
            <a:r>
              <a:rPr lang="en-US" altLang="en-US" sz="1800" dirty="0" err="1">
                <a:solidFill>
                  <a:srgbClr val="2465A4"/>
                </a:solidFill>
                <a:latin typeface="Verdana" panose="020B0604030504040204" pitchFamily="34" charset="0"/>
                <a:cs typeface="Arial" panose="020B0604020202020204" pitchFamily="34" charset="0"/>
              </a:rPr>
              <a:t>Ministra</a:t>
            </a:r>
            <a:r>
              <a:rPr lang="en-US" altLang="en-US" sz="1800" dirty="0">
                <a:solidFill>
                  <a:srgbClr val="2465A4"/>
                </a:solidFill>
                <a:latin typeface="Verdana" panose="020B0604030504040204" pitchFamily="34" charset="0"/>
                <a:cs typeface="Arial" panose="020B0604020202020204" pitchFamily="34" charset="0"/>
              </a:rPr>
              <a:t> </a:t>
            </a:r>
            <a:r>
              <a:rPr lang="en-US" altLang="en-US" sz="1800" dirty="0" err="1">
                <a:solidFill>
                  <a:srgbClr val="2465A4"/>
                </a:solidFill>
                <a:latin typeface="Verdana" panose="020B0604030504040204" pitchFamily="34" charset="0"/>
                <a:cs typeface="Arial" panose="020B0604020202020204" pitchFamily="34" charset="0"/>
              </a:rPr>
              <a:t>Relatora</a:t>
            </a:r>
            <a:r>
              <a:rPr lang="en-US" altLang="en-US" sz="1800" dirty="0">
                <a:solidFill>
                  <a:srgbClr val="2465A4"/>
                </a:solidFill>
                <a:latin typeface="Verdana" panose="020B0604030504040204" pitchFamily="34" charset="0"/>
                <a:cs typeface="Arial" panose="020B0604020202020204" pitchFamily="34" charset="0"/>
              </a:rPr>
              <a:t>. </a:t>
            </a:r>
            <a:r>
              <a:rPr lang="en-US" altLang="en-US" sz="1800" dirty="0" err="1">
                <a:solidFill>
                  <a:srgbClr val="2465A4"/>
                </a:solidFill>
                <a:latin typeface="Verdana" panose="020B0604030504040204" pitchFamily="34" charset="0"/>
                <a:cs typeface="Arial" panose="020B0604020202020204" pitchFamily="34" charset="0"/>
              </a:rPr>
              <a:t>Petição</a:t>
            </a:r>
            <a:r>
              <a:rPr lang="en-US" altLang="en-US" sz="1800" dirty="0">
                <a:solidFill>
                  <a:srgbClr val="2465A4"/>
                </a:solidFill>
                <a:latin typeface="Verdana" panose="020B0604030504040204" pitchFamily="34" charset="0"/>
                <a:cs typeface="Arial" panose="020B0604020202020204" pitchFamily="34" charset="0"/>
              </a:rPr>
              <a:t> Nº IJ1485/2019 - QO no REsp 1813684 (3001)</a:t>
            </a:r>
            <a:endParaRPr lang="en-US" altLang="en-US" sz="1800" dirty="0">
              <a:latin typeface="Arial" panose="020B0604020202020204" pitchFamily="34" charset="0"/>
            </a:endParaRPr>
          </a:p>
          <a:p>
            <a:pPr marL="0" indent="0">
              <a:buNone/>
            </a:pPr>
            <a:endParaRPr lang="pt-BR" sz="2500" dirty="0"/>
          </a:p>
        </p:txBody>
      </p:sp>
      <p:sp>
        <p:nvSpPr>
          <p:cNvPr id="2" name="Rectangle 1">
            <a:extLst>
              <a:ext uri="{FF2B5EF4-FFF2-40B4-BE49-F238E27FC236}">
                <a16:creationId xmlns:a16="http://schemas.microsoft.com/office/drawing/2014/main" id="{3A4A53B9-63A0-4F72-BDEA-7C825203DA68}"/>
              </a:ext>
            </a:extLst>
          </p:cNvPr>
          <p:cNvSpPr>
            <a:spLocks noChangeArrowheads="1"/>
          </p:cNvSpPr>
          <p:nvPr/>
        </p:nvSpPr>
        <p:spPr bwMode="auto">
          <a:xfrm>
            <a:off x="0" y="43934"/>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574022"/>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idx="1"/>
          </p:nvPr>
        </p:nvSpPr>
        <p:spPr>
          <a:xfrm>
            <a:off x="786581" y="776749"/>
            <a:ext cx="10864645" cy="5604114"/>
          </a:xfrm>
        </p:spPr>
        <p:txBody>
          <a:bodyPr>
            <a:noAutofit/>
          </a:bodyPr>
          <a:lstStyle/>
          <a:p>
            <a:pPr marL="380990" indent="-380990" algn="just">
              <a:lnSpc>
                <a:spcPct val="150000"/>
              </a:lnSpc>
              <a:spcBef>
                <a:spcPct val="0"/>
              </a:spcBef>
            </a:pPr>
            <a:r>
              <a:rPr lang="pt-BR" altLang="pt-BR" sz="2400" dirty="0">
                <a:solidFill>
                  <a:srgbClr val="000000"/>
                </a:solidFill>
              </a:rPr>
              <a:t>inexistência de fato impeditivo de recorrer (aquiescência, desistência, renúncia);</a:t>
            </a:r>
          </a:p>
          <a:p>
            <a:pPr marL="0" indent="0" algn="just">
              <a:lnSpc>
                <a:spcPct val="100000"/>
              </a:lnSpc>
              <a:spcBef>
                <a:spcPct val="0"/>
              </a:spcBef>
              <a:buNone/>
            </a:pPr>
            <a:r>
              <a:rPr lang="pt-BR" altLang="pt-BR" sz="2400" i="1" dirty="0">
                <a:solidFill>
                  <a:srgbClr val="000000"/>
                </a:solidFill>
              </a:rPr>
              <a:t>Art. 998.  O recorrente poderá, a qualquer tempo, sem a anuência do recorrido ou dos litisconsortes, desistir do recurso.</a:t>
            </a:r>
          </a:p>
          <a:p>
            <a:pPr marL="0" indent="0" algn="just">
              <a:lnSpc>
                <a:spcPct val="100000"/>
              </a:lnSpc>
              <a:spcBef>
                <a:spcPct val="0"/>
              </a:spcBef>
              <a:buNone/>
            </a:pPr>
            <a:r>
              <a:rPr lang="pt-BR" altLang="pt-BR" sz="2400" i="1" dirty="0">
                <a:solidFill>
                  <a:srgbClr val="000000"/>
                </a:solidFill>
              </a:rPr>
              <a:t>Parágrafo único.  A desistência do recurso </a:t>
            </a:r>
            <a:r>
              <a:rPr lang="pt-BR" altLang="pt-BR" sz="2400" i="1" u="sng" dirty="0">
                <a:solidFill>
                  <a:srgbClr val="000000"/>
                </a:solidFill>
              </a:rPr>
              <a:t>não impede a análise de questão</a:t>
            </a:r>
            <a:r>
              <a:rPr lang="pt-BR" altLang="pt-BR" sz="2400" i="1" dirty="0">
                <a:solidFill>
                  <a:srgbClr val="000000"/>
                </a:solidFill>
              </a:rPr>
              <a:t> cuja repercussão geral já tenha sido reconhecida e daquela objeto de julgamento de recursos extraordinários ou especiais repetitivos.</a:t>
            </a:r>
          </a:p>
          <a:p>
            <a:pPr marL="0" indent="0" algn="just">
              <a:lnSpc>
                <a:spcPct val="100000"/>
              </a:lnSpc>
              <a:spcBef>
                <a:spcPct val="0"/>
              </a:spcBef>
              <a:buNone/>
            </a:pPr>
            <a:endParaRPr lang="pt-BR" altLang="pt-BR" sz="2400" i="1" dirty="0">
              <a:solidFill>
                <a:srgbClr val="000000"/>
              </a:solidFill>
            </a:endParaRPr>
          </a:p>
          <a:p>
            <a:pPr marL="0" indent="0" algn="just">
              <a:lnSpc>
                <a:spcPct val="100000"/>
              </a:lnSpc>
              <a:spcBef>
                <a:spcPct val="0"/>
              </a:spcBef>
              <a:buNone/>
            </a:pPr>
            <a:r>
              <a:rPr lang="pt-BR" altLang="pt-BR" sz="2400" i="1" dirty="0">
                <a:solidFill>
                  <a:srgbClr val="000000"/>
                </a:solidFill>
              </a:rPr>
              <a:t>Art. 999.  A renúncia ao direito de recorrer independe da aceitação da outra parte.</a:t>
            </a:r>
          </a:p>
          <a:p>
            <a:pPr marL="0" indent="0" algn="just">
              <a:lnSpc>
                <a:spcPct val="100000"/>
              </a:lnSpc>
              <a:spcBef>
                <a:spcPct val="0"/>
              </a:spcBef>
              <a:buNone/>
            </a:pPr>
            <a:endParaRPr lang="pt-BR" altLang="pt-BR" sz="2400" i="1" dirty="0">
              <a:solidFill>
                <a:srgbClr val="000000"/>
              </a:solidFill>
            </a:endParaRPr>
          </a:p>
          <a:p>
            <a:pPr marL="0" indent="0" algn="just">
              <a:lnSpc>
                <a:spcPct val="100000"/>
              </a:lnSpc>
              <a:spcBef>
                <a:spcPct val="0"/>
              </a:spcBef>
              <a:buNone/>
            </a:pPr>
            <a:r>
              <a:rPr lang="pt-BR" altLang="pt-BR" sz="2400" i="1" dirty="0">
                <a:solidFill>
                  <a:srgbClr val="000000"/>
                </a:solidFill>
              </a:rPr>
              <a:t>Art. 1.000.  A parte que aceitar expressa ou tacitamente a decisão não poderá recorrer.</a:t>
            </a:r>
          </a:p>
          <a:p>
            <a:pPr marL="0" indent="0" algn="just">
              <a:lnSpc>
                <a:spcPct val="100000"/>
              </a:lnSpc>
              <a:spcBef>
                <a:spcPct val="0"/>
              </a:spcBef>
              <a:buNone/>
            </a:pPr>
            <a:r>
              <a:rPr lang="pt-BR" altLang="pt-BR" sz="2400" i="1" dirty="0">
                <a:solidFill>
                  <a:srgbClr val="000000"/>
                </a:solidFill>
              </a:rPr>
              <a:t>Parágrafo único. Considera-se aceitação tácita a prática, sem nenhuma reserva, de ato incompatível com a vontade de recorrer.</a:t>
            </a:r>
          </a:p>
          <a:p>
            <a:pPr marL="380990" indent="-380990" algn="just">
              <a:lnSpc>
                <a:spcPct val="150000"/>
              </a:lnSpc>
              <a:spcBef>
                <a:spcPct val="0"/>
              </a:spcBef>
            </a:pPr>
            <a:r>
              <a:rPr lang="pt-BR" altLang="pt-BR" sz="2400" dirty="0">
                <a:solidFill>
                  <a:srgbClr val="000000"/>
                </a:solidFill>
              </a:rPr>
              <a:t>regularidade formal.</a:t>
            </a:r>
          </a:p>
          <a:p>
            <a:pPr algn="just">
              <a:spcBef>
                <a:spcPct val="0"/>
              </a:spcBef>
            </a:pPr>
            <a:endParaRPr lang="pt-BR" altLang="pt-BR" sz="2400" dirty="0">
              <a:solidFill>
                <a:srgbClr val="000000"/>
              </a:solidFill>
              <a:ea typeface="MS PGothic" pitchFamily="34" charset="-128"/>
            </a:endParaRPr>
          </a:p>
        </p:txBody>
      </p:sp>
      <p:sp>
        <p:nvSpPr>
          <p:cNvPr id="2" name="Título 1"/>
          <p:cNvSpPr>
            <a:spLocks noGrp="1"/>
          </p:cNvSpPr>
          <p:nvPr>
            <p:ph type="title"/>
          </p:nvPr>
        </p:nvSpPr>
        <p:spPr>
          <a:xfrm>
            <a:off x="443501" y="182660"/>
            <a:ext cx="10972800" cy="859825"/>
          </a:xfrm>
        </p:spPr>
        <p:txBody>
          <a:bodyPr/>
          <a:lstStyle/>
          <a:p>
            <a:r>
              <a:rPr lang="pt-BR" sz="2667" dirty="0">
                <a:solidFill>
                  <a:schemeClr val="accent6">
                    <a:lumMod val="75000"/>
                  </a:schemeClr>
                </a:solidFill>
              </a:rPr>
              <a:t>Requisitos de admissibilidade </a:t>
            </a:r>
            <a:r>
              <a:rPr lang="pt-BR" sz="2667" dirty="0"/>
              <a:t>recursal:</a:t>
            </a:r>
          </a:p>
        </p:txBody>
      </p:sp>
    </p:spTree>
    <p:extLst>
      <p:ext uri="{BB962C8B-B14F-4D97-AF65-F5344CB8AC3E}">
        <p14:creationId xmlns:p14="http://schemas.microsoft.com/office/powerpoint/2010/main" val="3073435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24155" y="197137"/>
            <a:ext cx="10972800" cy="859825"/>
          </a:xfrm>
        </p:spPr>
        <p:txBody>
          <a:bodyPr/>
          <a:lstStyle/>
          <a:p>
            <a:r>
              <a:rPr lang="pt-BR" altLang="pt-BR" sz="3800" dirty="0"/>
              <a:t>Requisitos de admissibilidade recursal</a:t>
            </a:r>
            <a:endParaRPr lang="pt-BR" sz="3800" dirty="0"/>
          </a:p>
        </p:txBody>
      </p:sp>
      <p:sp>
        <p:nvSpPr>
          <p:cNvPr id="9" name="Text Placeholder 8"/>
          <p:cNvSpPr>
            <a:spLocks noGrp="1"/>
          </p:cNvSpPr>
          <p:nvPr>
            <p:ph idx="1"/>
          </p:nvPr>
        </p:nvSpPr>
        <p:spPr>
          <a:xfrm>
            <a:off x="973481" y="1686639"/>
            <a:ext cx="10245037" cy="3166667"/>
          </a:xfrm>
        </p:spPr>
        <p:txBody>
          <a:bodyPr>
            <a:noAutofit/>
          </a:bodyPr>
          <a:lstStyle/>
          <a:p>
            <a:pPr marL="380990" lvl="0" indent="-380990" algn="just" defTabSz="914400">
              <a:lnSpc>
                <a:spcPct val="150000"/>
              </a:lnSpc>
              <a:spcBef>
                <a:spcPct val="0"/>
              </a:spcBef>
              <a:buFont typeface="Arial" panose="020B0604020202020204" pitchFamily="34" charset="0"/>
              <a:buChar char="•"/>
            </a:pPr>
            <a:r>
              <a:rPr lang="pt-BR" altLang="pt-BR" sz="2000" dirty="0"/>
              <a:t>Cabimento;</a:t>
            </a:r>
          </a:p>
          <a:p>
            <a:pPr marL="380990" lvl="0" indent="-380990" algn="just" defTabSz="914400">
              <a:lnSpc>
                <a:spcPct val="150000"/>
              </a:lnSpc>
              <a:spcBef>
                <a:spcPct val="0"/>
              </a:spcBef>
              <a:buFont typeface="Arial" panose="020B0604020202020204" pitchFamily="34" charset="0"/>
              <a:buChar char="•"/>
            </a:pPr>
            <a:r>
              <a:rPr lang="pt-BR" altLang="pt-BR" sz="2000" dirty="0"/>
              <a:t>Legitimidade recursal;</a:t>
            </a:r>
          </a:p>
          <a:p>
            <a:pPr marL="380990" lvl="0" indent="-380990" algn="just" defTabSz="914400">
              <a:lnSpc>
                <a:spcPct val="150000"/>
              </a:lnSpc>
              <a:spcBef>
                <a:spcPct val="0"/>
              </a:spcBef>
              <a:buFont typeface="Arial" panose="020B0604020202020204" pitchFamily="34" charset="0"/>
              <a:buChar char="•"/>
            </a:pPr>
            <a:r>
              <a:rPr lang="pt-BR" altLang="pt-BR" sz="2000" dirty="0"/>
              <a:t>Interesse recursal;</a:t>
            </a:r>
          </a:p>
          <a:p>
            <a:pPr marL="380990" lvl="0" indent="-380990" algn="just" defTabSz="914400">
              <a:lnSpc>
                <a:spcPct val="150000"/>
              </a:lnSpc>
              <a:spcBef>
                <a:spcPct val="0"/>
              </a:spcBef>
              <a:buFont typeface="Arial" panose="020B0604020202020204" pitchFamily="34" charset="0"/>
              <a:buChar char="•"/>
            </a:pPr>
            <a:r>
              <a:rPr lang="pt-BR" altLang="pt-BR" sz="2000" dirty="0"/>
              <a:t>Preparo;</a:t>
            </a:r>
          </a:p>
          <a:p>
            <a:pPr marL="380990" lvl="0" indent="-380990" algn="just" defTabSz="914400">
              <a:lnSpc>
                <a:spcPct val="150000"/>
              </a:lnSpc>
              <a:spcBef>
                <a:spcPct val="0"/>
              </a:spcBef>
              <a:buFont typeface="Arial" panose="020B0604020202020204" pitchFamily="34" charset="0"/>
              <a:buChar char="•"/>
            </a:pPr>
            <a:r>
              <a:rPr lang="pt-BR" altLang="pt-BR" sz="2000" dirty="0"/>
              <a:t>Tempestividade;</a:t>
            </a:r>
          </a:p>
          <a:p>
            <a:pPr marL="380990" lvl="0" indent="-380990" algn="just" defTabSz="914400">
              <a:lnSpc>
                <a:spcPct val="150000"/>
              </a:lnSpc>
              <a:spcBef>
                <a:spcPct val="0"/>
              </a:spcBef>
              <a:buFont typeface="Arial" panose="020B0604020202020204" pitchFamily="34" charset="0"/>
              <a:buChar char="•"/>
            </a:pPr>
            <a:r>
              <a:rPr lang="pt-BR" altLang="pt-BR" sz="2000" dirty="0"/>
              <a:t>Inexistência de fato impeditivo de recorrer (aquiescência, desistência, renúncia);</a:t>
            </a:r>
          </a:p>
          <a:p>
            <a:pPr marL="380990" lvl="0" indent="-380990" algn="just" defTabSz="914400">
              <a:lnSpc>
                <a:spcPct val="150000"/>
              </a:lnSpc>
              <a:spcBef>
                <a:spcPct val="0"/>
              </a:spcBef>
              <a:buFont typeface="Arial" panose="020B0604020202020204" pitchFamily="34" charset="0"/>
              <a:buChar char="•"/>
            </a:pPr>
            <a:r>
              <a:rPr lang="pt-BR" altLang="pt-BR" sz="2000" dirty="0"/>
              <a:t>Regularidade formal.</a:t>
            </a:r>
          </a:p>
          <a:p>
            <a:pPr marL="0" lvl="0" indent="0" algn="just" defTabSz="914400">
              <a:lnSpc>
                <a:spcPct val="150000"/>
              </a:lnSpc>
              <a:spcBef>
                <a:spcPct val="0"/>
              </a:spcBef>
              <a:buNone/>
            </a:pPr>
            <a:r>
              <a:rPr lang="pt-BR" altLang="pt-BR" sz="2000" i="1" dirty="0"/>
              <a:t>* NCPC, art. 932, </a:t>
            </a:r>
            <a:r>
              <a:rPr lang="pt-BR" altLang="pt-BR" sz="2000" i="1" dirty="0" err="1"/>
              <a:t>p.u</a:t>
            </a:r>
            <a:r>
              <a:rPr lang="pt-BR" altLang="pt-BR" sz="2000" i="1" dirty="0"/>
              <a:t>. </a:t>
            </a:r>
            <a:r>
              <a:rPr lang="pt-BR" altLang="pt-BR" sz="2000" i="1" u="sng" dirty="0"/>
              <a:t>Antes</a:t>
            </a:r>
            <a:r>
              <a:rPr lang="pt-BR" altLang="pt-BR" sz="2000" i="1" dirty="0"/>
              <a:t> de considerar inadmissível o recurso, o relator concederá o prazo de 5 (cinco) dias ao recorrente </a:t>
            </a:r>
            <a:r>
              <a:rPr lang="pt-BR" altLang="pt-BR" sz="2000" i="1" u="sng" dirty="0"/>
              <a:t>para que seja sanado vício ou complementada a documentação exigível</a:t>
            </a:r>
            <a:r>
              <a:rPr lang="pt-BR" altLang="pt-BR" sz="2000" i="1" dirty="0"/>
              <a:t>.</a:t>
            </a:r>
          </a:p>
          <a:p>
            <a:pPr lvl="0" algn="just" defTabSz="914400">
              <a:spcBef>
                <a:spcPct val="0"/>
              </a:spcBef>
            </a:pPr>
            <a:endParaRPr lang="pt-BR" altLang="pt-BR" sz="2000" i="1" dirty="0">
              <a:solidFill>
                <a:srgbClr val="000000"/>
              </a:solidFill>
            </a:endParaRPr>
          </a:p>
        </p:txBody>
      </p:sp>
    </p:spTree>
    <p:extLst>
      <p:ext uri="{BB962C8B-B14F-4D97-AF65-F5344CB8AC3E}">
        <p14:creationId xmlns:p14="http://schemas.microsoft.com/office/powerpoint/2010/main" val="3504998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2">
            <a:extLst>
              <a:ext uri="{FF2B5EF4-FFF2-40B4-BE49-F238E27FC236}">
                <a16:creationId xmlns:a16="http://schemas.microsoft.com/office/drawing/2014/main" id="{3B177934-E07E-4E5E-A981-54C2253E3E6E}"/>
              </a:ext>
            </a:extLst>
          </p:cNvPr>
          <p:cNvSpPr txBox="1">
            <a:spLocks/>
          </p:cNvSpPr>
          <p:nvPr/>
        </p:nvSpPr>
        <p:spPr>
          <a:xfrm>
            <a:off x="593921" y="121214"/>
            <a:ext cx="10292315" cy="864781"/>
          </a:xfrm>
          <a:prstGeom prst="rect">
            <a:avLst/>
          </a:prstGeom>
          <a:noFill/>
          <a:ln>
            <a:noFill/>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lIns="0" tIns="0" rIns="0" bIns="0" rtlCol="0" anchor="ctr">
            <a:normAutofit fontScale="97500"/>
          </a:bodyPr>
          <a:lstStyle>
            <a:lvl1pPr algn="l" defTabSz="457200" rtl="0" eaLnBrk="0" fontAlgn="base" hangingPunct="0">
              <a:spcBef>
                <a:spcPct val="0"/>
              </a:spcBef>
              <a:spcAft>
                <a:spcPct val="0"/>
              </a:spcAft>
              <a:defRPr sz="2800" b="1" cap="none" spc="0">
                <a:ln>
                  <a:noFill/>
                </a:ln>
                <a:solidFill>
                  <a:srgbClr val="360076"/>
                </a:solidFill>
                <a:effectLst/>
                <a:latin typeface="Calibri" panose="020F0502020204030204" pitchFamily="34" charset="0"/>
                <a:ea typeface="+mj-ea"/>
                <a:cs typeface="Calibri" panose="020F0502020204030204" pitchFamily="34" charset="0"/>
                <a:sym typeface="Helvetica" charset="0"/>
              </a:defRPr>
            </a:lvl1pPr>
            <a:lvl2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2pPr>
            <a:lvl3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3pPr>
            <a:lvl4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4pPr>
            <a:lvl5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5pPr>
            <a:lvl6pPr marL="4572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6pPr>
            <a:lvl7pPr marL="9144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7pPr>
            <a:lvl8pPr marL="13716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8pPr>
            <a:lvl9pPr marL="18288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9pPr>
          </a:lstStyle>
          <a:p>
            <a:pPr defTabSz="609585">
              <a:defRPr/>
            </a:pPr>
            <a:r>
              <a:rPr lang="pt-BR" sz="3733" dirty="0">
                <a:ea typeface="ＭＳ Ｐゴシック" charset="0"/>
                <a:cs typeface="Lato Black" charset="0"/>
              </a:rPr>
              <a:t>Recursos existentes no CPC (art. 994):</a:t>
            </a:r>
            <a:endParaRPr lang="pt-BR" sz="3733" dirty="0">
              <a:ea typeface="ＭＳ Ｐゴシック"/>
            </a:endParaRPr>
          </a:p>
        </p:txBody>
      </p:sp>
      <p:sp>
        <p:nvSpPr>
          <p:cNvPr id="10" name="Retângulo 9">
            <a:extLst>
              <a:ext uri="{FF2B5EF4-FFF2-40B4-BE49-F238E27FC236}">
                <a16:creationId xmlns:a16="http://schemas.microsoft.com/office/drawing/2014/main" id="{4BF19E2B-11B3-4703-9AF2-7CF31D445C14}"/>
              </a:ext>
            </a:extLst>
          </p:cNvPr>
          <p:cNvSpPr/>
          <p:nvPr/>
        </p:nvSpPr>
        <p:spPr>
          <a:xfrm>
            <a:off x="511270" y="985995"/>
            <a:ext cx="9017000" cy="6196312"/>
          </a:xfrm>
          <a:prstGeom prst="rect">
            <a:avLst/>
          </a:prstGeom>
        </p:spPr>
        <p:txBody>
          <a:bodyPr wrap="square">
            <a:spAutoFit/>
          </a:bodyPr>
          <a:lstStyle/>
          <a:p>
            <a:pPr marL="609515" lvl="1" algn="just" defTabSz="609515">
              <a:lnSpc>
                <a:spcPct val="150000"/>
              </a:lnSpc>
              <a:spcBef>
                <a:spcPct val="0"/>
              </a:spcBef>
              <a:defRPr/>
            </a:pPr>
            <a:r>
              <a:rPr lang="pt-BR" altLang="pt-BR" sz="2133" b="1" dirty="0">
                <a:solidFill>
                  <a:srgbClr val="800080"/>
                </a:solidFill>
                <a:latin typeface="Calibri" pitchFamily="34" charset="0"/>
                <a:ea typeface="ＭＳ Ｐゴシック"/>
                <a:cs typeface="Helvetica"/>
              </a:rPr>
              <a:t>I – </a:t>
            </a:r>
            <a:r>
              <a:rPr lang="pt-BR" altLang="pt-BR" sz="2133" dirty="0">
                <a:solidFill>
                  <a:srgbClr val="000000"/>
                </a:solidFill>
                <a:latin typeface="Calibri" pitchFamily="34" charset="0"/>
                <a:ea typeface="ＭＳ Ｐゴシック"/>
                <a:cs typeface="Helvetica"/>
              </a:rPr>
              <a:t>apelação; </a:t>
            </a:r>
          </a:p>
          <a:p>
            <a:pPr marL="609515" lvl="1" algn="just" defTabSz="609515">
              <a:lnSpc>
                <a:spcPct val="150000"/>
              </a:lnSpc>
              <a:spcBef>
                <a:spcPct val="0"/>
              </a:spcBef>
              <a:defRPr/>
            </a:pPr>
            <a:r>
              <a:rPr lang="pt-BR" altLang="pt-BR" sz="2133" b="1" dirty="0">
                <a:solidFill>
                  <a:srgbClr val="800080"/>
                </a:solidFill>
                <a:latin typeface="Calibri" pitchFamily="34" charset="0"/>
                <a:ea typeface="ＭＳ Ｐゴシック"/>
                <a:cs typeface="Helvetica"/>
              </a:rPr>
              <a:t>II – </a:t>
            </a:r>
            <a:r>
              <a:rPr lang="pt-BR" altLang="pt-BR" sz="2133" i="1" dirty="0">
                <a:solidFill>
                  <a:srgbClr val="000000"/>
                </a:solidFill>
                <a:latin typeface="Calibri" pitchFamily="34" charset="0"/>
                <a:ea typeface="ＭＳ Ｐゴシック"/>
                <a:cs typeface="Helvetica"/>
              </a:rPr>
              <a:t>agravo</a:t>
            </a:r>
            <a:r>
              <a:rPr lang="pt-BR" altLang="pt-BR" sz="2133" dirty="0">
                <a:solidFill>
                  <a:srgbClr val="000000"/>
                </a:solidFill>
                <a:latin typeface="Calibri" pitchFamily="34" charset="0"/>
                <a:ea typeface="ＭＳ Ｐゴシック"/>
                <a:cs typeface="Helvetica"/>
              </a:rPr>
              <a:t> de instrumento;</a:t>
            </a:r>
          </a:p>
          <a:p>
            <a:pPr marL="609515" lvl="1" algn="just" defTabSz="609515">
              <a:lnSpc>
                <a:spcPct val="150000"/>
              </a:lnSpc>
              <a:spcBef>
                <a:spcPct val="0"/>
              </a:spcBef>
              <a:defRPr/>
            </a:pPr>
            <a:r>
              <a:rPr lang="pt-BR" altLang="pt-BR" sz="2133" b="1" dirty="0">
                <a:solidFill>
                  <a:srgbClr val="800080"/>
                </a:solidFill>
                <a:latin typeface="Calibri" pitchFamily="34" charset="0"/>
                <a:ea typeface="ＭＳ Ｐゴシック"/>
                <a:cs typeface="Helvetica"/>
              </a:rPr>
              <a:t>III – </a:t>
            </a:r>
            <a:r>
              <a:rPr lang="pt-BR" altLang="pt-BR" sz="2133" i="1" dirty="0">
                <a:solidFill>
                  <a:srgbClr val="000000"/>
                </a:solidFill>
                <a:latin typeface="Calibri" pitchFamily="34" charset="0"/>
                <a:ea typeface="ＭＳ Ｐゴシック"/>
                <a:cs typeface="Helvetica"/>
              </a:rPr>
              <a:t>agravo</a:t>
            </a:r>
            <a:r>
              <a:rPr lang="pt-BR" altLang="pt-BR" sz="2133" dirty="0">
                <a:solidFill>
                  <a:srgbClr val="000000"/>
                </a:solidFill>
                <a:latin typeface="Calibri" pitchFamily="34" charset="0"/>
                <a:ea typeface="ＭＳ Ｐゴシック"/>
                <a:cs typeface="Helvetica"/>
              </a:rPr>
              <a:t> interno;</a:t>
            </a:r>
          </a:p>
          <a:p>
            <a:pPr marL="609515" lvl="1" algn="just" defTabSz="609515">
              <a:lnSpc>
                <a:spcPct val="150000"/>
              </a:lnSpc>
              <a:spcBef>
                <a:spcPct val="0"/>
              </a:spcBef>
              <a:defRPr/>
            </a:pPr>
            <a:r>
              <a:rPr lang="pt-BR" altLang="pt-BR" sz="2133" b="1" dirty="0">
                <a:solidFill>
                  <a:srgbClr val="800080"/>
                </a:solidFill>
                <a:latin typeface="Calibri" pitchFamily="34" charset="0"/>
                <a:ea typeface="ＭＳ Ｐゴシック"/>
                <a:cs typeface="Helvetica"/>
              </a:rPr>
              <a:t>IV – </a:t>
            </a:r>
            <a:r>
              <a:rPr lang="pt-BR" altLang="pt-BR" sz="2133" dirty="0">
                <a:solidFill>
                  <a:srgbClr val="000000"/>
                </a:solidFill>
                <a:latin typeface="Calibri" pitchFamily="34" charset="0"/>
                <a:ea typeface="ＭＳ Ｐゴシック"/>
                <a:cs typeface="Helvetica"/>
              </a:rPr>
              <a:t>embargos de declaração;</a:t>
            </a:r>
          </a:p>
          <a:p>
            <a:pPr marL="609515" lvl="1" algn="just" defTabSz="609515">
              <a:lnSpc>
                <a:spcPct val="150000"/>
              </a:lnSpc>
              <a:spcBef>
                <a:spcPct val="0"/>
              </a:spcBef>
              <a:defRPr/>
            </a:pPr>
            <a:r>
              <a:rPr lang="pt-BR" altLang="pt-BR" sz="2133" b="1" dirty="0">
                <a:solidFill>
                  <a:srgbClr val="800080"/>
                </a:solidFill>
                <a:latin typeface="Calibri" pitchFamily="34" charset="0"/>
                <a:ea typeface="ＭＳ Ｐゴシック"/>
                <a:cs typeface="Helvetica"/>
              </a:rPr>
              <a:t>V – </a:t>
            </a:r>
            <a:r>
              <a:rPr lang="pt-BR" altLang="pt-BR" sz="2133" dirty="0">
                <a:solidFill>
                  <a:srgbClr val="000000"/>
                </a:solidFill>
                <a:latin typeface="Calibri" pitchFamily="34" charset="0"/>
                <a:ea typeface="ＭＳ Ｐゴシック"/>
                <a:cs typeface="Helvetica"/>
              </a:rPr>
              <a:t>recurso ordinário;</a:t>
            </a:r>
          </a:p>
          <a:p>
            <a:pPr marL="609515" lvl="1" algn="just" defTabSz="609515">
              <a:lnSpc>
                <a:spcPct val="150000"/>
              </a:lnSpc>
              <a:spcBef>
                <a:spcPct val="0"/>
              </a:spcBef>
              <a:defRPr/>
            </a:pPr>
            <a:r>
              <a:rPr lang="pt-BR" altLang="pt-BR" sz="2133" b="1" dirty="0">
                <a:solidFill>
                  <a:srgbClr val="800080"/>
                </a:solidFill>
                <a:latin typeface="Calibri" pitchFamily="34" charset="0"/>
                <a:ea typeface="ＭＳ Ｐゴシック"/>
                <a:cs typeface="Helvetica"/>
              </a:rPr>
              <a:t>VI – </a:t>
            </a:r>
            <a:r>
              <a:rPr lang="pt-BR" altLang="pt-BR" sz="2133" dirty="0">
                <a:solidFill>
                  <a:srgbClr val="000000"/>
                </a:solidFill>
                <a:latin typeface="Calibri" pitchFamily="34" charset="0"/>
                <a:ea typeface="ＭＳ Ｐゴシック"/>
                <a:cs typeface="Helvetica"/>
              </a:rPr>
              <a:t>recurso especial;</a:t>
            </a:r>
          </a:p>
          <a:p>
            <a:pPr marL="609515" lvl="1" algn="just" defTabSz="609515">
              <a:lnSpc>
                <a:spcPct val="150000"/>
              </a:lnSpc>
              <a:spcBef>
                <a:spcPct val="0"/>
              </a:spcBef>
              <a:defRPr/>
            </a:pPr>
            <a:r>
              <a:rPr lang="pt-BR" altLang="pt-BR" sz="2133" b="1" dirty="0">
                <a:solidFill>
                  <a:srgbClr val="800080"/>
                </a:solidFill>
                <a:latin typeface="Calibri" pitchFamily="34" charset="0"/>
                <a:ea typeface="ＭＳ Ｐゴシック"/>
                <a:cs typeface="Helvetica"/>
              </a:rPr>
              <a:t>VII – </a:t>
            </a:r>
            <a:r>
              <a:rPr lang="pt-BR" altLang="pt-BR" sz="2133" dirty="0">
                <a:solidFill>
                  <a:srgbClr val="000000"/>
                </a:solidFill>
                <a:latin typeface="Calibri" pitchFamily="34" charset="0"/>
                <a:ea typeface="ＭＳ Ｐゴシック"/>
                <a:cs typeface="Helvetica"/>
              </a:rPr>
              <a:t>recurso extraordinário;</a:t>
            </a:r>
          </a:p>
          <a:p>
            <a:pPr marL="609515" lvl="1" algn="just" defTabSz="609515">
              <a:lnSpc>
                <a:spcPct val="150000"/>
              </a:lnSpc>
              <a:spcBef>
                <a:spcPct val="0"/>
              </a:spcBef>
              <a:defRPr/>
            </a:pPr>
            <a:r>
              <a:rPr lang="pt-BR" altLang="pt-BR" sz="2133" b="1" dirty="0">
                <a:solidFill>
                  <a:srgbClr val="800080"/>
                </a:solidFill>
                <a:latin typeface="Calibri" pitchFamily="34" charset="0"/>
                <a:ea typeface="ＭＳ Ｐゴシック"/>
                <a:cs typeface="Helvetica"/>
              </a:rPr>
              <a:t>VIII – </a:t>
            </a:r>
            <a:r>
              <a:rPr lang="pt-BR" altLang="pt-BR" sz="2133" i="1" dirty="0">
                <a:solidFill>
                  <a:srgbClr val="000000"/>
                </a:solidFill>
                <a:latin typeface="Calibri" pitchFamily="34" charset="0"/>
                <a:ea typeface="ＭＳ Ｐゴシック"/>
                <a:cs typeface="Helvetica"/>
              </a:rPr>
              <a:t>agravo</a:t>
            </a:r>
            <a:r>
              <a:rPr lang="pt-BR" altLang="pt-BR" sz="2133" dirty="0">
                <a:solidFill>
                  <a:srgbClr val="000000"/>
                </a:solidFill>
                <a:latin typeface="Calibri" pitchFamily="34" charset="0"/>
                <a:ea typeface="ＭＳ Ｐゴシック"/>
                <a:cs typeface="Helvetica"/>
              </a:rPr>
              <a:t> em recurso especial/extraordinário;</a:t>
            </a:r>
          </a:p>
          <a:p>
            <a:pPr marL="609515" lvl="1" algn="just" defTabSz="609515">
              <a:lnSpc>
                <a:spcPct val="150000"/>
              </a:lnSpc>
              <a:spcBef>
                <a:spcPct val="0"/>
              </a:spcBef>
              <a:defRPr/>
            </a:pPr>
            <a:r>
              <a:rPr lang="pt-BR" altLang="pt-BR" sz="2133" b="1" dirty="0">
                <a:solidFill>
                  <a:srgbClr val="800080"/>
                </a:solidFill>
                <a:latin typeface="Calibri" pitchFamily="34" charset="0"/>
                <a:ea typeface="ＭＳ Ｐゴシック"/>
                <a:cs typeface="Helvetica"/>
              </a:rPr>
              <a:t>IX – </a:t>
            </a:r>
            <a:r>
              <a:rPr lang="pt-BR" altLang="pt-BR" sz="2133" dirty="0">
                <a:solidFill>
                  <a:srgbClr val="000000"/>
                </a:solidFill>
                <a:latin typeface="Calibri" pitchFamily="34" charset="0"/>
                <a:ea typeface="ＭＳ Ｐゴシック"/>
                <a:cs typeface="Helvetica"/>
              </a:rPr>
              <a:t>embargos de divergência.</a:t>
            </a:r>
          </a:p>
          <a:p>
            <a:pPr marL="609515" lvl="1" algn="just" defTabSz="609515">
              <a:lnSpc>
                <a:spcPct val="150000"/>
              </a:lnSpc>
              <a:spcBef>
                <a:spcPct val="0"/>
              </a:spcBef>
              <a:defRPr/>
            </a:pPr>
            <a:endParaRPr lang="pt-BR" altLang="pt-BR" sz="2133" dirty="0">
              <a:solidFill>
                <a:srgbClr val="000000"/>
              </a:solidFill>
              <a:latin typeface="Calibri" pitchFamily="34" charset="0"/>
              <a:ea typeface="ＭＳ Ｐゴシック"/>
              <a:cs typeface="Helvetica"/>
            </a:endParaRPr>
          </a:p>
          <a:p>
            <a:pPr algn="just">
              <a:spcBef>
                <a:spcPct val="0"/>
              </a:spcBef>
            </a:pPr>
            <a:r>
              <a:rPr lang="pt-BR" altLang="pt-BR" sz="2400" dirty="0">
                <a:solidFill>
                  <a:srgbClr val="000000"/>
                </a:solidFill>
              </a:rPr>
              <a:t>Recurso adesivo (NCPC, art. 997 – I, VI e VII)</a:t>
            </a:r>
          </a:p>
          <a:p>
            <a:pPr algn="just">
              <a:spcBef>
                <a:spcPct val="0"/>
              </a:spcBef>
            </a:pPr>
            <a:r>
              <a:rPr lang="pt-BR" altLang="pt-BR" sz="2400" dirty="0">
                <a:solidFill>
                  <a:srgbClr val="000000"/>
                </a:solidFill>
              </a:rPr>
              <a:t>JEC: recurso inominado (L. 9099/95, art. 41)</a:t>
            </a:r>
          </a:p>
          <a:p>
            <a:pPr marL="609515" lvl="1" algn="just" defTabSz="609515">
              <a:lnSpc>
                <a:spcPct val="150000"/>
              </a:lnSpc>
              <a:spcBef>
                <a:spcPct val="0"/>
              </a:spcBef>
              <a:defRPr/>
            </a:pPr>
            <a:endParaRPr lang="pt-BR" altLang="pt-BR" sz="2133" dirty="0">
              <a:solidFill>
                <a:srgbClr val="000000"/>
              </a:solidFill>
              <a:latin typeface="Calibri" pitchFamily="34" charset="0"/>
              <a:ea typeface="ＭＳ Ｐゴシック"/>
              <a:cs typeface="Helvetica"/>
            </a:endParaRPr>
          </a:p>
        </p:txBody>
      </p:sp>
    </p:spTree>
    <p:extLst>
      <p:ext uri="{BB962C8B-B14F-4D97-AF65-F5344CB8AC3E}">
        <p14:creationId xmlns:p14="http://schemas.microsoft.com/office/powerpoint/2010/main" val="3723435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idx="1"/>
          </p:nvPr>
        </p:nvSpPr>
        <p:spPr>
          <a:xfrm>
            <a:off x="443502" y="1426047"/>
            <a:ext cx="11159437" cy="5067220"/>
          </a:xfrm>
        </p:spPr>
        <p:txBody>
          <a:bodyPr>
            <a:noAutofit/>
          </a:bodyPr>
          <a:lstStyle/>
          <a:p>
            <a:pPr marL="0" indent="0">
              <a:spcBef>
                <a:spcPct val="0"/>
              </a:spcBef>
              <a:buNone/>
            </a:pPr>
            <a:r>
              <a:rPr lang="pt-BR" altLang="pt-BR" sz="2400" dirty="0">
                <a:solidFill>
                  <a:srgbClr val="000000"/>
                </a:solidFill>
              </a:rPr>
              <a:t>Para saber o recurso cabível, parte-se da </a:t>
            </a:r>
            <a:r>
              <a:rPr lang="pt-BR" altLang="pt-BR" sz="2400" u="sng" dirty="0">
                <a:solidFill>
                  <a:srgbClr val="000000"/>
                </a:solidFill>
              </a:rPr>
              <a:t>natureza das decisões</a:t>
            </a:r>
            <a:r>
              <a:rPr lang="pt-BR" altLang="pt-BR" sz="2400" dirty="0">
                <a:solidFill>
                  <a:srgbClr val="000000"/>
                </a:solidFill>
              </a:rPr>
              <a:t> dos magistrados.</a:t>
            </a:r>
          </a:p>
          <a:p>
            <a:pPr>
              <a:spcBef>
                <a:spcPct val="0"/>
              </a:spcBef>
            </a:pPr>
            <a:endParaRPr lang="pt-BR" altLang="pt-BR" sz="2400" u="sng" dirty="0">
              <a:solidFill>
                <a:srgbClr val="000000"/>
              </a:solidFill>
            </a:endParaRPr>
          </a:p>
          <a:p>
            <a:pPr marL="380990" indent="-380990">
              <a:spcBef>
                <a:spcPct val="0"/>
              </a:spcBef>
            </a:pPr>
            <a:r>
              <a:rPr lang="pt-BR" altLang="pt-BR" sz="2400" u="sng" dirty="0">
                <a:solidFill>
                  <a:srgbClr val="000000"/>
                </a:solidFill>
              </a:rPr>
              <a:t>1º grau</a:t>
            </a:r>
          </a:p>
          <a:p>
            <a:pPr>
              <a:spcBef>
                <a:spcPct val="0"/>
              </a:spcBef>
            </a:pPr>
            <a:endParaRPr lang="pt-BR" altLang="pt-BR" sz="2400" u="sng" dirty="0">
              <a:solidFill>
                <a:srgbClr val="000000"/>
              </a:solidFill>
            </a:endParaRPr>
          </a:p>
          <a:p>
            <a:pPr marL="0" indent="0">
              <a:spcBef>
                <a:spcPct val="0"/>
              </a:spcBef>
              <a:buNone/>
            </a:pPr>
            <a:r>
              <a:rPr lang="pt-BR" altLang="pt-BR" sz="2400" dirty="0">
                <a:solidFill>
                  <a:srgbClr val="000000"/>
                </a:solidFill>
              </a:rPr>
              <a:t>- Sentença: </a:t>
            </a:r>
          </a:p>
          <a:p>
            <a:pPr marL="0" indent="0">
              <a:spcBef>
                <a:spcPct val="0"/>
              </a:spcBef>
              <a:buNone/>
            </a:pPr>
            <a:r>
              <a:rPr lang="pt-BR" altLang="pt-BR" sz="2400" i="1" dirty="0">
                <a:solidFill>
                  <a:srgbClr val="000000"/>
                </a:solidFill>
              </a:rPr>
              <a:t>apelação</a:t>
            </a:r>
            <a:r>
              <a:rPr lang="pt-BR" altLang="pt-BR" sz="2400" dirty="0">
                <a:solidFill>
                  <a:srgbClr val="000000"/>
                </a:solidFill>
              </a:rPr>
              <a:t> (NCPC, 1009)</a:t>
            </a:r>
          </a:p>
          <a:p>
            <a:pPr marL="380990" indent="-380990">
              <a:spcBef>
                <a:spcPct val="0"/>
              </a:spcBef>
              <a:buFontTx/>
              <a:buChar char="-"/>
            </a:pPr>
            <a:endParaRPr lang="pt-BR" altLang="pt-BR" sz="2400" dirty="0">
              <a:solidFill>
                <a:srgbClr val="000000"/>
              </a:solidFill>
            </a:endParaRPr>
          </a:p>
          <a:p>
            <a:pPr marL="0" indent="0">
              <a:spcBef>
                <a:spcPct val="0"/>
              </a:spcBef>
              <a:buNone/>
            </a:pPr>
            <a:r>
              <a:rPr lang="pt-BR" altLang="pt-BR" sz="2400" dirty="0">
                <a:solidFill>
                  <a:srgbClr val="000000"/>
                </a:solidFill>
              </a:rPr>
              <a:t>- Decisão interlocutória:</a:t>
            </a:r>
          </a:p>
          <a:p>
            <a:pPr marL="0" indent="0">
              <a:spcBef>
                <a:spcPct val="0"/>
              </a:spcBef>
              <a:buNone/>
            </a:pPr>
            <a:r>
              <a:rPr lang="pt-BR" altLang="pt-BR" sz="2400" dirty="0">
                <a:solidFill>
                  <a:srgbClr val="000000"/>
                </a:solidFill>
              </a:rPr>
              <a:t>(i) se previsto no NCPC, 1015: </a:t>
            </a:r>
            <a:r>
              <a:rPr lang="pt-BR" altLang="pt-BR" sz="2400" i="1" dirty="0">
                <a:solidFill>
                  <a:srgbClr val="000000"/>
                </a:solidFill>
              </a:rPr>
              <a:t>agravo  de instrumento;</a:t>
            </a:r>
          </a:p>
          <a:p>
            <a:pPr marL="0" indent="0">
              <a:spcBef>
                <a:spcPct val="0"/>
              </a:spcBef>
              <a:buNone/>
            </a:pPr>
            <a:r>
              <a:rPr lang="pt-BR" altLang="pt-BR" sz="2400" dirty="0">
                <a:solidFill>
                  <a:srgbClr val="000000"/>
                </a:solidFill>
              </a:rPr>
              <a:t>(ii) caso contrário: deixar para preliminar </a:t>
            </a:r>
            <a:r>
              <a:rPr lang="pt-BR" altLang="pt-BR" sz="2400" i="1" dirty="0">
                <a:solidFill>
                  <a:srgbClr val="000000"/>
                </a:solidFill>
              </a:rPr>
              <a:t>apelação </a:t>
            </a:r>
            <a:r>
              <a:rPr lang="pt-BR" altLang="pt-BR" sz="2400" dirty="0">
                <a:solidFill>
                  <a:srgbClr val="000000"/>
                </a:solidFill>
              </a:rPr>
              <a:t>ou contrarrazões (NCPC, 1009, § 1º).</a:t>
            </a:r>
          </a:p>
          <a:p>
            <a:pPr>
              <a:spcBef>
                <a:spcPct val="0"/>
              </a:spcBef>
            </a:pPr>
            <a:endParaRPr lang="pt-BR" altLang="pt-BR" sz="2400" dirty="0">
              <a:solidFill>
                <a:srgbClr val="000000"/>
              </a:solidFill>
            </a:endParaRPr>
          </a:p>
          <a:p>
            <a:pPr marL="0" indent="0">
              <a:spcBef>
                <a:spcPct val="0"/>
              </a:spcBef>
              <a:buNone/>
            </a:pPr>
            <a:r>
              <a:rPr lang="pt-BR" altLang="pt-BR" sz="2400" dirty="0">
                <a:solidFill>
                  <a:srgbClr val="000000"/>
                </a:solidFill>
              </a:rPr>
              <a:t>- Despacho: </a:t>
            </a:r>
          </a:p>
          <a:p>
            <a:pPr marL="0" indent="0">
              <a:spcBef>
                <a:spcPct val="0"/>
              </a:spcBef>
              <a:buNone/>
            </a:pPr>
            <a:r>
              <a:rPr lang="pt-BR" altLang="pt-BR" sz="2400" i="1" dirty="0">
                <a:solidFill>
                  <a:srgbClr val="000000"/>
                </a:solidFill>
              </a:rPr>
              <a:t>irrecorrível </a:t>
            </a:r>
            <a:r>
              <a:rPr lang="pt-BR" altLang="pt-BR" sz="2400" dirty="0">
                <a:solidFill>
                  <a:srgbClr val="000000"/>
                </a:solidFill>
              </a:rPr>
              <a:t>(NCPC, 1.001)</a:t>
            </a:r>
          </a:p>
        </p:txBody>
      </p:sp>
      <p:sp>
        <p:nvSpPr>
          <p:cNvPr id="2" name="Título 1"/>
          <p:cNvSpPr>
            <a:spLocks noGrp="1"/>
          </p:cNvSpPr>
          <p:nvPr>
            <p:ph type="title"/>
          </p:nvPr>
        </p:nvSpPr>
        <p:spPr>
          <a:xfrm>
            <a:off x="443501" y="182660"/>
            <a:ext cx="10972800" cy="859825"/>
          </a:xfrm>
        </p:spPr>
        <p:txBody>
          <a:bodyPr/>
          <a:lstStyle/>
          <a:p>
            <a:r>
              <a:rPr lang="pt-BR" sz="2667" dirty="0">
                <a:solidFill>
                  <a:schemeClr val="accent6">
                    <a:lumMod val="75000"/>
                  </a:schemeClr>
                </a:solidFill>
              </a:rPr>
              <a:t>Cabimento</a:t>
            </a:r>
            <a:r>
              <a:rPr lang="pt-BR" sz="2667" dirty="0"/>
              <a:t> dos Recursos</a:t>
            </a:r>
          </a:p>
        </p:txBody>
      </p:sp>
    </p:spTree>
    <p:extLst>
      <p:ext uri="{BB962C8B-B14F-4D97-AF65-F5344CB8AC3E}">
        <p14:creationId xmlns:p14="http://schemas.microsoft.com/office/powerpoint/2010/main" val="1975772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11" end="1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idx="1"/>
          </p:nvPr>
        </p:nvSpPr>
        <p:spPr>
          <a:xfrm>
            <a:off x="888763" y="1766131"/>
            <a:ext cx="10714176" cy="4727136"/>
          </a:xfrm>
        </p:spPr>
        <p:txBody>
          <a:bodyPr>
            <a:noAutofit/>
          </a:bodyPr>
          <a:lstStyle/>
          <a:p>
            <a:pPr algn="just">
              <a:spcBef>
                <a:spcPct val="0"/>
              </a:spcBef>
            </a:pPr>
            <a:endParaRPr lang="pt-BR" altLang="pt-BR" sz="2400" u="sng" dirty="0">
              <a:solidFill>
                <a:srgbClr val="000000"/>
              </a:solidFill>
            </a:endParaRPr>
          </a:p>
          <a:p>
            <a:pPr marL="380990" indent="-380990" algn="just">
              <a:spcBef>
                <a:spcPct val="0"/>
              </a:spcBef>
            </a:pPr>
            <a:r>
              <a:rPr lang="pt-BR" altLang="pt-BR" sz="2400" u="sng" dirty="0">
                <a:solidFill>
                  <a:srgbClr val="000000"/>
                </a:solidFill>
              </a:rPr>
              <a:t>Tribunal:</a:t>
            </a:r>
          </a:p>
          <a:p>
            <a:pPr algn="just">
              <a:spcBef>
                <a:spcPct val="0"/>
              </a:spcBef>
            </a:pPr>
            <a:endParaRPr lang="pt-BR" altLang="pt-BR" sz="2400" dirty="0">
              <a:solidFill>
                <a:srgbClr val="000000"/>
              </a:solidFill>
            </a:endParaRPr>
          </a:p>
          <a:p>
            <a:pPr marL="380990" indent="-380990" algn="just">
              <a:spcBef>
                <a:spcPct val="0"/>
              </a:spcBef>
              <a:buFontTx/>
              <a:buChar char="-"/>
            </a:pPr>
            <a:r>
              <a:rPr lang="pt-BR" altLang="pt-BR" sz="2400" dirty="0">
                <a:solidFill>
                  <a:srgbClr val="000000"/>
                </a:solidFill>
              </a:rPr>
              <a:t>Decisão monocrática: </a:t>
            </a:r>
          </a:p>
          <a:p>
            <a:pPr marL="0" indent="0" algn="just">
              <a:spcBef>
                <a:spcPct val="0"/>
              </a:spcBef>
              <a:buNone/>
            </a:pPr>
            <a:r>
              <a:rPr lang="pt-BR" altLang="pt-BR" sz="2400" dirty="0">
                <a:solidFill>
                  <a:srgbClr val="000000"/>
                </a:solidFill>
              </a:rPr>
              <a:t>(i) </a:t>
            </a:r>
            <a:r>
              <a:rPr lang="pt-BR" altLang="pt-BR" sz="2400" i="1" dirty="0">
                <a:solidFill>
                  <a:srgbClr val="000000"/>
                </a:solidFill>
              </a:rPr>
              <a:t>agravo</a:t>
            </a:r>
            <a:r>
              <a:rPr lang="pt-BR" altLang="pt-BR" sz="2400" dirty="0">
                <a:solidFill>
                  <a:srgbClr val="000000"/>
                </a:solidFill>
              </a:rPr>
              <a:t> </a:t>
            </a:r>
            <a:r>
              <a:rPr lang="pt-BR" altLang="pt-BR" sz="2400" i="1" dirty="0">
                <a:solidFill>
                  <a:srgbClr val="000000"/>
                </a:solidFill>
              </a:rPr>
              <a:t>interno </a:t>
            </a:r>
            <a:r>
              <a:rPr lang="pt-BR" altLang="pt-BR" sz="2400" dirty="0">
                <a:solidFill>
                  <a:srgbClr val="000000"/>
                </a:solidFill>
              </a:rPr>
              <a:t>(NCPC, 1021);</a:t>
            </a:r>
          </a:p>
          <a:p>
            <a:pPr marL="0" indent="0" algn="just">
              <a:spcBef>
                <a:spcPct val="0"/>
              </a:spcBef>
              <a:buNone/>
            </a:pPr>
            <a:r>
              <a:rPr lang="pt-BR" altLang="pt-BR" sz="2400" dirty="0">
                <a:solidFill>
                  <a:srgbClr val="000000"/>
                </a:solidFill>
              </a:rPr>
              <a:t>(</a:t>
            </a:r>
            <a:r>
              <a:rPr lang="pt-BR" altLang="pt-BR" sz="2400" dirty="0" err="1">
                <a:solidFill>
                  <a:srgbClr val="000000"/>
                </a:solidFill>
              </a:rPr>
              <a:t>ii</a:t>
            </a:r>
            <a:r>
              <a:rPr lang="pt-BR" altLang="pt-BR" sz="2400" dirty="0">
                <a:solidFill>
                  <a:srgbClr val="000000"/>
                </a:solidFill>
              </a:rPr>
              <a:t>) </a:t>
            </a:r>
            <a:r>
              <a:rPr lang="pt-BR" altLang="pt-BR" sz="2400" i="1" dirty="0">
                <a:solidFill>
                  <a:srgbClr val="000000"/>
                </a:solidFill>
              </a:rPr>
              <a:t>agravo em </a:t>
            </a:r>
            <a:r>
              <a:rPr lang="pt-BR" altLang="pt-BR" sz="2400" i="1" dirty="0" err="1">
                <a:solidFill>
                  <a:srgbClr val="000000"/>
                </a:solidFill>
              </a:rPr>
              <a:t>REsp</a:t>
            </a:r>
            <a:r>
              <a:rPr lang="pt-BR" altLang="pt-BR" sz="2400" i="1" dirty="0">
                <a:solidFill>
                  <a:srgbClr val="000000"/>
                </a:solidFill>
              </a:rPr>
              <a:t> ou RE</a:t>
            </a:r>
            <a:r>
              <a:rPr lang="pt-BR" altLang="pt-BR" sz="2400" dirty="0">
                <a:solidFill>
                  <a:srgbClr val="000000"/>
                </a:solidFill>
              </a:rPr>
              <a:t> (da decisão que não admite esses recursos – NCPC, 1042);</a:t>
            </a:r>
          </a:p>
          <a:p>
            <a:pPr marL="380990" indent="-380990" algn="just">
              <a:spcBef>
                <a:spcPct val="0"/>
              </a:spcBef>
              <a:buFontTx/>
              <a:buChar char="-"/>
            </a:pPr>
            <a:endParaRPr lang="pt-BR" altLang="pt-BR" sz="2400" dirty="0">
              <a:solidFill>
                <a:srgbClr val="000000"/>
              </a:solidFill>
            </a:endParaRPr>
          </a:p>
          <a:p>
            <a:pPr marL="380990" indent="-380990" algn="just">
              <a:spcBef>
                <a:spcPct val="0"/>
              </a:spcBef>
              <a:buFontTx/>
              <a:buChar char="-"/>
            </a:pPr>
            <a:r>
              <a:rPr lang="pt-BR" altLang="pt-BR" sz="2400" dirty="0">
                <a:solidFill>
                  <a:srgbClr val="000000"/>
                </a:solidFill>
              </a:rPr>
              <a:t>Acórdão: </a:t>
            </a:r>
          </a:p>
          <a:p>
            <a:pPr marL="0" indent="0" algn="just">
              <a:spcBef>
                <a:spcPct val="0"/>
              </a:spcBef>
              <a:buNone/>
            </a:pPr>
            <a:r>
              <a:rPr lang="pt-BR" altLang="pt-BR" sz="2400" i="1" dirty="0">
                <a:solidFill>
                  <a:srgbClr val="000000"/>
                </a:solidFill>
              </a:rPr>
              <a:t>os demais recursos</a:t>
            </a:r>
            <a:r>
              <a:rPr lang="pt-BR" altLang="pt-BR" sz="2400" dirty="0">
                <a:solidFill>
                  <a:srgbClr val="000000"/>
                </a:solidFill>
              </a:rPr>
              <a:t> (REsp, RE, ROC, divergência).</a:t>
            </a:r>
          </a:p>
          <a:p>
            <a:pPr marL="380990" indent="-380990" algn="just">
              <a:spcBef>
                <a:spcPct val="0"/>
              </a:spcBef>
              <a:buFontTx/>
              <a:buChar char="-"/>
            </a:pPr>
            <a:endParaRPr lang="pt-BR" altLang="pt-BR" sz="2400" dirty="0">
              <a:solidFill>
                <a:srgbClr val="000000"/>
              </a:solidFill>
            </a:endParaRPr>
          </a:p>
          <a:p>
            <a:pPr marL="380990" indent="-380990" algn="just">
              <a:spcBef>
                <a:spcPct val="0"/>
              </a:spcBef>
            </a:pPr>
            <a:r>
              <a:rPr lang="pt-BR" altLang="pt-BR" sz="2400" u="sng" dirty="0">
                <a:solidFill>
                  <a:srgbClr val="000000"/>
                </a:solidFill>
              </a:rPr>
              <a:t>Todas as decisões</a:t>
            </a:r>
            <a:r>
              <a:rPr lang="pt-BR" altLang="pt-BR" sz="2400" dirty="0">
                <a:solidFill>
                  <a:srgbClr val="000000"/>
                </a:solidFill>
              </a:rPr>
              <a:t>: </a:t>
            </a:r>
          </a:p>
          <a:p>
            <a:pPr marL="0" indent="0" algn="just">
              <a:spcBef>
                <a:spcPct val="0"/>
              </a:spcBef>
              <a:buNone/>
            </a:pPr>
            <a:r>
              <a:rPr lang="pt-BR" altLang="pt-BR" sz="2400" i="1" dirty="0">
                <a:solidFill>
                  <a:srgbClr val="000000"/>
                </a:solidFill>
              </a:rPr>
              <a:t>embargos de declaração</a:t>
            </a:r>
            <a:r>
              <a:rPr lang="pt-BR" altLang="pt-BR" sz="2400" dirty="0">
                <a:solidFill>
                  <a:srgbClr val="000000"/>
                </a:solidFill>
              </a:rPr>
              <a:t> (NCPC, 1022).</a:t>
            </a:r>
          </a:p>
        </p:txBody>
      </p:sp>
      <p:sp>
        <p:nvSpPr>
          <p:cNvPr id="2" name="Título 1"/>
          <p:cNvSpPr>
            <a:spLocks noGrp="1"/>
          </p:cNvSpPr>
          <p:nvPr>
            <p:ph type="title"/>
          </p:nvPr>
        </p:nvSpPr>
        <p:spPr>
          <a:xfrm>
            <a:off x="443501" y="182660"/>
            <a:ext cx="10972800" cy="859825"/>
          </a:xfrm>
        </p:spPr>
        <p:txBody>
          <a:bodyPr/>
          <a:lstStyle/>
          <a:p>
            <a:r>
              <a:rPr lang="pt-BR" sz="2667" dirty="0">
                <a:solidFill>
                  <a:schemeClr val="accent6">
                    <a:lumMod val="75000"/>
                  </a:schemeClr>
                </a:solidFill>
              </a:rPr>
              <a:t>Cabimento</a:t>
            </a:r>
            <a:r>
              <a:rPr lang="pt-BR" sz="2667" dirty="0"/>
              <a:t> dos Recursos</a:t>
            </a:r>
          </a:p>
        </p:txBody>
      </p:sp>
    </p:spTree>
    <p:extLst>
      <p:ext uri="{BB962C8B-B14F-4D97-AF65-F5344CB8AC3E}">
        <p14:creationId xmlns:p14="http://schemas.microsoft.com/office/powerpoint/2010/main" val="334917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2">
            <a:extLst>
              <a:ext uri="{FF2B5EF4-FFF2-40B4-BE49-F238E27FC236}">
                <a16:creationId xmlns:a16="http://schemas.microsoft.com/office/drawing/2014/main" id="{3B177934-E07E-4E5E-A981-54C2253E3E6E}"/>
              </a:ext>
            </a:extLst>
          </p:cNvPr>
          <p:cNvSpPr txBox="1">
            <a:spLocks/>
          </p:cNvSpPr>
          <p:nvPr/>
        </p:nvSpPr>
        <p:spPr>
          <a:xfrm>
            <a:off x="593920" y="106870"/>
            <a:ext cx="10292315" cy="864781"/>
          </a:xfrm>
          <a:prstGeom prst="rect">
            <a:avLst/>
          </a:prstGeom>
          <a:noFill/>
          <a:ln>
            <a:noFill/>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lIns="0" tIns="0" rIns="0" bIns="0" rtlCol="0" anchor="ctr">
            <a:normAutofit fontScale="97500"/>
          </a:bodyPr>
          <a:lstStyle>
            <a:lvl1pPr algn="l" defTabSz="457200" rtl="0" eaLnBrk="0" fontAlgn="base" hangingPunct="0">
              <a:spcBef>
                <a:spcPct val="0"/>
              </a:spcBef>
              <a:spcAft>
                <a:spcPct val="0"/>
              </a:spcAft>
              <a:defRPr sz="2800" b="1" cap="none" spc="0">
                <a:ln>
                  <a:noFill/>
                </a:ln>
                <a:solidFill>
                  <a:srgbClr val="360076"/>
                </a:solidFill>
                <a:effectLst/>
                <a:latin typeface="Calibri" panose="020F0502020204030204" pitchFamily="34" charset="0"/>
                <a:ea typeface="+mj-ea"/>
                <a:cs typeface="Calibri" panose="020F0502020204030204" pitchFamily="34" charset="0"/>
                <a:sym typeface="Helvetica" charset="0"/>
              </a:defRPr>
            </a:lvl1pPr>
            <a:lvl2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2pPr>
            <a:lvl3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3pPr>
            <a:lvl4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4pPr>
            <a:lvl5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5pPr>
            <a:lvl6pPr marL="4572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6pPr>
            <a:lvl7pPr marL="9144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7pPr>
            <a:lvl8pPr marL="13716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8pPr>
            <a:lvl9pPr marL="18288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9pPr>
          </a:lstStyle>
          <a:p>
            <a:pPr defTabSz="609585">
              <a:defRPr/>
            </a:pPr>
            <a:r>
              <a:rPr lang="pt-BR" sz="3733" dirty="0">
                <a:ea typeface="ＭＳ Ｐゴシック" charset="0"/>
                <a:cs typeface="Lato Black" charset="0"/>
              </a:rPr>
              <a:t>Cabimento dos Recursos</a:t>
            </a:r>
            <a:endParaRPr lang="pt-BR" sz="3733" dirty="0">
              <a:ea typeface="ＭＳ Ｐゴシック"/>
            </a:endParaRPr>
          </a:p>
        </p:txBody>
      </p:sp>
      <p:grpSp>
        <p:nvGrpSpPr>
          <p:cNvPr id="4" name="Agrupar 3">
            <a:extLst>
              <a:ext uri="{FF2B5EF4-FFF2-40B4-BE49-F238E27FC236}">
                <a16:creationId xmlns:a16="http://schemas.microsoft.com/office/drawing/2014/main" id="{9BF4144F-7581-4C88-9910-4280DFAB0781}"/>
              </a:ext>
            </a:extLst>
          </p:cNvPr>
          <p:cNvGrpSpPr/>
          <p:nvPr/>
        </p:nvGrpSpPr>
        <p:grpSpPr>
          <a:xfrm>
            <a:off x="670195" y="1142712"/>
            <a:ext cx="10731795" cy="3932299"/>
            <a:chOff x="542257" y="1376039"/>
            <a:chExt cx="8048846" cy="2849525"/>
          </a:xfrm>
        </p:grpSpPr>
        <p:sp>
          <p:nvSpPr>
            <p:cNvPr id="2" name="Retângulo 1">
              <a:extLst>
                <a:ext uri="{FF2B5EF4-FFF2-40B4-BE49-F238E27FC236}">
                  <a16:creationId xmlns:a16="http://schemas.microsoft.com/office/drawing/2014/main" id="{11487607-0D78-44E1-8082-3CFF0F7BC451}"/>
                </a:ext>
              </a:extLst>
            </p:cNvPr>
            <p:cNvSpPr/>
            <p:nvPr/>
          </p:nvSpPr>
          <p:spPr bwMode="auto">
            <a:xfrm>
              <a:off x="542257" y="1376039"/>
              <a:ext cx="8048846" cy="2849525"/>
            </a:xfrm>
            <a:prstGeom prst="rect">
              <a:avLst/>
            </a:prstGeom>
            <a:solidFill>
              <a:srgbClr val="D1D3D4"/>
            </a:solidFill>
            <a:ln w="25400" cap="flat" cmpd="sng" algn="ctr">
              <a:noFill/>
              <a:prstDash val="solid"/>
              <a:round/>
              <a:headEnd type="none" w="med" len="med"/>
              <a:tailEnd type="none" w="med" len="med"/>
            </a:ln>
            <a:effectLst>
              <a:outerShdw blurRad="38100" dist="23000" dir="5400000" algn="ctr" rotWithShape="0">
                <a:srgbClr val="000000">
                  <a:alpha val="34999"/>
                </a:srgbClr>
              </a:outerShdw>
            </a:effectLst>
          </p:spPr>
          <p:txBody>
            <a:bodyPr vert="horz" wrap="square" lIns="60959" tIns="60959" rIns="60959" bIns="60959" numCol="1" rtlCol="0" anchor="ctr" anchorCtr="0" compatLnSpc="1">
              <a:prstTxWarp prst="textNoShape">
                <a:avLst/>
              </a:prstTxWarp>
            </a:bodyPr>
            <a:lstStyle/>
            <a:p>
              <a:pPr marL="609585" defTabSz="1219170" fontAlgn="base" hangingPunct="0">
                <a:spcBef>
                  <a:spcPct val="0"/>
                </a:spcBef>
                <a:spcAft>
                  <a:spcPct val="0"/>
                </a:spcAft>
                <a:defRPr/>
              </a:pPr>
              <a:endParaRPr lang="pt-BR" sz="2400">
                <a:solidFill>
                  <a:srgbClr val="000000"/>
                </a:solidFill>
                <a:latin typeface="Calibri" charset="0"/>
                <a:ea typeface="ＭＳ Ｐゴシック" charset="0"/>
                <a:cs typeface="Calibri" charset="0"/>
                <a:sym typeface="Calibri" charset="0"/>
              </a:endParaRPr>
            </a:p>
          </p:txBody>
        </p:sp>
        <p:sp>
          <p:nvSpPr>
            <p:cNvPr id="5" name="Retângulo 4">
              <a:extLst>
                <a:ext uri="{FF2B5EF4-FFF2-40B4-BE49-F238E27FC236}">
                  <a16:creationId xmlns:a16="http://schemas.microsoft.com/office/drawing/2014/main" id="{D818A6A0-CC3D-4B49-880E-DF8E2D41C3F2}"/>
                </a:ext>
              </a:extLst>
            </p:cNvPr>
            <p:cNvSpPr/>
            <p:nvPr/>
          </p:nvSpPr>
          <p:spPr bwMode="auto">
            <a:xfrm>
              <a:off x="542258" y="1472402"/>
              <a:ext cx="7972711" cy="2664297"/>
            </a:xfrm>
            <a:prstGeom prst="rect">
              <a:avLst/>
            </a:prstGeom>
            <a:noFill/>
            <a:ln w="25400" cap="flat" cmpd="sng" algn="ctr">
              <a:solidFill>
                <a:srgbClr val="454343"/>
              </a:solidFill>
              <a:prstDash val="solid"/>
              <a:round/>
              <a:headEnd type="none" w="med" len="med"/>
              <a:tailEnd type="none" w="med" len="med"/>
            </a:ln>
            <a:effectLst>
              <a:outerShdw blurRad="38100" dist="23000" dir="5400000" algn="ctr" rotWithShape="0">
                <a:srgbClr val="000000">
                  <a:alpha val="34999"/>
                </a:srgbClr>
              </a:outerShdw>
            </a:effectLst>
          </p:spPr>
          <p:txBody>
            <a:bodyPr vert="horz" wrap="square" lIns="60959" tIns="60959" rIns="60959" bIns="60959" numCol="1" rtlCol="0" anchor="ctr" anchorCtr="0" compatLnSpc="1">
              <a:prstTxWarp prst="textNoShape">
                <a:avLst/>
              </a:prstTxWarp>
            </a:bodyPr>
            <a:lstStyle/>
            <a:p>
              <a:pPr marL="609585" defTabSz="1219170" fontAlgn="base" hangingPunct="0">
                <a:spcBef>
                  <a:spcPct val="0"/>
                </a:spcBef>
                <a:spcAft>
                  <a:spcPct val="0"/>
                </a:spcAft>
                <a:defRPr/>
              </a:pPr>
              <a:endParaRPr lang="pt-BR" sz="2400">
                <a:solidFill>
                  <a:srgbClr val="000000"/>
                </a:solidFill>
                <a:latin typeface="Calibri" charset="0"/>
                <a:ea typeface="ＭＳ Ｐゴシック" charset="0"/>
                <a:cs typeface="Calibri" charset="0"/>
                <a:sym typeface="Calibri" charset="0"/>
              </a:endParaRPr>
            </a:p>
          </p:txBody>
        </p:sp>
      </p:grpSp>
      <p:cxnSp>
        <p:nvCxnSpPr>
          <p:cNvPr id="7" name="Conector reto 6">
            <a:extLst>
              <a:ext uri="{FF2B5EF4-FFF2-40B4-BE49-F238E27FC236}">
                <a16:creationId xmlns:a16="http://schemas.microsoft.com/office/drawing/2014/main" id="{5AF37162-811A-44A6-884D-7054DAB6E3CB}"/>
              </a:ext>
            </a:extLst>
          </p:cNvPr>
          <p:cNvCxnSpPr/>
          <p:nvPr/>
        </p:nvCxnSpPr>
        <p:spPr bwMode="auto">
          <a:xfrm>
            <a:off x="670201" y="1865073"/>
            <a:ext cx="10597119" cy="0"/>
          </a:xfrm>
          <a:prstGeom prst="line">
            <a:avLst/>
          </a:prstGeom>
          <a:solidFill>
            <a:srgbClr val="FFFFFF"/>
          </a:solidFill>
          <a:ln w="25400" cap="flat" cmpd="sng" algn="ctr">
            <a:solidFill>
              <a:srgbClr val="454343"/>
            </a:solidFill>
            <a:prstDash val="solid"/>
            <a:round/>
            <a:headEnd type="none" w="med" len="med"/>
            <a:tailEnd type="none" w="med" len="med"/>
          </a:ln>
          <a:effectLst>
            <a:outerShdw blurRad="38100" dist="23000" dir="5400000" algn="ctr" rotWithShape="0">
              <a:srgbClr val="000000">
                <a:alpha val="34999"/>
              </a:srgbClr>
            </a:outerShdw>
          </a:effectLst>
        </p:spPr>
      </p:cxnSp>
      <p:sp>
        <p:nvSpPr>
          <p:cNvPr id="8" name="Retângulo 7">
            <a:extLst>
              <a:ext uri="{FF2B5EF4-FFF2-40B4-BE49-F238E27FC236}">
                <a16:creationId xmlns:a16="http://schemas.microsoft.com/office/drawing/2014/main" id="{A590E156-3A4F-4B4C-8F05-165901D47B8E}"/>
              </a:ext>
            </a:extLst>
          </p:cNvPr>
          <p:cNvSpPr/>
          <p:nvPr/>
        </p:nvSpPr>
        <p:spPr>
          <a:xfrm>
            <a:off x="2015199" y="1334560"/>
            <a:ext cx="2186817" cy="461665"/>
          </a:xfrm>
          <a:prstGeom prst="rect">
            <a:avLst/>
          </a:prstGeom>
        </p:spPr>
        <p:txBody>
          <a:bodyPr wrap="none">
            <a:spAutoFit/>
          </a:bodyPr>
          <a:lstStyle/>
          <a:p>
            <a:pPr algn="ctr" defTabSz="609515">
              <a:defRPr/>
            </a:pPr>
            <a:r>
              <a:rPr lang="pt-BR" sz="2400" b="1" dirty="0">
                <a:solidFill>
                  <a:srgbClr val="800080"/>
                </a:solidFill>
                <a:latin typeface="Calibri" pitchFamily="34" charset="0"/>
                <a:ea typeface="ＭＳ Ｐゴシック"/>
                <a:cs typeface="Helvetica"/>
              </a:rPr>
              <a:t>Decisão Judicial</a:t>
            </a:r>
          </a:p>
        </p:txBody>
      </p:sp>
      <p:cxnSp>
        <p:nvCxnSpPr>
          <p:cNvPr id="11" name="Conector reto 10">
            <a:extLst>
              <a:ext uri="{FF2B5EF4-FFF2-40B4-BE49-F238E27FC236}">
                <a16:creationId xmlns:a16="http://schemas.microsoft.com/office/drawing/2014/main" id="{E0203062-A6AF-4FFA-B72B-8B0E5257F89D}"/>
              </a:ext>
            </a:extLst>
          </p:cNvPr>
          <p:cNvCxnSpPr>
            <a:cxnSpLocks/>
          </p:cNvCxnSpPr>
          <p:nvPr/>
        </p:nvCxnSpPr>
        <p:spPr bwMode="auto">
          <a:xfrm>
            <a:off x="5816357" y="1276157"/>
            <a:ext cx="0" cy="3665412"/>
          </a:xfrm>
          <a:prstGeom prst="line">
            <a:avLst/>
          </a:prstGeom>
          <a:solidFill>
            <a:srgbClr val="FFFFFF"/>
          </a:solidFill>
          <a:ln w="25400" cap="flat" cmpd="sng" algn="ctr">
            <a:solidFill>
              <a:srgbClr val="454343"/>
            </a:solidFill>
            <a:prstDash val="solid"/>
            <a:round/>
            <a:headEnd type="none" w="med" len="med"/>
            <a:tailEnd type="none" w="med" len="med"/>
          </a:ln>
          <a:effectLst>
            <a:outerShdw blurRad="38100" dist="23000" dir="5400000" algn="ctr" rotWithShape="0">
              <a:srgbClr val="000000">
                <a:alpha val="34999"/>
              </a:srgbClr>
            </a:outerShdw>
          </a:effectLst>
        </p:spPr>
      </p:cxnSp>
      <p:sp>
        <p:nvSpPr>
          <p:cNvPr id="15" name="Retângulo 14">
            <a:extLst>
              <a:ext uri="{FF2B5EF4-FFF2-40B4-BE49-F238E27FC236}">
                <a16:creationId xmlns:a16="http://schemas.microsoft.com/office/drawing/2014/main" id="{A2047CBC-9F9A-4A06-BBD8-B6074E4D96AC}"/>
              </a:ext>
            </a:extLst>
          </p:cNvPr>
          <p:cNvSpPr/>
          <p:nvPr/>
        </p:nvSpPr>
        <p:spPr>
          <a:xfrm>
            <a:off x="7628692" y="1313828"/>
            <a:ext cx="2194896" cy="461665"/>
          </a:xfrm>
          <a:prstGeom prst="rect">
            <a:avLst/>
          </a:prstGeom>
        </p:spPr>
        <p:txBody>
          <a:bodyPr wrap="none">
            <a:spAutoFit/>
          </a:bodyPr>
          <a:lstStyle/>
          <a:p>
            <a:pPr algn="ctr" defTabSz="609515">
              <a:defRPr/>
            </a:pPr>
            <a:r>
              <a:rPr lang="pt-BR" sz="2400" b="1" dirty="0">
                <a:solidFill>
                  <a:srgbClr val="800080"/>
                </a:solidFill>
                <a:latin typeface="Calibri" pitchFamily="34" charset="0"/>
                <a:ea typeface="ＭＳ Ｐゴシック"/>
                <a:cs typeface="Helvetica"/>
              </a:rPr>
              <a:t>Recurso Cabível</a:t>
            </a:r>
          </a:p>
        </p:txBody>
      </p:sp>
      <p:cxnSp>
        <p:nvCxnSpPr>
          <p:cNvPr id="16" name="Conector reto 15">
            <a:extLst>
              <a:ext uri="{FF2B5EF4-FFF2-40B4-BE49-F238E27FC236}">
                <a16:creationId xmlns:a16="http://schemas.microsoft.com/office/drawing/2014/main" id="{6289278F-ADFB-4456-BA94-FD3E8C367E56}"/>
              </a:ext>
            </a:extLst>
          </p:cNvPr>
          <p:cNvCxnSpPr/>
          <p:nvPr/>
        </p:nvCxnSpPr>
        <p:spPr bwMode="auto">
          <a:xfrm>
            <a:off x="670201" y="2444853"/>
            <a:ext cx="10597119" cy="0"/>
          </a:xfrm>
          <a:prstGeom prst="line">
            <a:avLst/>
          </a:prstGeom>
          <a:solidFill>
            <a:srgbClr val="FFFFFF"/>
          </a:solidFill>
          <a:ln w="25400" cap="flat" cmpd="sng" algn="ctr">
            <a:solidFill>
              <a:srgbClr val="454343"/>
            </a:solidFill>
            <a:prstDash val="solid"/>
            <a:round/>
            <a:headEnd type="none" w="med" len="med"/>
            <a:tailEnd type="none" w="med" len="med"/>
          </a:ln>
          <a:effectLst>
            <a:outerShdw blurRad="38100" dist="23000" dir="5400000" algn="ctr" rotWithShape="0">
              <a:srgbClr val="000000">
                <a:alpha val="34999"/>
              </a:srgbClr>
            </a:outerShdw>
          </a:effectLst>
        </p:spPr>
      </p:cxnSp>
      <p:cxnSp>
        <p:nvCxnSpPr>
          <p:cNvPr id="17" name="Conector reto 16">
            <a:extLst>
              <a:ext uri="{FF2B5EF4-FFF2-40B4-BE49-F238E27FC236}">
                <a16:creationId xmlns:a16="http://schemas.microsoft.com/office/drawing/2014/main" id="{A3696861-5521-4E13-B9FF-AC31D9698BAA}"/>
              </a:ext>
            </a:extLst>
          </p:cNvPr>
          <p:cNvCxnSpPr/>
          <p:nvPr/>
        </p:nvCxnSpPr>
        <p:spPr bwMode="auto">
          <a:xfrm>
            <a:off x="670199" y="3056589"/>
            <a:ext cx="10597119" cy="0"/>
          </a:xfrm>
          <a:prstGeom prst="line">
            <a:avLst/>
          </a:prstGeom>
          <a:solidFill>
            <a:srgbClr val="FFFFFF"/>
          </a:solidFill>
          <a:ln w="25400" cap="flat" cmpd="sng" algn="ctr">
            <a:solidFill>
              <a:srgbClr val="454343"/>
            </a:solidFill>
            <a:prstDash val="solid"/>
            <a:round/>
            <a:headEnd type="none" w="med" len="med"/>
            <a:tailEnd type="none" w="med" len="med"/>
          </a:ln>
          <a:effectLst>
            <a:outerShdw blurRad="38100" dist="23000" dir="5400000" algn="ctr" rotWithShape="0">
              <a:srgbClr val="000000">
                <a:alpha val="34999"/>
              </a:srgbClr>
            </a:outerShdw>
          </a:effectLst>
        </p:spPr>
      </p:cxnSp>
      <p:cxnSp>
        <p:nvCxnSpPr>
          <p:cNvPr id="18" name="Conector reto 17">
            <a:extLst>
              <a:ext uri="{FF2B5EF4-FFF2-40B4-BE49-F238E27FC236}">
                <a16:creationId xmlns:a16="http://schemas.microsoft.com/office/drawing/2014/main" id="{22063A0A-BFB9-4D53-97D1-A78C6625F6FF}"/>
              </a:ext>
            </a:extLst>
          </p:cNvPr>
          <p:cNvCxnSpPr/>
          <p:nvPr/>
        </p:nvCxnSpPr>
        <p:spPr bwMode="auto">
          <a:xfrm>
            <a:off x="670198" y="3636371"/>
            <a:ext cx="10597119" cy="0"/>
          </a:xfrm>
          <a:prstGeom prst="line">
            <a:avLst/>
          </a:prstGeom>
          <a:solidFill>
            <a:srgbClr val="FFFFFF"/>
          </a:solidFill>
          <a:ln w="25400" cap="flat" cmpd="sng" algn="ctr">
            <a:solidFill>
              <a:srgbClr val="454343"/>
            </a:solidFill>
            <a:prstDash val="solid"/>
            <a:round/>
            <a:headEnd type="none" w="med" len="med"/>
            <a:tailEnd type="none" w="med" len="med"/>
          </a:ln>
          <a:effectLst>
            <a:outerShdw blurRad="38100" dist="23000" dir="5400000" algn="ctr" rotWithShape="0">
              <a:srgbClr val="000000">
                <a:alpha val="34999"/>
              </a:srgbClr>
            </a:outerShdw>
          </a:effectLst>
        </p:spPr>
      </p:cxnSp>
      <p:cxnSp>
        <p:nvCxnSpPr>
          <p:cNvPr id="19" name="Conector reto 18">
            <a:extLst>
              <a:ext uri="{FF2B5EF4-FFF2-40B4-BE49-F238E27FC236}">
                <a16:creationId xmlns:a16="http://schemas.microsoft.com/office/drawing/2014/main" id="{FD697F15-CA85-4878-B2BD-39F7E33CA6F2}"/>
              </a:ext>
            </a:extLst>
          </p:cNvPr>
          <p:cNvCxnSpPr/>
          <p:nvPr/>
        </p:nvCxnSpPr>
        <p:spPr bwMode="auto">
          <a:xfrm>
            <a:off x="689101" y="4175065"/>
            <a:ext cx="10597119" cy="0"/>
          </a:xfrm>
          <a:prstGeom prst="line">
            <a:avLst/>
          </a:prstGeom>
          <a:solidFill>
            <a:srgbClr val="FFFFFF"/>
          </a:solidFill>
          <a:ln w="25400" cap="flat" cmpd="sng" algn="ctr">
            <a:solidFill>
              <a:srgbClr val="454343"/>
            </a:solidFill>
            <a:prstDash val="solid"/>
            <a:round/>
            <a:headEnd type="none" w="med" len="med"/>
            <a:tailEnd type="none" w="med" len="med"/>
          </a:ln>
          <a:effectLst>
            <a:outerShdw blurRad="38100" dist="23000" dir="5400000" algn="ctr" rotWithShape="0">
              <a:srgbClr val="000000">
                <a:alpha val="34999"/>
              </a:srgbClr>
            </a:outerShdw>
          </a:effectLst>
        </p:spPr>
      </p:cxnSp>
      <p:sp>
        <p:nvSpPr>
          <p:cNvPr id="21" name="Retângulo 20">
            <a:extLst>
              <a:ext uri="{FF2B5EF4-FFF2-40B4-BE49-F238E27FC236}">
                <a16:creationId xmlns:a16="http://schemas.microsoft.com/office/drawing/2014/main" id="{85FED5CB-5413-416F-9510-2ED7C63F2A84}"/>
              </a:ext>
            </a:extLst>
          </p:cNvPr>
          <p:cNvSpPr/>
          <p:nvPr/>
        </p:nvSpPr>
        <p:spPr>
          <a:xfrm>
            <a:off x="2593061" y="1954287"/>
            <a:ext cx="1201226" cy="420564"/>
          </a:xfrm>
          <a:prstGeom prst="rect">
            <a:avLst/>
          </a:prstGeom>
        </p:spPr>
        <p:txBody>
          <a:bodyPr wrap="none">
            <a:spAutoFit/>
          </a:bodyPr>
          <a:lstStyle/>
          <a:p>
            <a:pPr algn="ctr" defTabSz="609515">
              <a:defRPr/>
            </a:pPr>
            <a:r>
              <a:rPr lang="pt-BR" sz="2133" dirty="0">
                <a:solidFill>
                  <a:srgbClr val="000000"/>
                </a:solidFill>
                <a:latin typeface="Calibri" pitchFamily="34" charset="0"/>
                <a:ea typeface="ＭＳ Ｐゴシック"/>
                <a:cs typeface="Helvetica"/>
              </a:rPr>
              <a:t>Sentença</a:t>
            </a:r>
          </a:p>
        </p:txBody>
      </p:sp>
      <p:sp>
        <p:nvSpPr>
          <p:cNvPr id="22" name="Retângulo 21">
            <a:extLst>
              <a:ext uri="{FF2B5EF4-FFF2-40B4-BE49-F238E27FC236}">
                <a16:creationId xmlns:a16="http://schemas.microsoft.com/office/drawing/2014/main" id="{CCDC81D3-A218-4FA5-BEBE-F0EB0D93FC3A}"/>
              </a:ext>
            </a:extLst>
          </p:cNvPr>
          <p:cNvSpPr/>
          <p:nvPr/>
        </p:nvSpPr>
        <p:spPr>
          <a:xfrm>
            <a:off x="1881548" y="2534065"/>
            <a:ext cx="2624245" cy="420564"/>
          </a:xfrm>
          <a:prstGeom prst="rect">
            <a:avLst/>
          </a:prstGeom>
        </p:spPr>
        <p:txBody>
          <a:bodyPr wrap="none">
            <a:spAutoFit/>
          </a:bodyPr>
          <a:lstStyle/>
          <a:p>
            <a:pPr algn="ctr" defTabSz="609515">
              <a:defRPr/>
            </a:pPr>
            <a:r>
              <a:rPr lang="pt-BR" sz="2133" dirty="0">
                <a:solidFill>
                  <a:srgbClr val="000000"/>
                </a:solidFill>
                <a:latin typeface="Calibri" pitchFamily="34" charset="0"/>
                <a:ea typeface="ＭＳ Ｐゴシック"/>
                <a:cs typeface="Helvetica"/>
              </a:rPr>
              <a:t>Decisão interlocutória</a:t>
            </a:r>
          </a:p>
        </p:txBody>
      </p:sp>
      <p:sp>
        <p:nvSpPr>
          <p:cNvPr id="23" name="Retângulo 22">
            <a:extLst>
              <a:ext uri="{FF2B5EF4-FFF2-40B4-BE49-F238E27FC236}">
                <a16:creationId xmlns:a16="http://schemas.microsoft.com/office/drawing/2014/main" id="{7835D679-D958-4D31-A62F-85017436A4B4}"/>
              </a:ext>
            </a:extLst>
          </p:cNvPr>
          <p:cNvSpPr/>
          <p:nvPr/>
        </p:nvSpPr>
        <p:spPr>
          <a:xfrm>
            <a:off x="2555520" y="3128685"/>
            <a:ext cx="1276310" cy="420564"/>
          </a:xfrm>
          <a:prstGeom prst="rect">
            <a:avLst/>
          </a:prstGeom>
        </p:spPr>
        <p:txBody>
          <a:bodyPr wrap="none">
            <a:spAutoFit/>
          </a:bodyPr>
          <a:lstStyle/>
          <a:p>
            <a:pPr algn="ctr" defTabSz="609515">
              <a:defRPr/>
            </a:pPr>
            <a:r>
              <a:rPr lang="pt-BR" sz="2133" dirty="0">
                <a:solidFill>
                  <a:srgbClr val="000000"/>
                </a:solidFill>
                <a:latin typeface="Calibri" pitchFamily="34" charset="0"/>
                <a:ea typeface="ＭＳ Ｐゴシック"/>
                <a:cs typeface="Helvetica"/>
              </a:rPr>
              <a:t>Despacho</a:t>
            </a:r>
          </a:p>
        </p:txBody>
      </p:sp>
      <p:sp>
        <p:nvSpPr>
          <p:cNvPr id="24" name="Retângulo 23">
            <a:extLst>
              <a:ext uri="{FF2B5EF4-FFF2-40B4-BE49-F238E27FC236}">
                <a16:creationId xmlns:a16="http://schemas.microsoft.com/office/drawing/2014/main" id="{AF1C9AFE-EA3F-4C23-B185-442F9DA128EF}"/>
              </a:ext>
            </a:extLst>
          </p:cNvPr>
          <p:cNvSpPr/>
          <p:nvPr/>
        </p:nvSpPr>
        <p:spPr>
          <a:xfrm>
            <a:off x="1940615" y="3708467"/>
            <a:ext cx="2495427" cy="420564"/>
          </a:xfrm>
          <a:prstGeom prst="rect">
            <a:avLst/>
          </a:prstGeom>
        </p:spPr>
        <p:txBody>
          <a:bodyPr wrap="none">
            <a:spAutoFit/>
          </a:bodyPr>
          <a:lstStyle/>
          <a:p>
            <a:pPr algn="ctr" defTabSz="609515">
              <a:defRPr/>
            </a:pPr>
            <a:r>
              <a:rPr lang="pt-BR" sz="2133" dirty="0">
                <a:solidFill>
                  <a:srgbClr val="000000"/>
                </a:solidFill>
                <a:latin typeface="Calibri" pitchFamily="34" charset="0"/>
                <a:ea typeface="ＭＳ Ｐゴシック"/>
                <a:cs typeface="Helvetica"/>
              </a:rPr>
              <a:t>Decisão monocrática</a:t>
            </a:r>
          </a:p>
        </p:txBody>
      </p:sp>
      <p:sp>
        <p:nvSpPr>
          <p:cNvPr id="25" name="Retângulo 24">
            <a:extLst>
              <a:ext uri="{FF2B5EF4-FFF2-40B4-BE49-F238E27FC236}">
                <a16:creationId xmlns:a16="http://schemas.microsoft.com/office/drawing/2014/main" id="{E133651C-5CBB-4D6E-824C-72464F385812}"/>
              </a:ext>
            </a:extLst>
          </p:cNvPr>
          <p:cNvSpPr/>
          <p:nvPr/>
        </p:nvSpPr>
        <p:spPr>
          <a:xfrm>
            <a:off x="2632501" y="4274076"/>
            <a:ext cx="1111651" cy="420564"/>
          </a:xfrm>
          <a:prstGeom prst="rect">
            <a:avLst/>
          </a:prstGeom>
        </p:spPr>
        <p:txBody>
          <a:bodyPr wrap="none">
            <a:spAutoFit/>
          </a:bodyPr>
          <a:lstStyle/>
          <a:p>
            <a:pPr algn="ctr" defTabSz="609515">
              <a:defRPr/>
            </a:pPr>
            <a:r>
              <a:rPr lang="pt-BR" sz="2133" dirty="0">
                <a:solidFill>
                  <a:srgbClr val="000000"/>
                </a:solidFill>
                <a:latin typeface="Calibri" pitchFamily="34" charset="0"/>
                <a:ea typeface="ＭＳ Ｐゴシック"/>
                <a:cs typeface="Helvetica"/>
              </a:rPr>
              <a:t>Acórdão</a:t>
            </a:r>
          </a:p>
        </p:txBody>
      </p:sp>
      <p:sp>
        <p:nvSpPr>
          <p:cNvPr id="26" name="Retângulo 25">
            <a:extLst>
              <a:ext uri="{FF2B5EF4-FFF2-40B4-BE49-F238E27FC236}">
                <a16:creationId xmlns:a16="http://schemas.microsoft.com/office/drawing/2014/main" id="{A5D088D9-A196-43BD-A3B9-072AD1ECE104}"/>
              </a:ext>
            </a:extLst>
          </p:cNvPr>
          <p:cNvSpPr/>
          <p:nvPr/>
        </p:nvSpPr>
        <p:spPr>
          <a:xfrm>
            <a:off x="8138132" y="1949229"/>
            <a:ext cx="1206741" cy="420564"/>
          </a:xfrm>
          <a:prstGeom prst="rect">
            <a:avLst/>
          </a:prstGeom>
        </p:spPr>
        <p:txBody>
          <a:bodyPr wrap="none">
            <a:spAutoFit/>
          </a:bodyPr>
          <a:lstStyle/>
          <a:p>
            <a:pPr algn="ctr" defTabSz="609515">
              <a:defRPr/>
            </a:pPr>
            <a:r>
              <a:rPr lang="pt-BR" sz="2133" dirty="0">
                <a:solidFill>
                  <a:srgbClr val="000000"/>
                </a:solidFill>
                <a:latin typeface="Calibri" pitchFamily="34" charset="0"/>
                <a:ea typeface="ＭＳ Ｐゴシック"/>
                <a:cs typeface="Helvetica"/>
              </a:rPr>
              <a:t>Apelação</a:t>
            </a:r>
          </a:p>
        </p:txBody>
      </p:sp>
      <p:sp>
        <p:nvSpPr>
          <p:cNvPr id="27" name="Retângulo 26">
            <a:extLst>
              <a:ext uri="{FF2B5EF4-FFF2-40B4-BE49-F238E27FC236}">
                <a16:creationId xmlns:a16="http://schemas.microsoft.com/office/drawing/2014/main" id="{4ED7C8DA-D1C9-4449-A8D0-5EB5691ABCBF}"/>
              </a:ext>
            </a:extLst>
          </p:cNvPr>
          <p:cNvSpPr/>
          <p:nvPr/>
        </p:nvSpPr>
        <p:spPr>
          <a:xfrm>
            <a:off x="7377280" y="2478807"/>
            <a:ext cx="2728439" cy="420564"/>
          </a:xfrm>
          <a:prstGeom prst="rect">
            <a:avLst/>
          </a:prstGeom>
        </p:spPr>
        <p:txBody>
          <a:bodyPr wrap="none">
            <a:spAutoFit/>
          </a:bodyPr>
          <a:lstStyle/>
          <a:p>
            <a:pPr algn="ctr" defTabSz="609515">
              <a:defRPr/>
            </a:pPr>
            <a:r>
              <a:rPr lang="pt-BR" sz="2133" dirty="0">
                <a:solidFill>
                  <a:srgbClr val="000000"/>
                </a:solidFill>
                <a:latin typeface="Calibri" pitchFamily="34" charset="0"/>
                <a:ea typeface="ＭＳ Ｐゴシック"/>
                <a:cs typeface="Helvetica"/>
              </a:rPr>
              <a:t>Agravo de instrumento</a:t>
            </a:r>
          </a:p>
        </p:txBody>
      </p:sp>
      <p:sp>
        <p:nvSpPr>
          <p:cNvPr id="28" name="Retângulo 27">
            <a:extLst>
              <a:ext uri="{FF2B5EF4-FFF2-40B4-BE49-F238E27FC236}">
                <a16:creationId xmlns:a16="http://schemas.microsoft.com/office/drawing/2014/main" id="{8D78640A-0B21-444C-BEFF-05A1FE5D7402}"/>
              </a:ext>
            </a:extLst>
          </p:cNvPr>
          <p:cNvSpPr/>
          <p:nvPr/>
        </p:nvSpPr>
        <p:spPr>
          <a:xfrm>
            <a:off x="8039485" y="3073428"/>
            <a:ext cx="1404038" cy="420564"/>
          </a:xfrm>
          <a:prstGeom prst="rect">
            <a:avLst/>
          </a:prstGeom>
        </p:spPr>
        <p:txBody>
          <a:bodyPr wrap="none">
            <a:spAutoFit/>
          </a:bodyPr>
          <a:lstStyle/>
          <a:p>
            <a:pPr algn="ctr" defTabSz="609515">
              <a:defRPr/>
            </a:pPr>
            <a:r>
              <a:rPr lang="pt-BR" sz="2133" dirty="0">
                <a:solidFill>
                  <a:srgbClr val="000000"/>
                </a:solidFill>
                <a:latin typeface="Calibri" pitchFamily="34" charset="0"/>
                <a:ea typeface="ＭＳ Ｐゴシック"/>
                <a:cs typeface="Helvetica"/>
              </a:rPr>
              <a:t>Irrecorrível</a:t>
            </a:r>
          </a:p>
        </p:txBody>
      </p:sp>
      <p:sp>
        <p:nvSpPr>
          <p:cNvPr id="29" name="Retângulo 28">
            <a:extLst>
              <a:ext uri="{FF2B5EF4-FFF2-40B4-BE49-F238E27FC236}">
                <a16:creationId xmlns:a16="http://schemas.microsoft.com/office/drawing/2014/main" id="{01DDFBE6-98F9-4204-9015-8435FE297162}"/>
              </a:ext>
            </a:extLst>
          </p:cNvPr>
          <p:cNvSpPr/>
          <p:nvPr/>
        </p:nvSpPr>
        <p:spPr>
          <a:xfrm>
            <a:off x="7009852" y="3653209"/>
            <a:ext cx="3452612" cy="420564"/>
          </a:xfrm>
          <a:prstGeom prst="rect">
            <a:avLst/>
          </a:prstGeom>
        </p:spPr>
        <p:txBody>
          <a:bodyPr wrap="none">
            <a:spAutoFit/>
          </a:bodyPr>
          <a:lstStyle/>
          <a:p>
            <a:pPr algn="ctr" defTabSz="609515">
              <a:defRPr/>
            </a:pPr>
            <a:r>
              <a:rPr lang="pt-BR" sz="2133" dirty="0">
                <a:solidFill>
                  <a:srgbClr val="000000"/>
                </a:solidFill>
                <a:latin typeface="Calibri" pitchFamily="34" charset="0"/>
                <a:ea typeface="ＭＳ Ｐゴシック"/>
                <a:cs typeface="Helvetica"/>
              </a:rPr>
              <a:t>Agravo interno / </a:t>
            </a:r>
            <a:r>
              <a:rPr lang="pt-BR" sz="2133" dirty="0" err="1">
                <a:solidFill>
                  <a:srgbClr val="000000"/>
                </a:solidFill>
                <a:latin typeface="Calibri" pitchFamily="34" charset="0"/>
                <a:ea typeface="ＭＳ Ｐゴシック"/>
                <a:cs typeface="Helvetica"/>
              </a:rPr>
              <a:t>AREsp</a:t>
            </a:r>
            <a:r>
              <a:rPr lang="pt-BR" sz="2133" dirty="0">
                <a:solidFill>
                  <a:srgbClr val="000000"/>
                </a:solidFill>
                <a:latin typeface="Calibri" pitchFamily="34" charset="0"/>
                <a:ea typeface="ＭＳ Ｐゴシック"/>
                <a:cs typeface="Helvetica"/>
              </a:rPr>
              <a:t> e ARE</a:t>
            </a:r>
          </a:p>
        </p:txBody>
      </p:sp>
      <p:sp>
        <p:nvSpPr>
          <p:cNvPr id="30" name="Retângulo 29">
            <a:extLst>
              <a:ext uri="{FF2B5EF4-FFF2-40B4-BE49-F238E27FC236}">
                <a16:creationId xmlns:a16="http://schemas.microsoft.com/office/drawing/2014/main" id="{AC2C457D-932F-42B0-989D-CD37CC23A399}"/>
              </a:ext>
            </a:extLst>
          </p:cNvPr>
          <p:cNvSpPr/>
          <p:nvPr/>
        </p:nvSpPr>
        <p:spPr>
          <a:xfrm>
            <a:off x="6728282" y="4177520"/>
            <a:ext cx="4098577" cy="748795"/>
          </a:xfrm>
          <a:prstGeom prst="rect">
            <a:avLst/>
          </a:prstGeom>
        </p:spPr>
        <p:txBody>
          <a:bodyPr wrap="square">
            <a:spAutoFit/>
          </a:bodyPr>
          <a:lstStyle/>
          <a:p>
            <a:pPr algn="ctr" defTabSz="609515">
              <a:defRPr/>
            </a:pPr>
            <a:r>
              <a:rPr lang="pt-BR" sz="2133" dirty="0">
                <a:solidFill>
                  <a:srgbClr val="000000"/>
                </a:solidFill>
                <a:latin typeface="Calibri" pitchFamily="34" charset="0"/>
                <a:ea typeface="ＭＳ Ｐゴシック"/>
                <a:cs typeface="Helvetica"/>
              </a:rPr>
              <a:t>Demais recursos</a:t>
            </a:r>
          </a:p>
          <a:p>
            <a:pPr algn="ctr" defTabSz="609515">
              <a:defRPr/>
            </a:pPr>
            <a:r>
              <a:rPr lang="pt-BR" sz="2133" dirty="0">
                <a:solidFill>
                  <a:srgbClr val="000000"/>
                </a:solidFill>
                <a:latin typeface="Calibri" pitchFamily="34" charset="0"/>
                <a:ea typeface="ＭＳ Ｐゴシック"/>
                <a:cs typeface="Helvetica"/>
              </a:rPr>
              <a:t>(</a:t>
            </a:r>
            <a:r>
              <a:rPr lang="pt-BR" sz="2133" dirty="0" err="1">
                <a:solidFill>
                  <a:srgbClr val="000000"/>
                </a:solidFill>
                <a:latin typeface="Calibri" pitchFamily="34" charset="0"/>
                <a:ea typeface="ＭＳ Ｐゴシック"/>
                <a:cs typeface="Helvetica"/>
              </a:rPr>
              <a:t>REsp</a:t>
            </a:r>
            <a:r>
              <a:rPr lang="pt-BR" sz="2133" dirty="0">
                <a:solidFill>
                  <a:srgbClr val="000000"/>
                </a:solidFill>
                <a:latin typeface="Calibri" pitchFamily="34" charset="0"/>
                <a:ea typeface="ＭＳ Ｐゴシック"/>
                <a:cs typeface="Helvetica"/>
              </a:rPr>
              <a:t>, RE, ROC, Divergência)</a:t>
            </a:r>
          </a:p>
        </p:txBody>
      </p:sp>
      <p:cxnSp>
        <p:nvCxnSpPr>
          <p:cNvPr id="31" name="Conector reto 30">
            <a:extLst>
              <a:ext uri="{FF2B5EF4-FFF2-40B4-BE49-F238E27FC236}">
                <a16:creationId xmlns:a16="http://schemas.microsoft.com/office/drawing/2014/main" id="{BF1156FC-1D91-4982-AC43-37FB6F0BDA13}"/>
              </a:ext>
            </a:extLst>
          </p:cNvPr>
          <p:cNvCxnSpPr/>
          <p:nvPr/>
        </p:nvCxnSpPr>
        <p:spPr bwMode="auto">
          <a:xfrm>
            <a:off x="670198" y="4941569"/>
            <a:ext cx="10597119" cy="0"/>
          </a:xfrm>
          <a:prstGeom prst="line">
            <a:avLst/>
          </a:prstGeom>
          <a:solidFill>
            <a:srgbClr val="FFFFFF"/>
          </a:solidFill>
          <a:ln w="25400" cap="flat" cmpd="sng" algn="ctr">
            <a:solidFill>
              <a:srgbClr val="454343"/>
            </a:solidFill>
            <a:prstDash val="solid"/>
            <a:round/>
            <a:headEnd type="none" w="med" len="med"/>
            <a:tailEnd type="none" w="med" len="med"/>
          </a:ln>
          <a:effectLst>
            <a:outerShdw blurRad="38100" dist="23000" dir="5400000" algn="ctr" rotWithShape="0">
              <a:srgbClr val="000000">
                <a:alpha val="34999"/>
              </a:srgbClr>
            </a:outerShdw>
          </a:effectLst>
        </p:spPr>
      </p:cxnSp>
      <p:cxnSp>
        <p:nvCxnSpPr>
          <p:cNvPr id="32" name="Conector reto 31">
            <a:extLst>
              <a:ext uri="{FF2B5EF4-FFF2-40B4-BE49-F238E27FC236}">
                <a16:creationId xmlns:a16="http://schemas.microsoft.com/office/drawing/2014/main" id="{D8E1C6F4-41B3-4148-BB37-FF7A83E1F9E5}"/>
              </a:ext>
            </a:extLst>
          </p:cNvPr>
          <p:cNvCxnSpPr>
            <a:cxnSpLocks/>
          </p:cNvCxnSpPr>
          <p:nvPr/>
        </p:nvCxnSpPr>
        <p:spPr bwMode="auto">
          <a:xfrm>
            <a:off x="689100" y="1276157"/>
            <a:ext cx="0" cy="3665412"/>
          </a:xfrm>
          <a:prstGeom prst="line">
            <a:avLst/>
          </a:prstGeom>
          <a:solidFill>
            <a:srgbClr val="FFFFFF"/>
          </a:solidFill>
          <a:ln w="25400" cap="flat" cmpd="sng" algn="ctr">
            <a:solidFill>
              <a:srgbClr val="454343"/>
            </a:solidFill>
            <a:prstDash val="solid"/>
            <a:round/>
            <a:headEnd type="none" w="med" len="med"/>
            <a:tailEnd type="none" w="med" len="med"/>
          </a:ln>
          <a:effectLst>
            <a:outerShdw blurRad="38100" dist="23000" dir="5400000" algn="ctr" rotWithShape="0">
              <a:srgbClr val="000000">
                <a:alpha val="34999"/>
              </a:srgbClr>
            </a:outerShdw>
          </a:effectLst>
        </p:spPr>
      </p:cxnSp>
      <p:sp>
        <p:nvSpPr>
          <p:cNvPr id="6" name="Retângulo 5">
            <a:extLst>
              <a:ext uri="{FF2B5EF4-FFF2-40B4-BE49-F238E27FC236}">
                <a16:creationId xmlns:a16="http://schemas.microsoft.com/office/drawing/2014/main" id="{EBD126E9-0CB9-411C-AA3B-10CD50736E68}"/>
              </a:ext>
            </a:extLst>
          </p:cNvPr>
          <p:cNvSpPr/>
          <p:nvPr/>
        </p:nvSpPr>
        <p:spPr>
          <a:xfrm>
            <a:off x="1019539" y="5600760"/>
            <a:ext cx="9866696" cy="420564"/>
          </a:xfrm>
          <a:prstGeom prst="rect">
            <a:avLst/>
          </a:prstGeom>
        </p:spPr>
        <p:txBody>
          <a:bodyPr wrap="square">
            <a:spAutoFit/>
          </a:bodyPr>
          <a:lstStyle/>
          <a:p>
            <a:pPr marL="228594" indent="-228594" defTabSz="609515">
              <a:buFont typeface="Arial" panose="020B0604020202020204" pitchFamily="34" charset="0"/>
              <a:buChar char="•"/>
              <a:defRPr/>
            </a:pPr>
            <a:r>
              <a:rPr lang="pt-BR" sz="2133" b="1" dirty="0">
                <a:solidFill>
                  <a:srgbClr val="800080"/>
                </a:solidFill>
                <a:latin typeface="Calibri" panose="020F0502020204030204" pitchFamily="34" charset="0"/>
                <a:ea typeface="Calibri" panose="020F0502020204030204" pitchFamily="34" charset="0"/>
                <a:cs typeface="Helvetica"/>
              </a:rPr>
              <a:t>cabível de qualquer ato judicial com carga decisória: embargos de declaração</a:t>
            </a:r>
            <a:endParaRPr lang="pt-BR" sz="2133" b="1" dirty="0">
              <a:solidFill>
                <a:srgbClr val="800080"/>
              </a:solidFill>
              <a:latin typeface="Helvetica"/>
              <a:ea typeface="ＭＳ Ｐゴシック"/>
              <a:cs typeface="Helvetica"/>
            </a:endParaRPr>
          </a:p>
        </p:txBody>
      </p:sp>
    </p:spTree>
    <p:extLst>
      <p:ext uri="{BB962C8B-B14F-4D97-AF65-F5344CB8AC3E}">
        <p14:creationId xmlns:p14="http://schemas.microsoft.com/office/powerpoint/2010/main" val="3160830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5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fade">
                                      <p:cBhvr>
                                        <p:cTn id="32" dur="500"/>
                                        <p:tgtEl>
                                          <p:spTgt spid="2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fade">
                                      <p:cBhvr>
                                        <p:cTn id="42" dur="500"/>
                                        <p:tgtEl>
                                          <p:spTgt spid="2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fade">
                                      <p:cBhvr>
                                        <p:cTn id="47" dur="500"/>
                                        <p:tgtEl>
                                          <p:spTgt spid="2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fade">
                                      <p:cBhvr>
                                        <p:cTn id="52" dur="500"/>
                                        <p:tgtEl>
                                          <p:spTgt spid="2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fade">
                                      <p:cBhvr>
                                        <p:cTn id="57" dur="500"/>
                                        <p:tgtEl>
                                          <p:spTgt spid="29"/>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0"/>
                                        </p:tgtEl>
                                        <p:attrNameLst>
                                          <p:attrName>style.visibility</p:attrName>
                                        </p:attrNameLst>
                                      </p:cBhvr>
                                      <p:to>
                                        <p:strVal val="visible"/>
                                      </p:to>
                                    </p:set>
                                    <p:animEffect transition="in" filter="fade">
                                      <p:cBhvr>
                                        <p:cTn id="62" dur="500"/>
                                        <p:tgtEl>
                                          <p:spTgt spid="30"/>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6"/>
                                        </p:tgtEl>
                                        <p:attrNameLst>
                                          <p:attrName>style.visibility</p:attrName>
                                        </p:attrNameLst>
                                      </p:cBhvr>
                                      <p:to>
                                        <p:strVal val="visible"/>
                                      </p:to>
                                    </p:set>
                                    <p:animEffect transition="in" filter="fade">
                                      <p:cBhvr>
                                        <p:cTn id="6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p:bldP spid="21" grpId="0"/>
      <p:bldP spid="22" grpId="0"/>
      <p:bldP spid="23" grpId="0"/>
      <p:bldP spid="24" grpId="0"/>
      <p:bldP spid="25" grpId="0"/>
      <p:bldP spid="26" grpId="0"/>
      <p:bldP spid="27" grpId="0"/>
      <p:bldP spid="28" grpId="0"/>
      <p:bldP spid="29" grpId="0"/>
      <p:bldP spid="30"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idx="1"/>
          </p:nvPr>
        </p:nvSpPr>
        <p:spPr>
          <a:xfrm>
            <a:off x="443502" y="1426047"/>
            <a:ext cx="11159437" cy="5067220"/>
          </a:xfrm>
        </p:spPr>
        <p:txBody>
          <a:bodyPr>
            <a:noAutofit/>
          </a:bodyPr>
          <a:lstStyle/>
          <a:p>
            <a:pPr marL="0" indent="0">
              <a:spcBef>
                <a:spcPct val="0"/>
              </a:spcBef>
              <a:buNone/>
            </a:pPr>
            <a:r>
              <a:rPr lang="pt-BR" altLang="pt-BR" sz="2133" dirty="0">
                <a:solidFill>
                  <a:srgbClr val="000000"/>
                </a:solidFill>
              </a:rPr>
              <a:t>2 recursos existente no CPC73 foram excluídos: </a:t>
            </a:r>
            <a:r>
              <a:rPr lang="pt-BR" altLang="pt-BR" sz="2133" u="sng" dirty="0">
                <a:solidFill>
                  <a:srgbClr val="000000"/>
                </a:solidFill>
              </a:rPr>
              <a:t>agravo retido</a:t>
            </a:r>
            <a:r>
              <a:rPr lang="pt-BR" altLang="pt-BR" sz="2133" dirty="0">
                <a:solidFill>
                  <a:srgbClr val="000000"/>
                </a:solidFill>
              </a:rPr>
              <a:t> e </a:t>
            </a:r>
            <a:r>
              <a:rPr lang="pt-BR" altLang="pt-BR" sz="2133" u="sng" dirty="0">
                <a:solidFill>
                  <a:srgbClr val="000000"/>
                </a:solidFill>
              </a:rPr>
              <a:t>embargos infringentes</a:t>
            </a:r>
          </a:p>
          <a:p>
            <a:pPr>
              <a:spcBef>
                <a:spcPct val="0"/>
              </a:spcBef>
            </a:pPr>
            <a:endParaRPr lang="pt-BR" altLang="pt-BR" sz="2133" u="sng" dirty="0">
              <a:solidFill>
                <a:srgbClr val="000000"/>
              </a:solidFill>
            </a:endParaRPr>
          </a:p>
          <a:p>
            <a:pPr>
              <a:spcBef>
                <a:spcPct val="0"/>
              </a:spcBef>
            </a:pPr>
            <a:endParaRPr lang="pt-BR" altLang="pt-BR" sz="1200" dirty="0">
              <a:solidFill>
                <a:srgbClr val="000000"/>
              </a:solidFill>
            </a:endParaRPr>
          </a:p>
          <a:p>
            <a:pPr marL="0" indent="0">
              <a:spcBef>
                <a:spcPct val="0"/>
              </a:spcBef>
              <a:buNone/>
            </a:pPr>
            <a:r>
              <a:rPr lang="pt-BR" altLang="pt-BR" sz="2133" dirty="0">
                <a:solidFill>
                  <a:srgbClr val="000000"/>
                </a:solidFill>
              </a:rPr>
              <a:t>Em lugar desses recursos:</a:t>
            </a:r>
          </a:p>
          <a:p>
            <a:pPr>
              <a:spcBef>
                <a:spcPct val="0"/>
              </a:spcBef>
            </a:pPr>
            <a:endParaRPr lang="pt-BR" altLang="pt-BR" sz="1200" dirty="0">
              <a:solidFill>
                <a:srgbClr val="000000"/>
              </a:solidFill>
            </a:endParaRPr>
          </a:p>
          <a:p>
            <a:pPr algn="just">
              <a:spcBef>
                <a:spcPct val="0"/>
              </a:spcBef>
            </a:pPr>
            <a:r>
              <a:rPr lang="pt-BR" altLang="pt-BR" sz="2133" i="1" dirty="0">
                <a:solidFill>
                  <a:srgbClr val="000000"/>
                </a:solidFill>
              </a:rPr>
              <a:t>Art. 1.009, § 1º As </a:t>
            </a:r>
            <a:r>
              <a:rPr lang="pt-BR" altLang="pt-BR" sz="2133" i="1" u="sng" dirty="0">
                <a:solidFill>
                  <a:srgbClr val="000000"/>
                </a:solidFill>
              </a:rPr>
              <a:t>questões resolvidas na fase de conhecimento</a:t>
            </a:r>
            <a:r>
              <a:rPr lang="pt-BR" altLang="pt-BR" sz="2133" i="1" dirty="0">
                <a:solidFill>
                  <a:srgbClr val="000000"/>
                </a:solidFill>
              </a:rPr>
              <a:t>, se a decisão a seu respeito não comportar agravo de instrumento, </a:t>
            </a:r>
            <a:r>
              <a:rPr lang="pt-BR" altLang="pt-BR" sz="2133" i="1" u="sng" dirty="0">
                <a:solidFill>
                  <a:srgbClr val="000000"/>
                </a:solidFill>
              </a:rPr>
              <a:t>não são cobertas pela preclusão</a:t>
            </a:r>
            <a:r>
              <a:rPr lang="pt-BR" altLang="pt-BR" sz="2133" i="1" dirty="0">
                <a:solidFill>
                  <a:srgbClr val="000000"/>
                </a:solidFill>
              </a:rPr>
              <a:t> e devem ser </a:t>
            </a:r>
            <a:r>
              <a:rPr lang="pt-BR" altLang="pt-BR" sz="2133" i="1" u="sng" dirty="0">
                <a:solidFill>
                  <a:srgbClr val="000000"/>
                </a:solidFill>
              </a:rPr>
              <a:t>suscitadas em preliminar de apelação</a:t>
            </a:r>
            <a:r>
              <a:rPr lang="pt-BR" altLang="pt-BR" sz="2133" i="1" dirty="0">
                <a:solidFill>
                  <a:srgbClr val="000000"/>
                </a:solidFill>
              </a:rPr>
              <a:t>, eventualmente interposta contra a decisão final, ou nas contrarrazões.</a:t>
            </a:r>
          </a:p>
          <a:p>
            <a:pPr>
              <a:spcBef>
                <a:spcPct val="0"/>
              </a:spcBef>
            </a:pPr>
            <a:endParaRPr lang="pt-BR" altLang="pt-BR" sz="1200" dirty="0">
              <a:solidFill>
                <a:srgbClr val="000000"/>
              </a:solidFill>
            </a:endParaRPr>
          </a:p>
          <a:p>
            <a:pPr>
              <a:spcBef>
                <a:spcPct val="0"/>
              </a:spcBef>
            </a:pPr>
            <a:endParaRPr lang="pt-BR" altLang="pt-BR" sz="1200" dirty="0">
              <a:solidFill>
                <a:srgbClr val="000000"/>
              </a:solidFill>
            </a:endParaRPr>
          </a:p>
          <a:p>
            <a:pPr algn="just">
              <a:spcBef>
                <a:spcPct val="0"/>
              </a:spcBef>
            </a:pPr>
            <a:r>
              <a:rPr lang="pt-BR" altLang="pt-BR" sz="2133" i="1" dirty="0">
                <a:solidFill>
                  <a:srgbClr val="000000"/>
                </a:solidFill>
              </a:rPr>
              <a:t>Art. 942.  Quando o </a:t>
            </a:r>
            <a:r>
              <a:rPr lang="pt-BR" altLang="pt-BR" sz="2133" i="1" u="sng" dirty="0">
                <a:solidFill>
                  <a:srgbClr val="000000"/>
                </a:solidFill>
              </a:rPr>
              <a:t>resultado da apelação for não unânime</a:t>
            </a:r>
            <a:r>
              <a:rPr lang="pt-BR" altLang="pt-BR" sz="2133" i="1" dirty="0">
                <a:solidFill>
                  <a:srgbClr val="000000"/>
                </a:solidFill>
              </a:rPr>
              <a:t>, o julgamento terá prosseguimento em sessão a ser designada com a </a:t>
            </a:r>
            <a:r>
              <a:rPr lang="pt-BR" altLang="pt-BR" sz="2133" i="1" u="sng" dirty="0">
                <a:solidFill>
                  <a:srgbClr val="000000"/>
                </a:solidFill>
              </a:rPr>
              <a:t>presença de outros julgadores</a:t>
            </a:r>
            <a:r>
              <a:rPr lang="pt-BR" altLang="pt-BR" sz="2133" i="1" dirty="0">
                <a:solidFill>
                  <a:srgbClr val="000000"/>
                </a:solidFill>
              </a:rPr>
              <a:t>, que serão convocados nos termos previamente definidos no regimento interno, </a:t>
            </a:r>
            <a:r>
              <a:rPr lang="pt-BR" altLang="pt-BR" sz="2133" i="1" u="sng" dirty="0">
                <a:solidFill>
                  <a:srgbClr val="000000"/>
                </a:solidFill>
              </a:rPr>
              <a:t>em número suficiente para garantir a possibilidade de inversão do resultado inicial</a:t>
            </a:r>
            <a:r>
              <a:rPr lang="pt-BR" altLang="pt-BR" sz="2133" i="1" dirty="0">
                <a:solidFill>
                  <a:srgbClr val="000000"/>
                </a:solidFill>
              </a:rPr>
              <a:t>, assegurado às partes e a eventuais terceiros o direito de sustentar oralmente suas razões perante os novos julgadores.</a:t>
            </a:r>
          </a:p>
          <a:p>
            <a:pPr>
              <a:spcBef>
                <a:spcPct val="0"/>
              </a:spcBef>
            </a:pPr>
            <a:endParaRPr lang="pt-BR" altLang="pt-BR" sz="2400" dirty="0">
              <a:solidFill>
                <a:srgbClr val="000000"/>
              </a:solidFill>
            </a:endParaRPr>
          </a:p>
        </p:txBody>
      </p:sp>
      <p:sp>
        <p:nvSpPr>
          <p:cNvPr id="2" name="Título 1"/>
          <p:cNvSpPr>
            <a:spLocks noGrp="1"/>
          </p:cNvSpPr>
          <p:nvPr>
            <p:ph type="title"/>
          </p:nvPr>
        </p:nvSpPr>
        <p:spPr>
          <a:xfrm>
            <a:off x="443501" y="182660"/>
            <a:ext cx="10972800" cy="859825"/>
          </a:xfrm>
        </p:spPr>
        <p:txBody>
          <a:bodyPr/>
          <a:lstStyle/>
          <a:p>
            <a:r>
              <a:rPr lang="pt-BR" sz="3200" dirty="0">
                <a:solidFill>
                  <a:schemeClr val="accent6">
                    <a:lumMod val="75000"/>
                  </a:schemeClr>
                </a:solidFill>
              </a:rPr>
              <a:t>Recursos suprimidos no NCPC</a:t>
            </a:r>
          </a:p>
        </p:txBody>
      </p:sp>
    </p:spTree>
    <p:extLst>
      <p:ext uri="{BB962C8B-B14F-4D97-AF65-F5344CB8AC3E}">
        <p14:creationId xmlns:p14="http://schemas.microsoft.com/office/powerpoint/2010/main" val="1005087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idx="1"/>
          </p:nvPr>
        </p:nvSpPr>
        <p:spPr>
          <a:xfrm>
            <a:off x="2187724" y="1526847"/>
            <a:ext cx="8886105" cy="4436743"/>
          </a:xfrm>
        </p:spPr>
        <p:txBody>
          <a:bodyPr>
            <a:noAutofit/>
          </a:bodyPr>
          <a:lstStyle/>
          <a:p>
            <a:r>
              <a:rPr lang="pt-BR" dirty="0"/>
              <a:t>Princípio da </a:t>
            </a:r>
            <a:r>
              <a:rPr lang="pt-BR" dirty="0">
                <a:solidFill>
                  <a:srgbClr val="C00000"/>
                </a:solidFill>
              </a:rPr>
              <a:t>taxatividade</a:t>
            </a:r>
            <a:endParaRPr lang="en-US" dirty="0">
              <a:solidFill>
                <a:srgbClr val="C00000"/>
              </a:solidFill>
            </a:endParaRPr>
          </a:p>
          <a:p>
            <a:pPr marL="0" indent="0">
              <a:buNone/>
            </a:pPr>
            <a:r>
              <a:rPr lang="pt-BR" dirty="0"/>
              <a:t>Apenas é recurso o que a lei processual apontar como tal (NCPC, art. 994).</a:t>
            </a:r>
            <a:endParaRPr lang="en-US" dirty="0"/>
          </a:p>
          <a:p>
            <a:pPr marL="0" indent="0">
              <a:buNone/>
            </a:pPr>
            <a:r>
              <a:rPr lang="pt-BR" dirty="0"/>
              <a:t>Há exceções?</a:t>
            </a:r>
            <a:endParaRPr lang="en-US" dirty="0"/>
          </a:p>
          <a:p>
            <a:pPr marL="0" indent="0">
              <a:buNone/>
            </a:pPr>
            <a:r>
              <a:rPr lang="pt-BR" dirty="0"/>
              <a:t>NCPC, art. 997 (recurso adesivo)</a:t>
            </a:r>
            <a:endParaRPr lang="en-US" dirty="0"/>
          </a:p>
          <a:p>
            <a:pPr marL="0" indent="0">
              <a:buNone/>
            </a:pPr>
            <a:r>
              <a:rPr lang="pt-BR" dirty="0"/>
              <a:t>L. 9099/90, art. 41 (recurso inominado)</a:t>
            </a:r>
            <a:endParaRPr lang="pt-BR" altLang="pt-BR" sz="2400" dirty="0">
              <a:solidFill>
                <a:srgbClr val="000000"/>
              </a:solidFill>
            </a:endParaRPr>
          </a:p>
        </p:txBody>
      </p:sp>
      <p:sp>
        <p:nvSpPr>
          <p:cNvPr id="2" name="Título 1"/>
          <p:cNvSpPr>
            <a:spLocks noGrp="1"/>
          </p:cNvSpPr>
          <p:nvPr>
            <p:ph type="title"/>
          </p:nvPr>
        </p:nvSpPr>
        <p:spPr>
          <a:xfrm>
            <a:off x="443501" y="182660"/>
            <a:ext cx="10972800" cy="859825"/>
          </a:xfrm>
        </p:spPr>
        <p:txBody>
          <a:bodyPr/>
          <a:lstStyle/>
          <a:p>
            <a:r>
              <a:rPr lang="pt-BR" sz="2667" dirty="0"/>
              <a:t>Princípios recursais</a:t>
            </a:r>
          </a:p>
        </p:txBody>
      </p:sp>
    </p:spTree>
    <p:extLst>
      <p:ext uri="{BB962C8B-B14F-4D97-AF65-F5344CB8AC3E}">
        <p14:creationId xmlns:p14="http://schemas.microsoft.com/office/powerpoint/2010/main" val="239550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171852" y="435006"/>
            <a:ext cx="9388644" cy="6295570"/>
          </a:xfrm>
          <a:prstGeom prst="rect">
            <a:avLst/>
          </a:prstGeom>
          <a:noFill/>
        </p:spPr>
        <p:txBody>
          <a:bodyPr wrap="square" rtlCol="0">
            <a:spAutoFit/>
          </a:bodyPr>
          <a:lstStyle/>
          <a:p>
            <a:pPr algn="ctr">
              <a:lnSpc>
                <a:spcPct val="90000"/>
              </a:lnSpc>
              <a:spcBef>
                <a:spcPct val="0"/>
              </a:spcBef>
            </a:pPr>
            <a:r>
              <a:rPr lang="pt-BR" altLang="pt-BR" sz="2900" dirty="0">
                <a:latin typeface="Times New Roman" panose="02020603050405020304" pitchFamily="18" charset="0"/>
              </a:rPr>
              <a:t>Prof. Luiz Dellore</a:t>
            </a:r>
          </a:p>
          <a:p>
            <a:pPr algn="ctr">
              <a:spcBef>
                <a:spcPct val="0"/>
              </a:spcBef>
            </a:pPr>
            <a:r>
              <a:rPr lang="pt-BR" altLang="pt-BR" sz="2900" dirty="0">
                <a:latin typeface="Times New Roman" panose="02020603050405020304" pitchFamily="18" charset="0"/>
              </a:rPr>
              <a:t>Mestre e doutor em Processo Civil (USP)</a:t>
            </a:r>
          </a:p>
          <a:p>
            <a:pPr algn="ctr">
              <a:spcBef>
                <a:spcPct val="0"/>
              </a:spcBef>
            </a:pPr>
            <a:r>
              <a:rPr lang="pt-BR" altLang="pt-BR" sz="2900" dirty="0">
                <a:latin typeface="Times New Roman" panose="02020603050405020304" pitchFamily="18" charset="0"/>
              </a:rPr>
              <a:t>Mestre em Constitucional (PUC/SP)</a:t>
            </a:r>
          </a:p>
          <a:p>
            <a:pPr algn="ctr">
              <a:spcBef>
                <a:spcPct val="0"/>
              </a:spcBef>
            </a:pPr>
            <a:r>
              <a:rPr lang="pt-BR" altLang="pt-BR" sz="2900" i="1" dirty="0">
                <a:latin typeface="Times New Roman" panose="02020603050405020304" pitchFamily="18" charset="0"/>
              </a:rPr>
              <a:t>Visiting Scholar</a:t>
            </a:r>
            <a:r>
              <a:rPr lang="pt-BR" altLang="pt-BR" sz="2900" dirty="0">
                <a:latin typeface="Times New Roman" panose="02020603050405020304" pitchFamily="18" charset="0"/>
              </a:rPr>
              <a:t> na Syracuse e Cornell </a:t>
            </a:r>
            <a:r>
              <a:rPr lang="pt-BR" altLang="pt-BR" sz="2900" dirty="0" err="1">
                <a:latin typeface="Times New Roman" panose="02020603050405020304" pitchFamily="18" charset="0"/>
              </a:rPr>
              <a:t>Universities</a:t>
            </a:r>
            <a:endParaRPr lang="pt-BR" altLang="pt-BR" sz="2900" dirty="0">
              <a:latin typeface="Times New Roman" panose="02020603050405020304" pitchFamily="18" charset="0"/>
            </a:endParaRPr>
          </a:p>
          <a:p>
            <a:pPr algn="ctr">
              <a:spcBef>
                <a:spcPct val="0"/>
              </a:spcBef>
            </a:pPr>
            <a:r>
              <a:rPr lang="pt-BR" altLang="pt-BR" sz="2900" dirty="0">
                <a:latin typeface="Times New Roman" panose="02020603050405020304" pitchFamily="18" charset="0"/>
              </a:rPr>
              <a:t>Professor da EPD, Mackenzie e outras instituições</a:t>
            </a:r>
          </a:p>
          <a:p>
            <a:pPr algn="ctr">
              <a:spcBef>
                <a:spcPct val="0"/>
              </a:spcBef>
            </a:pPr>
            <a:r>
              <a:rPr lang="pt-BR" altLang="pt-BR" sz="2900" dirty="0">
                <a:latin typeface="Times New Roman" panose="02020603050405020304" pitchFamily="18" charset="0"/>
              </a:rPr>
              <a:t>Advogado da Caixa Econômica Federal</a:t>
            </a:r>
          </a:p>
          <a:p>
            <a:pPr algn="ctr">
              <a:spcBef>
                <a:spcPct val="0"/>
              </a:spcBef>
            </a:pPr>
            <a:r>
              <a:rPr lang="pt-BR" altLang="pt-BR" sz="2900" dirty="0">
                <a:latin typeface="Times New Roman" panose="02020603050405020304" pitchFamily="18" charset="0"/>
              </a:rPr>
              <a:t>Ex-assessor de Ministro do STJ</a:t>
            </a:r>
          </a:p>
          <a:p>
            <a:pPr algn="ctr">
              <a:spcBef>
                <a:spcPct val="0"/>
              </a:spcBef>
            </a:pPr>
            <a:r>
              <a:rPr lang="pt-BR" altLang="pt-BR" sz="2900" dirty="0">
                <a:latin typeface="Times New Roman" panose="02020603050405020304" pitchFamily="18" charset="0"/>
              </a:rPr>
              <a:t>Membro do IBDP e do </a:t>
            </a:r>
            <a:r>
              <a:rPr lang="pt-BR" altLang="pt-BR" sz="2900" dirty="0" err="1">
                <a:latin typeface="Times New Roman" panose="02020603050405020304" pitchFamily="18" charset="0"/>
              </a:rPr>
              <a:t>Ceapro</a:t>
            </a:r>
            <a:r>
              <a:rPr lang="pt-BR" altLang="pt-BR" sz="2900" dirty="0">
                <a:latin typeface="Times New Roman" panose="02020603050405020304" pitchFamily="18" charset="0"/>
              </a:rPr>
              <a:t> </a:t>
            </a:r>
          </a:p>
          <a:p>
            <a:pPr algn="ctr">
              <a:spcBef>
                <a:spcPct val="0"/>
              </a:spcBef>
            </a:pPr>
            <a:endParaRPr lang="pt-BR" altLang="pt-BR" sz="2900" dirty="0">
              <a:latin typeface="Times New Roman" panose="02020603050405020304" pitchFamily="18" charset="0"/>
            </a:endParaRPr>
          </a:p>
          <a:p>
            <a:pPr algn="ctr">
              <a:spcBef>
                <a:spcPct val="0"/>
              </a:spcBef>
            </a:pPr>
            <a:r>
              <a:rPr lang="pt-BR" altLang="pt-BR" sz="2900" dirty="0">
                <a:latin typeface="Times New Roman" panose="02020603050405020304" pitchFamily="18" charset="0"/>
                <a:hlinkClick r:id="rId2"/>
              </a:rPr>
              <a:t>www.dellore.com</a:t>
            </a:r>
            <a:endParaRPr lang="pt-BR" altLang="pt-BR" sz="2900" dirty="0">
              <a:latin typeface="Times New Roman" panose="02020603050405020304" pitchFamily="18" charset="0"/>
            </a:endParaRPr>
          </a:p>
          <a:p>
            <a:pPr algn="ctr">
              <a:spcBef>
                <a:spcPct val="0"/>
              </a:spcBef>
            </a:pPr>
            <a:r>
              <a:rPr lang="pt-BR" altLang="pt-BR" sz="2900" dirty="0">
                <a:latin typeface="Times New Roman" panose="02020603050405020304" pitchFamily="18" charset="0"/>
              </a:rPr>
              <a:t>Instagram: @</a:t>
            </a:r>
            <a:r>
              <a:rPr lang="pt-BR" altLang="pt-BR" sz="2900" dirty="0" err="1">
                <a:latin typeface="Times New Roman" panose="02020603050405020304" pitchFamily="18" charset="0"/>
              </a:rPr>
              <a:t>luizdellore</a:t>
            </a:r>
            <a:endParaRPr lang="pt-BR" altLang="pt-BR" sz="2900" dirty="0">
              <a:latin typeface="Times New Roman" panose="02020603050405020304" pitchFamily="18" charset="0"/>
            </a:endParaRPr>
          </a:p>
          <a:p>
            <a:pPr algn="ctr">
              <a:spcBef>
                <a:spcPct val="0"/>
              </a:spcBef>
            </a:pPr>
            <a:r>
              <a:rPr lang="pt-BR" altLang="pt-BR" sz="2900" dirty="0">
                <a:latin typeface="Times New Roman" panose="02020603050405020304" pitchFamily="18" charset="0"/>
                <a:hlinkClick r:id="rId3"/>
              </a:rPr>
              <a:t>www.facebook.com/luizdellore/</a:t>
            </a:r>
            <a:r>
              <a:rPr lang="pt-BR" altLang="pt-BR" sz="2900" dirty="0">
                <a:latin typeface="Times New Roman" panose="02020603050405020304" pitchFamily="18" charset="0"/>
              </a:rPr>
              <a:t> (</a:t>
            </a:r>
            <a:r>
              <a:rPr lang="pt-BR" altLang="pt-BR" sz="2900" dirty="0" err="1">
                <a:latin typeface="Times New Roman" panose="02020603050405020304" pitchFamily="18" charset="0"/>
              </a:rPr>
              <a:t>Prof</a:t>
            </a:r>
            <a:r>
              <a:rPr lang="pt-BR" altLang="pt-BR" sz="2900" dirty="0">
                <a:latin typeface="Times New Roman" panose="02020603050405020304" pitchFamily="18" charset="0"/>
              </a:rPr>
              <a:t> Luiz Dellore)</a:t>
            </a:r>
          </a:p>
          <a:p>
            <a:pPr algn="ctr">
              <a:spcBef>
                <a:spcPct val="0"/>
              </a:spcBef>
            </a:pPr>
            <a:r>
              <a:rPr lang="pt-BR" altLang="pt-BR" sz="2900" dirty="0">
                <a:latin typeface="Times New Roman" panose="02020603050405020304" pitchFamily="18" charset="0"/>
              </a:rPr>
              <a:t>LinkedIn: Luiz Dellore</a:t>
            </a:r>
          </a:p>
          <a:p>
            <a:pPr algn="ctr">
              <a:spcBef>
                <a:spcPct val="0"/>
              </a:spcBef>
            </a:pPr>
            <a:r>
              <a:rPr lang="pt-BR" altLang="pt-BR" sz="2900" dirty="0">
                <a:solidFill>
                  <a:srgbClr val="000000"/>
                </a:solidFill>
                <a:latin typeface="Times New Roman" panose="02020603050405020304" pitchFamily="18" charset="0"/>
                <a:cs typeface="Times New Roman" panose="02020603050405020304" pitchFamily="18" charset="0"/>
              </a:rPr>
              <a:t>Twitter: @dellore</a:t>
            </a:r>
          </a:p>
        </p:txBody>
      </p:sp>
    </p:spTree>
    <p:extLst>
      <p:ext uri="{BB962C8B-B14F-4D97-AF65-F5344CB8AC3E}">
        <p14:creationId xmlns:p14="http://schemas.microsoft.com/office/powerpoint/2010/main" val="7078379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0" end="1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11" end="1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12" end="1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idx="1"/>
          </p:nvPr>
        </p:nvSpPr>
        <p:spPr>
          <a:xfrm>
            <a:off x="2187724" y="1526847"/>
            <a:ext cx="8886105" cy="4436743"/>
          </a:xfrm>
        </p:spPr>
        <p:txBody>
          <a:bodyPr>
            <a:noAutofit/>
          </a:bodyPr>
          <a:lstStyle/>
          <a:p>
            <a:r>
              <a:rPr lang="pt-BR" dirty="0"/>
              <a:t>Princípio da </a:t>
            </a:r>
            <a:r>
              <a:rPr lang="pt-BR" dirty="0" err="1">
                <a:solidFill>
                  <a:srgbClr val="C00000"/>
                </a:solidFill>
              </a:rPr>
              <a:t>unirrecorribilidade</a:t>
            </a:r>
            <a:r>
              <a:rPr lang="pt-BR" dirty="0">
                <a:solidFill>
                  <a:srgbClr val="C00000"/>
                </a:solidFill>
              </a:rPr>
              <a:t>, singularidade ou unicidade</a:t>
            </a:r>
            <a:endParaRPr lang="en-US" dirty="0">
              <a:solidFill>
                <a:srgbClr val="C00000"/>
              </a:solidFill>
            </a:endParaRPr>
          </a:p>
          <a:p>
            <a:pPr marL="0" indent="0">
              <a:buNone/>
            </a:pPr>
            <a:r>
              <a:rPr lang="pt-BR" dirty="0"/>
              <a:t>Para cada decisão, somente será cabível um recurso.</a:t>
            </a:r>
            <a:endParaRPr lang="en-US" dirty="0"/>
          </a:p>
          <a:p>
            <a:pPr marL="0" indent="0">
              <a:buNone/>
            </a:pPr>
            <a:r>
              <a:rPr lang="pt-BR" dirty="0"/>
              <a:t>Há exceções?</a:t>
            </a:r>
            <a:endParaRPr lang="en-US" dirty="0"/>
          </a:p>
          <a:p>
            <a:pPr marL="0" indent="0">
              <a:buNone/>
            </a:pPr>
            <a:r>
              <a:rPr lang="pt-BR" dirty="0"/>
              <a:t>E os declaratórios?</a:t>
            </a:r>
            <a:endParaRPr lang="en-US" dirty="0"/>
          </a:p>
          <a:p>
            <a:pPr marL="0" indent="0">
              <a:buNone/>
            </a:pPr>
            <a:r>
              <a:rPr lang="pt-BR" dirty="0"/>
              <a:t>E o REsp e RE?</a:t>
            </a:r>
            <a:endParaRPr lang="en-US" dirty="0"/>
          </a:p>
        </p:txBody>
      </p:sp>
      <p:sp>
        <p:nvSpPr>
          <p:cNvPr id="2" name="Título 1"/>
          <p:cNvSpPr>
            <a:spLocks noGrp="1"/>
          </p:cNvSpPr>
          <p:nvPr>
            <p:ph type="title"/>
          </p:nvPr>
        </p:nvSpPr>
        <p:spPr>
          <a:xfrm>
            <a:off x="443501" y="182660"/>
            <a:ext cx="10972800" cy="859825"/>
          </a:xfrm>
        </p:spPr>
        <p:txBody>
          <a:bodyPr/>
          <a:lstStyle/>
          <a:p>
            <a:r>
              <a:rPr lang="pt-BR" sz="2667" dirty="0"/>
              <a:t>Princípios recursais</a:t>
            </a:r>
          </a:p>
        </p:txBody>
      </p:sp>
    </p:spTree>
    <p:extLst>
      <p:ext uri="{BB962C8B-B14F-4D97-AF65-F5344CB8AC3E}">
        <p14:creationId xmlns:p14="http://schemas.microsoft.com/office/powerpoint/2010/main" val="1356436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idx="1"/>
          </p:nvPr>
        </p:nvSpPr>
        <p:spPr>
          <a:xfrm>
            <a:off x="2187724" y="1526847"/>
            <a:ext cx="8886105" cy="4436743"/>
          </a:xfrm>
        </p:spPr>
        <p:txBody>
          <a:bodyPr>
            <a:noAutofit/>
          </a:bodyPr>
          <a:lstStyle/>
          <a:p>
            <a:r>
              <a:rPr lang="pt-BR" dirty="0"/>
              <a:t>Princípio da </a:t>
            </a:r>
            <a:r>
              <a:rPr lang="pt-BR" dirty="0">
                <a:solidFill>
                  <a:srgbClr val="C00000"/>
                </a:solidFill>
              </a:rPr>
              <a:t>vedação da </a:t>
            </a:r>
            <a:r>
              <a:rPr lang="pt-BR" i="1" dirty="0">
                <a:solidFill>
                  <a:srgbClr val="C00000"/>
                </a:solidFill>
              </a:rPr>
              <a:t>reformatio in pejus</a:t>
            </a:r>
            <a:endParaRPr lang="en-US" dirty="0">
              <a:solidFill>
                <a:srgbClr val="C00000"/>
              </a:solidFill>
            </a:endParaRPr>
          </a:p>
          <a:p>
            <a:pPr marL="0" indent="0">
              <a:buNone/>
            </a:pPr>
            <a:r>
              <a:rPr lang="pt-BR" dirty="0"/>
              <a:t>Para a parte que recorre, não é possível a reforma para pior.</a:t>
            </a:r>
            <a:endParaRPr lang="en-US" dirty="0"/>
          </a:p>
          <a:p>
            <a:pPr marL="0" indent="0">
              <a:buNone/>
            </a:pPr>
            <a:r>
              <a:rPr lang="pt-BR" dirty="0"/>
              <a:t>Por quê?</a:t>
            </a:r>
            <a:endParaRPr lang="en-US" dirty="0"/>
          </a:p>
          <a:p>
            <a:pPr marL="0" indent="0">
              <a:buNone/>
            </a:pPr>
            <a:r>
              <a:rPr lang="pt-BR" dirty="0"/>
              <a:t>Há exceções?</a:t>
            </a:r>
            <a:endParaRPr lang="en-US" dirty="0"/>
          </a:p>
          <a:p>
            <a:r>
              <a:rPr lang="pt-BR" dirty="0"/>
              <a:t>Matéria de ordem pública, que pode ser reconhecida de ofício (</a:t>
            </a:r>
            <a:r>
              <a:rPr lang="pt-BR" dirty="0" err="1"/>
              <a:t>ex</a:t>
            </a:r>
            <a:r>
              <a:rPr lang="pt-BR" dirty="0"/>
              <a:t>: ilegitimidade)</a:t>
            </a:r>
            <a:endParaRPr lang="en-US" dirty="0"/>
          </a:p>
          <a:p>
            <a:r>
              <a:rPr lang="pt-BR" dirty="0"/>
              <a:t>Jurisprudência variável no tema.</a:t>
            </a:r>
            <a:endParaRPr lang="en-US" dirty="0"/>
          </a:p>
          <a:p>
            <a:pPr marL="0" indent="0">
              <a:buNone/>
            </a:pPr>
            <a:endParaRPr lang="en-US" dirty="0"/>
          </a:p>
        </p:txBody>
      </p:sp>
      <p:sp>
        <p:nvSpPr>
          <p:cNvPr id="2" name="Título 1"/>
          <p:cNvSpPr>
            <a:spLocks noGrp="1"/>
          </p:cNvSpPr>
          <p:nvPr>
            <p:ph type="title"/>
          </p:nvPr>
        </p:nvSpPr>
        <p:spPr>
          <a:xfrm>
            <a:off x="443501" y="182660"/>
            <a:ext cx="10972800" cy="859825"/>
          </a:xfrm>
        </p:spPr>
        <p:txBody>
          <a:bodyPr/>
          <a:lstStyle/>
          <a:p>
            <a:r>
              <a:rPr lang="pt-BR" sz="2667" dirty="0"/>
              <a:t>Princípios recursais</a:t>
            </a:r>
          </a:p>
        </p:txBody>
      </p:sp>
    </p:spTree>
    <p:extLst>
      <p:ext uri="{BB962C8B-B14F-4D97-AF65-F5344CB8AC3E}">
        <p14:creationId xmlns:p14="http://schemas.microsoft.com/office/powerpoint/2010/main" val="3403400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idx="1"/>
          </p:nvPr>
        </p:nvSpPr>
        <p:spPr>
          <a:xfrm>
            <a:off x="1091382" y="1526847"/>
            <a:ext cx="10432024" cy="4436743"/>
          </a:xfrm>
        </p:spPr>
        <p:txBody>
          <a:bodyPr>
            <a:noAutofit/>
          </a:bodyPr>
          <a:lstStyle/>
          <a:p>
            <a:pPr marL="0" indent="0">
              <a:buNone/>
            </a:pPr>
            <a:r>
              <a:rPr lang="pt-BR" b="1" dirty="0"/>
              <a:t>Informativo nº 0464</a:t>
            </a:r>
            <a:br>
              <a:rPr lang="pt-BR" b="1" dirty="0"/>
            </a:br>
            <a:r>
              <a:rPr lang="pt-BR" sz="2400" b="1" dirty="0"/>
              <a:t>LIQUIDAÇÃO. SENTENÇA. JUROS. MORA. MATÉRIA. ORDEM PÚBLICA.</a:t>
            </a:r>
            <a:endParaRPr lang="pt-BR" sz="2400" dirty="0"/>
          </a:p>
          <a:p>
            <a:pPr marL="0" indent="0" algn="just">
              <a:buNone/>
            </a:pPr>
            <a:r>
              <a:rPr lang="pt-BR" sz="2400" dirty="0"/>
              <a:t>No caso, trata-se de saber se, na ausência da interposição de recurso especial da parte interessada, poderia este Superior Tribunal, quando do julgamento do recurso intentado pela outra parte, alterar, além do valor da indenização - que foi objeto do recurso -, o termo inicial dos juros moratórios que haviam sido fixados na sentença reformulada. </a:t>
            </a:r>
            <a:r>
              <a:rPr lang="pt-BR" sz="2400" dirty="0">
                <a:solidFill>
                  <a:srgbClr val="C00000"/>
                </a:solidFill>
              </a:rPr>
              <a:t>A Turma entendeu que os juros moratórios constituem matéria de ordem pública</a:t>
            </a:r>
            <a:r>
              <a:rPr lang="pt-BR" sz="2400" dirty="0"/>
              <a:t>, por isso sua aplicação, alteração ou modificação do termo inicial, de ofício, quando inaugurada a competência deste Superior Tribunal, </a:t>
            </a:r>
            <a:r>
              <a:rPr lang="pt-BR" sz="2400" dirty="0">
                <a:solidFill>
                  <a:srgbClr val="C00000"/>
                </a:solidFill>
              </a:rPr>
              <a:t>não enseja </a:t>
            </a:r>
            <a:r>
              <a:rPr lang="pt-BR" sz="2400" b="1" i="1" dirty="0">
                <a:solidFill>
                  <a:srgbClr val="C00000"/>
                </a:solidFill>
              </a:rPr>
              <a:t>reformatio in pejus</a:t>
            </a:r>
            <a:r>
              <a:rPr lang="pt-BR" sz="2400" dirty="0"/>
              <a:t>. Assim, a Turma rejeitou os embargos. Precedente citado: </a:t>
            </a:r>
            <a:r>
              <a:rPr lang="pt-BR" sz="2400" dirty="0" err="1"/>
              <a:t>AgRg</a:t>
            </a:r>
            <a:r>
              <a:rPr lang="pt-BR" sz="2400" dirty="0"/>
              <a:t> no Ag 1.114.664-RJ, DJe 15/12/2010. </a:t>
            </a:r>
            <a:r>
              <a:rPr lang="pt-BR" sz="2400" b="1" dirty="0" err="1"/>
              <a:t>EDcl</a:t>
            </a:r>
            <a:r>
              <a:rPr lang="pt-BR" sz="2400" b="1" dirty="0"/>
              <a:t> nos </a:t>
            </a:r>
            <a:r>
              <a:rPr lang="pt-BR" sz="2400" b="1" dirty="0" err="1"/>
              <a:t>EDcl</a:t>
            </a:r>
            <a:r>
              <a:rPr lang="pt-BR" sz="2400" b="1" dirty="0"/>
              <a:t> no </a:t>
            </a:r>
            <a:r>
              <a:rPr lang="pt-BR" sz="2400" b="1" dirty="0">
                <a:hlinkClick r:id="rId3"/>
              </a:rPr>
              <a:t>REsp 998.935-DF</a:t>
            </a:r>
            <a:r>
              <a:rPr lang="pt-BR" sz="2400" b="1" dirty="0"/>
              <a:t>, Rel. Min. Vasco Della </a:t>
            </a:r>
            <a:r>
              <a:rPr lang="pt-BR" sz="2400" b="1" dirty="0" err="1"/>
              <a:t>Giustina</a:t>
            </a:r>
            <a:r>
              <a:rPr lang="pt-BR" sz="2400" b="1" dirty="0"/>
              <a:t> (Desembargador convocado do TJ-RS), julgado em 22/2/2011.</a:t>
            </a:r>
            <a:endParaRPr lang="pt-BR" sz="2400" dirty="0"/>
          </a:p>
          <a:p>
            <a:pPr marL="0" indent="0">
              <a:buNone/>
            </a:pPr>
            <a:endParaRPr lang="en-US" sz="2400" dirty="0"/>
          </a:p>
        </p:txBody>
      </p:sp>
      <p:sp>
        <p:nvSpPr>
          <p:cNvPr id="2" name="Título 1"/>
          <p:cNvSpPr>
            <a:spLocks noGrp="1"/>
          </p:cNvSpPr>
          <p:nvPr>
            <p:ph type="title"/>
          </p:nvPr>
        </p:nvSpPr>
        <p:spPr>
          <a:xfrm>
            <a:off x="443501" y="182660"/>
            <a:ext cx="10972800" cy="859825"/>
          </a:xfrm>
        </p:spPr>
        <p:txBody>
          <a:bodyPr/>
          <a:lstStyle/>
          <a:p>
            <a:r>
              <a:rPr lang="pt-BR" sz="2667" dirty="0"/>
              <a:t>Princípios recursais</a:t>
            </a:r>
          </a:p>
        </p:txBody>
      </p:sp>
    </p:spTree>
    <p:extLst>
      <p:ext uri="{BB962C8B-B14F-4D97-AF65-F5344CB8AC3E}">
        <p14:creationId xmlns:p14="http://schemas.microsoft.com/office/powerpoint/2010/main" val="3951355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idx="1"/>
          </p:nvPr>
        </p:nvSpPr>
        <p:spPr>
          <a:xfrm>
            <a:off x="2187724" y="1526847"/>
            <a:ext cx="8886105" cy="4436743"/>
          </a:xfrm>
        </p:spPr>
        <p:txBody>
          <a:bodyPr>
            <a:noAutofit/>
          </a:bodyPr>
          <a:lstStyle/>
          <a:p>
            <a:r>
              <a:rPr lang="pt-BR" dirty="0"/>
              <a:t>Princípio da </a:t>
            </a:r>
            <a:r>
              <a:rPr lang="pt-BR" dirty="0">
                <a:solidFill>
                  <a:srgbClr val="C00000"/>
                </a:solidFill>
              </a:rPr>
              <a:t>dialeticidade</a:t>
            </a:r>
            <a:endParaRPr lang="en-US" dirty="0">
              <a:solidFill>
                <a:srgbClr val="C00000"/>
              </a:solidFill>
            </a:endParaRPr>
          </a:p>
          <a:p>
            <a:pPr marL="0" indent="0" hangingPunct="0">
              <a:buNone/>
            </a:pPr>
            <a:r>
              <a:rPr lang="pt-BR" dirty="0"/>
              <a:t>Não basta a informação de que há interesse em recorrer: deve-se argumentar, trazer as razões de reforma da decisão.</a:t>
            </a:r>
            <a:endParaRPr lang="en-US" dirty="0"/>
          </a:p>
          <a:p>
            <a:pPr marL="0" indent="0" hangingPunct="0">
              <a:buNone/>
            </a:pPr>
            <a:r>
              <a:rPr lang="pt-BR" dirty="0"/>
              <a:t>Viola o princípio o recurso que trate de tema estranho ao processo.</a:t>
            </a:r>
            <a:endParaRPr lang="en-US" dirty="0"/>
          </a:p>
          <a:p>
            <a:pPr marL="0" indent="0" hangingPunct="0">
              <a:buNone/>
            </a:pPr>
            <a:r>
              <a:rPr lang="pt-BR" dirty="0"/>
              <a:t>NCPC, art. 932, III - não conhecer de recurso inadmissível, prejudicado ou </a:t>
            </a:r>
            <a:r>
              <a:rPr lang="pt-BR" i="1" dirty="0"/>
              <a:t>que não tenha </a:t>
            </a:r>
            <a:r>
              <a:rPr lang="pt-BR" i="1" dirty="0">
                <a:solidFill>
                  <a:srgbClr val="C00000"/>
                </a:solidFill>
              </a:rPr>
              <a:t>impugnado especificamente </a:t>
            </a:r>
            <a:r>
              <a:rPr lang="pt-BR" i="1" dirty="0"/>
              <a:t>os fundamentos da decisão recorrida</a:t>
            </a:r>
            <a:r>
              <a:rPr lang="pt-BR" dirty="0"/>
              <a:t>;</a:t>
            </a:r>
            <a:endParaRPr lang="en-US" dirty="0"/>
          </a:p>
          <a:p>
            <a:pPr marL="0" indent="0">
              <a:buNone/>
            </a:pPr>
            <a:endParaRPr lang="en-US" dirty="0"/>
          </a:p>
        </p:txBody>
      </p:sp>
      <p:sp>
        <p:nvSpPr>
          <p:cNvPr id="2" name="Título 1"/>
          <p:cNvSpPr>
            <a:spLocks noGrp="1"/>
          </p:cNvSpPr>
          <p:nvPr>
            <p:ph type="title"/>
          </p:nvPr>
        </p:nvSpPr>
        <p:spPr>
          <a:xfrm>
            <a:off x="443501" y="182660"/>
            <a:ext cx="10972800" cy="859825"/>
          </a:xfrm>
        </p:spPr>
        <p:txBody>
          <a:bodyPr/>
          <a:lstStyle/>
          <a:p>
            <a:r>
              <a:rPr lang="pt-BR" sz="2667" dirty="0"/>
              <a:t>Princípios recursais</a:t>
            </a:r>
          </a:p>
        </p:txBody>
      </p:sp>
    </p:spTree>
    <p:extLst>
      <p:ext uri="{BB962C8B-B14F-4D97-AF65-F5344CB8AC3E}">
        <p14:creationId xmlns:p14="http://schemas.microsoft.com/office/powerpoint/2010/main" val="2968145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idx="1"/>
          </p:nvPr>
        </p:nvSpPr>
        <p:spPr>
          <a:xfrm>
            <a:off x="648929" y="1042485"/>
            <a:ext cx="11071123" cy="4436743"/>
          </a:xfrm>
        </p:spPr>
        <p:txBody>
          <a:bodyPr>
            <a:noAutofit/>
          </a:bodyPr>
          <a:lstStyle/>
          <a:p>
            <a:pPr marL="0" indent="0" algn="just">
              <a:buNone/>
            </a:pPr>
            <a:r>
              <a:rPr lang="pt-BR" dirty="0"/>
              <a:t>AGRAVO INTERNO NO AGRAVO EM RECURSO ESPECIAL. AUSÊNCIA DE IMPUGNAÇÃO ESPECÍFICA AOS FUNDAMENTOS DA DECISÃO AGRAVADA. DESOBEDIÊNCIA AO COMANDO DO ART. 1.021, § 1.º, DO CPC/2015. </a:t>
            </a:r>
          </a:p>
          <a:p>
            <a:pPr marL="0" indent="0" algn="just">
              <a:buNone/>
            </a:pPr>
            <a:r>
              <a:rPr lang="pt-BR" dirty="0"/>
              <a:t>1. Em obediência ao </a:t>
            </a:r>
            <a:r>
              <a:rPr lang="pt-BR" dirty="0">
                <a:solidFill>
                  <a:srgbClr val="FF0000"/>
                </a:solidFill>
              </a:rPr>
              <a:t>princípio da </a:t>
            </a:r>
            <a:r>
              <a:rPr lang="pt-BR" dirty="0" err="1">
                <a:solidFill>
                  <a:srgbClr val="FF0000"/>
                </a:solidFill>
              </a:rPr>
              <a:t>dialeticidade</a:t>
            </a:r>
            <a:r>
              <a:rPr lang="pt-BR" dirty="0"/>
              <a:t>, deve o agravante demonstrar o desacerto da decisão agravada, </a:t>
            </a:r>
            <a:r>
              <a:rPr lang="pt-BR" dirty="0">
                <a:solidFill>
                  <a:srgbClr val="FF0000"/>
                </a:solidFill>
              </a:rPr>
              <a:t>não se afigurando suficiente a impugnação genérica</a:t>
            </a:r>
            <a:r>
              <a:rPr lang="pt-BR" dirty="0"/>
              <a:t> ao "decisum" combatido.</a:t>
            </a:r>
          </a:p>
          <a:p>
            <a:pPr marL="0" indent="0" algn="just">
              <a:buNone/>
            </a:pPr>
            <a:r>
              <a:rPr lang="pt-BR" dirty="0"/>
              <a:t>2. Agravo interno não conhecido.</a:t>
            </a:r>
          </a:p>
          <a:p>
            <a:pPr marL="0" indent="0" algn="just">
              <a:buNone/>
            </a:pPr>
            <a:r>
              <a:rPr lang="pt-BR" dirty="0"/>
              <a:t>(</a:t>
            </a:r>
            <a:r>
              <a:rPr lang="pt-BR" dirty="0" err="1"/>
              <a:t>AgInt</a:t>
            </a:r>
            <a:r>
              <a:rPr lang="pt-BR" dirty="0"/>
              <a:t> no </a:t>
            </a:r>
            <a:r>
              <a:rPr lang="pt-BR" dirty="0" err="1"/>
              <a:t>AREsp</a:t>
            </a:r>
            <a:r>
              <a:rPr lang="pt-BR" dirty="0"/>
              <a:t> 1185800/RS, Rel. Ministro PAULO DE TARSO SANSEVERINO, TERCEIRA TURMA, julgado em 11/09/2018, </a:t>
            </a:r>
            <a:r>
              <a:rPr lang="pt-BR" dirty="0" err="1"/>
              <a:t>DJe</a:t>
            </a:r>
            <a:r>
              <a:rPr lang="pt-BR" dirty="0"/>
              <a:t> 17/09/2018)</a:t>
            </a:r>
          </a:p>
          <a:p>
            <a:pPr marL="0" indent="0">
              <a:buNone/>
            </a:pPr>
            <a:endParaRPr lang="en-US" sz="2400" dirty="0"/>
          </a:p>
        </p:txBody>
      </p:sp>
      <p:sp>
        <p:nvSpPr>
          <p:cNvPr id="2" name="Título 1"/>
          <p:cNvSpPr>
            <a:spLocks noGrp="1"/>
          </p:cNvSpPr>
          <p:nvPr>
            <p:ph type="title"/>
          </p:nvPr>
        </p:nvSpPr>
        <p:spPr>
          <a:xfrm>
            <a:off x="443501" y="182660"/>
            <a:ext cx="10972800" cy="859825"/>
          </a:xfrm>
        </p:spPr>
        <p:txBody>
          <a:bodyPr/>
          <a:lstStyle/>
          <a:p>
            <a:r>
              <a:rPr lang="pt-BR" sz="2667" dirty="0"/>
              <a:t>Princípios recursais</a:t>
            </a:r>
          </a:p>
        </p:txBody>
      </p:sp>
    </p:spTree>
    <p:extLst>
      <p:ext uri="{BB962C8B-B14F-4D97-AF65-F5344CB8AC3E}">
        <p14:creationId xmlns:p14="http://schemas.microsoft.com/office/powerpoint/2010/main" val="2664897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idx="1"/>
          </p:nvPr>
        </p:nvSpPr>
        <p:spPr>
          <a:xfrm>
            <a:off x="2187724" y="1526847"/>
            <a:ext cx="8886105" cy="4436743"/>
          </a:xfrm>
        </p:spPr>
        <p:txBody>
          <a:bodyPr>
            <a:noAutofit/>
          </a:bodyPr>
          <a:lstStyle/>
          <a:p>
            <a:pPr hangingPunct="0"/>
            <a:r>
              <a:rPr lang="pt-BR" dirty="0"/>
              <a:t>Princípio da </a:t>
            </a:r>
            <a:r>
              <a:rPr lang="pt-BR" dirty="0">
                <a:solidFill>
                  <a:srgbClr val="C00000"/>
                </a:solidFill>
              </a:rPr>
              <a:t>fungibilidade recursal</a:t>
            </a:r>
            <a:r>
              <a:rPr lang="pt-BR" dirty="0"/>
              <a:t>.</a:t>
            </a:r>
            <a:endParaRPr lang="en-US" dirty="0"/>
          </a:p>
          <a:p>
            <a:pPr marL="0" indent="0" algn="just" hangingPunct="0">
              <a:buNone/>
            </a:pPr>
            <a:r>
              <a:rPr lang="pt-BR" dirty="0"/>
              <a:t>Princípio ligado ao cabimento dos recursos: em casos excepcionais, admite-se um recurso que foi interposto pelo outro.</a:t>
            </a:r>
            <a:endParaRPr lang="en-US" dirty="0"/>
          </a:p>
          <a:p>
            <a:pPr marL="0" indent="0" algn="just" hangingPunct="0">
              <a:buNone/>
            </a:pPr>
            <a:r>
              <a:rPr lang="pt-BR" dirty="0"/>
              <a:t>Não estava previsto no CPC/73 (estava no CPC/39, art. 810), mas no sistema anterior admitia-se o princípio somente quando existisse:</a:t>
            </a:r>
            <a:endParaRPr lang="en-US" dirty="0"/>
          </a:p>
          <a:p>
            <a:pPr marL="0" indent="0" algn="just" hangingPunct="0">
              <a:buNone/>
            </a:pPr>
            <a:r>
              <a:rPr lang="pt-BR" dirty="0"/>
              <a:t>(i) dúvida objetiva quanto ao recurso cabível (ausência de erro grosseiro) e</a:t>
            </a:r>
            <a:endParaRPr lang="en-US" dirty="0"/>
          </a:p>
          <a:p>
            <a:pPr marL="0" indent="0" algn="just" hangingPunct="0">
              <a:buNone/>
            </a:pPr>
            <a:r>
              <a:rPr lang="pt-BR" dirty="0"/>
              <a:t>(ii) interposição no prazo menor, se distintos (do recurso a ser convertido).</a:t>
            </a:r>
            <a:endParaRPr lang="en-US" dirty="0"/>
          </a:p>
          <a:p>
            <a:pPr marL="0" indent="0">
              <a:buNone/>
            </a:pPr>
            <a:endParaRPr lang="en-US" dirty="0"/>
          </a:p>
        </p:txBody>
      </p:sp>
      <p:sp>
        <p:nvSpPr>
          <p:cNvPr id="2" name="Título 1"/>
          <p:cNvSpPr>
            <a:spLocks noGrp="1"/>
          </p:cNvSpPr>
          <p:nvPr>
            <p:ph type="title"/>
          </p:nvPr>
        </p:nvSpPr>
        <p:spPr>
          <a:xfrm>
            <a:off x="443501" y="182660"/>
            <a:ext cx="10972800" cy="859825"/>
          </a:xfrm>
        </p:spPr>
        <p:txBody>
          <a:bodyPr/>
          <a:lstStyle/>
          <a:p>
            <a:r>
              <a:rPr lang="pt-BR" sz="2667" dirty="0"/>
              <a:t>Princípios recursais</a:t>
            </a:r>
          </a:p>
        </p:txBody>
      </p:sp>
    </p:spTree>
    <p:extLst>
      <p:ext uri="{BB962C8B-B14F-4D97-AF65-F5344CB8AC3E}">
        <p14:creationId xmlns:p14="http://schemas.microsoft.com/office/powerpoint/2010/main" val="2543773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idx="1"/>
          </p:nvPr>
        </p:nvSpPr>
        <p:spPr>
          <a:xfrm>
            <a:off x="1012724" y="1497351"/>
            <a:ext cx="10061106" cy="4436743"/>
          </a:xfrm>
        </p:spPr>
        <p:txBody>
          <a:bodyPr>
            <a:noAutofit/>
          </a:bodyPr>
          <a:lstStyle/>
          <a:p>
            <a:pPr marL="0" indent="0" hangingPunct="0">
              <a:buNone/>
            </a:pPr>
            <a:r>
              <a:rPr lang="pt-BR" dirty="0"/>
              <a:t>Não é previsto genericamente, mas há previsões pontuais no NCPC:</a:t>
            </a:r>
          </a:p>
          <a:p>
            <a:pPr algn="just"/>
            <a:r>
              <a:rPr lang="pt-BR" sz="2400" dirty="0"/>
              <a:t>Art. 1.024, § 3</a:t>
            </a:r>
            <a:r>
              <a:rPr lang="pt-BR" sz="2400" u="sng" baseline="30000" dirty="0"/>
              <a:t>o</a:t>
            </a:r>
            <a:r>
              <a:rPr lang="pt-BR" sz="2400" dirty="0"/>
              <a:t> O órgão julgador </a:t>
            </a:r>
            <a:r>
              <a:rPr lang="pt-BR" sz="2400" u="sng" dirty="0"/>
              <a:t>conhecerá dos embargos de declaração como agravo interno</a:t>
            </a:r>
            <a:r>
              <a:rPr lang="pt-BR" sz="2400" dirty="0"/>
              <a:t> se entender ser este o recurso cabível, desde que determine previamente a intimação do recorrente para, no prazo de 5 (cinco) dias, complementar as razões recursais, de modo a ajustá-las às exigências do art. 1.021, § 1</a:t>
            </a:r>
            <a:r>
              <a:rPr lang="pt-BR" sz="2400" u="sng" baseline="30000" dirty="0"/>
              <a:t>o</a:t>
            </a:r>
            <a:r>
              <a:rPr lang="pt-BR" sz="2400" dirty="0"/>
              <a:t>.</a:t>
            </a:r>
          </a:p>
          <a:p>
            <a:pPr algn="just"/>
            <a:r>
              <a:rPr lang="pt-BR" sz="2400" dirty="0"/>
              <a:t>Art. 1.032.  Se o relator, no Superior Tribunal de Justiça, entender que o recurso especial versa sobre questão constitucional, deverá conceder prazo de 15 (quinze) dias para que o recorrente demonstre a existência de repercussão geral e se manifeste sobre a questão constitucional.</a:t>
            </a:r>
          </a:p>
          <a:p>
            <a:pPr algn="just"/>
            <a:r>
              <a:rPr lang="pt-BR" sz="2400" dirty="0"/>
              <a:t>Art. 1.033.  Se o Supremo Tribunal Federal considerar como reflexa a ofensa à Constituição afirmada no recurso extraordinário, por pressupor a revisão da interpretação de lei federal ou de tratado, remetê-lo-á ao Superior Tribunal de Justiça para julgamento como recurso especial.</a:t>
            </a:r>
            <a:br>
              <a:rPr lang="pt-BR" dirty="0"/>
            </a:br>
            <a:endParaRPr lang="en-US" dirty="0"/>
          </a:p>
          <a:p>
            <a:pPr marL="0" indent="0">
              <a:buNone/>
            </a:pPr>
            <a:endParaRPr lang="en-US" dirty="0"/>
          </a:p>
        </p:txBody>
      </p:sp>
      <p:sp>
        <p:nvSpPr>
          <p:cNvPr id="2" name="Título 1"/>
          <p:cNvSpPr>
            <a:spLocks noGrp="1"/>
          </p:cNvSpPr>
          <p:nvPr>
            <p:ph type="title"/>
          </p:nvPr>
        </p:nvSpPr>
        <p:spPr>
          <a:xfrm>
            <a:off x="443501" y="182660"/>
            <a:ext cx="10972800" cy="859825"/>
          </a:xfrm>
        </p:spPr>
        <p:txBody>
          <a:bodyPr/>
          <a:lstStyle/>
          <a:p>
            <a:r>
              <a:rPr lang="pt-BR" sz="2667" dirty="0"/>
              <a:t>Princípios recursais</a:t>
            </a:r>
          </a:p>
        </p:txBody>
      </p:sp>
    </p:spTree>
    <p:extLst>
      <p:ext uri="{BB962C8B-B14F-4D97-AF65-F5344CB8AC3E}">
        <p14:creationId xmlns:p14="http://schemas.microsoft.com/office/powerpoint/2010/main" val="758232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idx="1"/>
          </p:nvPr>
        </p:nvSpPr>
        <p:spPr>
          <a:xfrm>
            <a:off x="1823930" y="1459569"/>
            <a:ext cx="8886105" cy="3666730"/>
          </a:xfrm>
        </p:spPr>
        <p:txBody>
          <a:bodyPr>
            <a:noAutofit/>
          </a:bodyPr>
          <a:lstStyle/>
          <a:p>
            <a:pPr hangingPunct="0"/>
            <a:r>
              <a:rPr lang="pt-BR" dirty="0"/>
              <a:t>Princípio do </a:t>
            </a:r>
            <a:r>
              <a:rPr lang="pt-BR" dirty="0">
                <a:solidFill>
                  <a:srgbClr val="C00000"/>
                </a:solidFill>
              </a:rPr>
              <a:t>duplo grau</a:t>
            </a:r>
            <a:r>
              <a:rPr lang="pt-BR" dirty="0"/>
              <a:t>.</a:t>
            </a:r>
            <a:endParaRPr lang="en-US" dirty="0"/>
          </a:p>
          <a:p>
            <a:pPr marL="0" indent="0" algn="just" hangingPunct="0">
              <a:buNone/>
            </a:pPr>
            <a:r>
              <a:rPr lang="pt-BR" dirty="0"/>
              <a:t>Pode ser definido como a possibilidade de reexame de uma decisão judicial, por um outro órgão jurisdicional, usualmente superior.</a:t>
            </a:r>
            <a:endParaRPr lang="en-US" dirty="0"/>
          </a:p>
          <a:p>
            <a:pPr marL="0" indent="0" algn="just" hangingPunct="0">
              <a:buNone/>
            </a:pPr>
            <a:r>
              <a:rPr lang="pt-BR" dirty="0"/>
              <a:t>O duplo grau de jurisdição não é expressamente previsto na CF. Exatamente por isso surge a divergência: seria um princípio?</a:t>
            </a:r>
            <a:endParaRPr lang="en-US" dirty="0"/>
          </a:p>
          <a:p>
            <a:pPr marL="0" indent="0" algn="just" hangingPunct="0">
              <a:buNone/>
            </a:pPr>
            <a:r>
              <a:rPr lang="pt-BR" dirty="0"/>
              <a:t>A posição dominante na doutrina defende que se trata de um princípio implícito, decorrente do princípio do devido processo legal e da própria sistemática da Constituição, que prevê a existência de tribunais e de recursos.</a:t>
            </a:r>
            <a:endParaRPr lang="en-US" dirty="0"/>
          </a:p>
        </p:txBody>
      </p:sp>
      <p:sp>
        <p:nvSpPr>
          <p:cNvPr id="2" name="Título 1"/>
          <p:cNvSpPr>
            <a:spLocks noGrp="1"/>
          </p:cNvSpPr>
          <p:nvPr>
            <p:ph type="title"/>
          </p:nvPr>
        </p:nvSpPr>
        <p:spPr>
          <a:xfrm>
            <a:off x="443501" y="182660"/>
            <a:ext cx="10972800" cy="859825"/>
          </a:xfrm>
        </p:spPr>
        <p:txBody>
          <a:bodyPr/>
          <a:lstStyle/>
          <a:p>
            <a:r>
              <a:rPr lang="pt-BR" sz="2667" dirty="0"/>
              <a:t>Princípios recursais</a:t>
            </a:r>
          </a:p>
        </p:txBody>
      </p:sp>
    </p:spTree>
    <p:extLst>
      <p:ext uri="{BB962C8B-B14F-4D97-AF65-F5344CB8AC3E}">
        <p14:creationId xmlns:p14="http://schemas.microsoft.com/office/powerpoint/2010/main" val="2470369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idx="1"/>
          </p:nvPr>
        </p:nvSpPr>
        <p:spPr>
          <a:xfrm>
            <a:off x="963561" y="1113893"/>
            <a:ext cx="9766139" cy="4436743"/>
          </a:xfrm>
        </p:spPr>
        <p:txBody>
          <a:bodyPr>
            <a:noAutofit/>
          </a:bodyPr>
          <a:lstStyle/>
          <a:p>
            <a:pPr marL="0" indent="0" algn="just" hangingPunct="0">
              <a:buNone/>
            </a:pPr>
            <a:r>
              <a:rPr lang="pt-BR" dirty="0"/>
              <a:t>A doutrina dominante também aponta que o princípio pode, por vezes, ser excepcionado – como se percebe do próprio texto constitucional (ex.: qual o recurso de </a:t>
            </a:r>
            <a:r>
              <a:rPr lang="pt-BR" dirty="0" err="1"/>
              <a:t>ADin</a:t>
            </a:r>
            <a:r>
              <a:rPr lang="pt-BR" dirty="0"/>
              <a:t>?).</a:t>
            </a:r>
            <a:endParaRPr lang="en-US" dirty="0"/>
          </a:p>
          <a:p>
            <a:pPr marL="0" indent="0" algn="just" hangingPunct="0">
              <a:buNone/>
            </a:pPr>
            <a:r>
              <a:rPr lang="pt-BR" dirty="0"/>
              <a:t>Assim, conclui-se que o princípio não é absoluto.</a:t>
            </a:r>
            <a:endParaRPr lang="en-US" dirty="0"/>
          </a:p>
          <a:p>
            <a:pPr marL="0" indent="0" algn="just" hangingPunct="0">
              <a:buNone/>
            </a:pPr>
            <a:r>
              <a:rPr lang="pt-BR" dirty="0"/>
              <a:t>Porém, está previsto no Pacto de San José da Costa Rica (art. 8º, n. 2, letra h):</a:t>
            </a:r>
            <a:endParaRPr lang="en-US" dirty="0"/>
          </a:p>
          <a:p>
            <a:pPr marL="0" indent="0" algn="just" hangingPunct="0">
              <a:buNone/>
            </a:pPr>
            <a:r>
              <a:rPr lang="pt-BR" i="1" dirty="0"/>
              <a:t>“Art. 8º.2: Toda pessoa acusada de um delito tem direito a que se presuma sua inocência, enquanto não for legalmente comprovada sua culpa. Durante o processo, toda pessoa tem direito, em plena igualdade, às seguintes garantias mínimas: [...] h) </a:t>
            </a:r>
            <a:r>
              <a:rPr lang="pt-BR" i="1" u="sng" dirty="0"/>
              <a:t>Direito de recorrer da sentença a juiz ou tribunal superior</a:t>
            </a:r>
            <a:r>
              <a:rPr lang="pt-BR" i="1" dirty="0"/>
              <a:t>”.</a:t>
            </a:r>
            <a:endParaRPr lang="en-US" dirty="0"/>
          </a:p>
        </p:txBody>
      </p:sp>
      <p:sp>
        <p:nvSpPr>
          <p:cNvPr id="2" name="Título 1"/>
          <p:cNvSpPr>
            <a:spLocks noGrp="1"/>
          </p:cNvSpPr>
          <p:nvPr>
            <p:ph type="title"/>
          </p:nvPr>
        </p:nvSpPr>
        <p:spPr>
          <a:xfrm>
            <a:off x="443501" y="182660"/>
            <a:ext cx="10972800" cy="859825"/>
          </a:xfrm>
        </p:spPr>
        <p:txBody>
          <a:bodyPr/>
          <a:lstStyle/>
          <a:p>
            <a:r>
              <a:rPr lang="pt-BR" sz="2667" dirty="0"/>
              <a:t>Princípios recursais</a:t>
            </a:r>
          </a:p>
        </p:txBody>
      </p:sp>
    </p:spTree>
    <p:extLst>
      <p:ext uri="{BB962C8B-B14F-4D97-AF65-F5344CB8AC3E}">
        <p14:creationId xmlns:p14="http://schemas.microsoft.com/office/powerpoint/2010/main" val="2980201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3">
            <a:extLst>
              <a:ext uri="{FF2B5EF4-FFF2-40B4-BE49-F238E27FC236}">
                <a16:creationId xmlns:a16="http://schemas.microsoft.com/office/drawing/2014/main" id="{74D87FA5-BCB4-44A6-A1A9-7FDD011106D2}"/>
              </a:ext>
            </a:extLst>
          </p:cNvPr>
          <p:cNvSpPr txBox="1">
            <a:spLocks noChangeArrowheads="1"/>
          </p:cNvSpPr>
          <p:nvPr/>
        </p:nvSpPr>
        <p:spPr bwMode="auto">
          <a:xfrm>
            <a:off x="1801458" y="404812"/>
            <a:ext cx="8713788"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pt-BR" altLang="pt-BR" sz="3600" dirty="0">
              <a:solidFill>
                <a:srgbClr val="000000"/>
              </a:solidFill>
              <a:latin typeface="Tahoma" panose="020B0604030504040204" pitchFamily="34" charset="0"/>
            </a:endParaRPr>
          </a:p>
          <a:p>
            <a:pPr algn="ctr" eaLnBrk="1" hangingPunct="1"/>
            <a:r>
              <a:rPr lang="pt-BR" altLang="pt-BR" sz="3800" dirty="0">
                <a:solidFill>
                  <a:srgbClr val="000000"/>
                </a:solidFill>
                <a:latin typeface="Times New Roman" panose="02020603050405020304" pitchFamily="18" charset="0"/>
              </a:rPr>
              <a:t>Obrigado!</a:t>
            </a:r>
          </a:p>
          <a:p>
            <a:pPr algn="ctr" eaLnBrk="1" hangingPunct="1"/>
            <a:endParaRPr lang="pt-BR" altLang="pt-BR" sz="3800" dirty="0">
              <a:solidFill>
                <a:srgbClr val="000000"/>
              </a:solidFill>
              <a:latin typeface="Times New Roman" panose="02020603050405020304" pitchFamily="18" charset="0"/>
            </a:endParaRPr>
          </a:p>
          <a:p>
            <a:pPr algn="ctr" eaLnBrk="1" hangingPunct="1"/>
            <a:r>
              <a:rPr lang="pt-BR" altLang="pt-BR" sz="3800" dirty="0">
                <a:solidFill>
                  <a:srgbClr val="000000"/>
                </a:solidFill>
                <a:latin typeface="Times New Roman" panose="02020603050405020304" pitchFamily="18" charset="0"/>
              </a:rPr>
              <a:t>Prof. Luiz Dellore</a:t>
            </a:r>
          </a:p>
          <a:p>
            <a:pPr algn="ctr" eaLnBrk="1" hangingPunct="1"/>
            <a:r>
              <a:rPr lang="pt-BR" altLang="pt-BR" sz="3800" dirty="0">
                <a:solidFill>
                  <a:srgbClr val="000000"/>
                </a:solidFill>
                <a:latin typeface="Times New Roman" panose="02020603050405020304" pitchFamily="18" charset="0"/>
                <a:hlinkClick r:id="rId3"/>
              </a:rPr>
              <a:t>www.dellore.com</a:t>
            </a:r>
            <a:endParaRPr lang="pt-BR" altLang="pt-BR" sz="3800" dirty="0">
              <a:solidFill>
                <a:srgbClr val="000000"/>
              </a:solidFill>
              <a:latin typeface="Times New Roman" panose="02020603050405020304" pitchFamily="18" charset="0"/>
            </a:endParaRPr>
          </a:p>
          <a:p>
            <a:pPr algn="ctr" eaLnBrk="1" hangingPunct="1"/>
            <a:r>
              <a:rPr lang="pt-BR" altLang="pt-BR" sz="3800" dirty="0">
                <a:solidFill>
                  <a:srgbClr val="000000"/>
                </a:solidFill>
                <a:latin typeface="Times New Roman" panose="02020603050405020304" pitchFamily="18" charset="0"/>
              </a:rPr>
              <a:t>Twitter: @</a:t>
            </a:r>
            <a:r>
              <a:rPr lang="pt-BR" altLang="pt-BR" sz="3800" dirty="0" err="1">
                <a:solidFill>
                  <a:srgbClr val="000000"/>
                </a:solidFill>
                <a:latin typeface="Times New Roman" panose="02020603050405020304" pitchFamily="18" charset="0"/>
              </a:rPr>
              <a:t>dellore</a:t>
            </a:r>
            <a:endParaRPr lang="pt-BR" altLang="pt-BR" sz="3800" dirty="0">
              <a:solidFill>
                <a:srgbClr val="000000"/>
              </a:solidFill>
              <a:latin typeface="Times New Roman" panose="02020603050405020304" pitchFamily="18" charset="0"/>
            </a:endParaRPr>
          </a:p>
          <a:p>
            <a:pPr algn="ctr" eaLnBrk="1" hangingPunct="1"/>
            <a:r>
              <a:rPr lang="pt-BR" altLang="pt-BR" sz="3800" dirty="0">
                <a:solidFill>
                  <a:srgbClr val="000000"/>
                </a:solidFill>
                <a:latin typeface="Times New Roman" panose="02020603050405020304" pitchFamily="18" charset="0"/>
              </a:rPr>
              <a:t>Instagram: @</a:t>
            </a:r>
            <a:r>
              <a:rPr lang="pt-BR" altLang="pt-BR" sz="3800" dirty="0" err="1">
                <a:solidFill>
                  <a:srgbClr val="000000"/>
                </a:solidFill>
                <a:latin typeface="Times New Roman" panose="02020603050405020304" pitchFamily="18" charset="0"/>
              </a:rPr>
              <a:t>luizdellore</a:t>
            </a:r>
            <a:endParaRPr lang="pt-BR" altLang="pt-BR" sz="3800" dirty="0">
              <a:solidFill>
                <a:srgbClr val="000000"/>
              </a:solidFill>
              <a:latin typeface="Times New Roman" panose="02020603050405020304" pitchFamily="18" charset="0"/>
            </a:endParaRPr>
          </a:p>
          <a:p>
            <a:pPr algn="ctr"/>
            <a:r>
              <a:rPr lang="pt-BR" altLang="pt-BR" sz="3800" dirty="0">
                <a:solidFill>
                  <a:srgbClr val="000000"/>
                </a:solidFill>
                <a:latin typeface="Times New Roman" panose="02020603050405020304" pitchFamily="18" charset="0"/>
              </a:rPr>
              <a:t>LinkedIn: Luiz Dellore</a:t>
            </a:r>
          </a:p>
          <a:p>
            <a:pPr algn="ctr"/>
            <a:r>
              <a:rPr lang="it-IT" altLang="pt-BR" sz="3800" dirty="0">
                <a:solidFill>
                  <a:srgbClr val="000000"/>
                </a:solidFill>
                <a:latin typeface="Times New Roman" panose="02020603050405020304" pitchFamily="18" charset="0"/>
              </a:rPr>
              <a:t>facebook.com/luizdellore/</a:t>
            </a:r>
          </a:p>
          <a:p>
            <a:pPr algn="ctr"/>
            <a:r>
              <a:rPr lang="it-IT" altLang="pt-BR" sz="3800" dirty="0">
                <a:solidFill>
                  <a:srgbClr val="000000"/>
                </a:solidFill>
                <a:latin typeface="Times New Roman" panose="02020603050405020304" pitchFamily="18" charset="0"/>
              </a:rPr>
              <a:t> (Professor Luiz Dellore – Fan Page)</a:t>
            </a:r>
            <a:endParaRPr lang="pt-BR" altLang="pt-BR" sz="3800" dirty="0">
              <a:solidFill>
                <a:srgbClr val="000000"/>
              </a:solidFill>
              <a:latin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idx="1"/>
          </p:nvPr>
        </p:nvSpPr>
        <p:spPr>
          <a:xfrm>
            <a:off x="2187724" y="1526847"/>
            <a:ext cx="8886105" cy="4436743"/>
          </a:xfrm>
        </p:spPr>
        <p:txBody>
          <a:bodyPr>
            <a:noAutofit/>
          </a:bodyPr>
          <a:lstStyle/>
          <a:p>
            <a:pPr marL="0" indent="0" algn="just">
              <a:spcBef>
                <a:spcPct val="0"/>
              </a:spcBef>
              <a:buNone/>
            </a:pPr>
            <a:r>
              <a:rPr lang="pt-BR" altLang="pt-BR" dirty="0">
                <a:solidFill>
                  <a:srgbClr val="000000"/>
                </a:solidFill>
              </a:rPr>
              <a:t>Por que precisamos de recursos?</a:t>
            </a:r>
          </a:p>
          <a:p>
            <a:pPr algn="just">
              <a:spcBef>
                <a:spcPct val="0"/>
              </a:spcBef>
              <a:buFontTx/>
              <a:buChar char="-"/>
            </a:pPr>
            <a:endParaRPr lang="pt-BR" altLang="pt-BR" dirty="0">
              <a:solidFill>
                <a:srgbClr val="000000"/>
              </a:solidFill>
            </a:endParaRPr>
          </a:p>
          <a:p>
            <a:pPr algn="just">
              <a:spcBef>
                <a:spcPct val="0"/>
              </a:spcBef>
              <a:buFontTx/>
              <a:buChar char="-"/>
            </a:pPr>
            <a:r>
              <a:rPr lang="pt-BR" altLang="pt-BR" dirty="0" err="1">
                <a:solidFill>
                  <a:srgbClr val="000000"/>
                </a:solidFill>
              </a:rPr>
              <a:t>Principiologia</a:t>
            </a:r>
            <a:endParaRPr lang="pt-BR" altLang="pt-BR" dirty="0">
              <a:solidFill>
                <a:srgbClr val="000000"/>
              </a:solidFill>
            </a:endParaRPr>
          </a:p>
          <a:p>
            <a:pPr algn="just">
              <a:spcBef>
                <a:spcPct val="0"/>
              </a:spcBef>
              <a:buFontTx/>
              <a:buChar char="-"/>
            </a:pPr>
            <a:endParaRPr lang="pt-BR" altLang="pt-BR" dirty="0">
              <a:solidFill>
                <a:srgbClr val="000000"/>
              </a:solidFill>
            </a:endParaRPr>
          </a:p>
          <a:p>
            <a:pPr algn="just">
              <a:spcBef>
                <a:spcPct val="0"/>
              </a:spcBef>
              <a:buFontTx/>
              <a:buChar char="-"/>
            </a:pPr>
            <a:r>
              <a:rPr lang="pt-BR" altLang="pt-BR" dirty="0">
                <a:solidFill>
                  <a:srgbClr val="000000"/>
                </a:solidFill>
              </a:rPr>
              <a:t>Possibilidade de 2ª opinião</a:t>
            </a:r>
          </a:p>
          <a:p>
            <a:pPr algn="just">
              <a:spcBef>
                <a:spcPct val="0"/>
              </a:spcBef>
              <a:buFontTx/>
              <a:buChar char="-"/>
            </a:pPr>
            <a:endParaRPr lang="pt-BR" altLang="pt-BR" dirty="0">
              <a:solidFill>
                <a:srgbClr val="000000"/>
              </a:solidFill>
            </a:endParaRPr>
          </a:p>
          <a:p>
            <a:pPr algn="just">
              <a:spcBef>
                <a:spcPct val="0"/>
              </a:spcBef>
              <a:buFontTx/>
              <a:buChar char="-"/>
            </a:pPr>
            <a:r>
              <a:rPr lang="pt-BR" altLang="pt-BR" dirty="0">
                <a:solidFill>
                  <a:srgbClr val="000000"/>
                </a:solidFill>
              </a:rPr>
              <a:t>Ser humano erra (e a 2ª opinião será com mais julgadores / julgadores mais experientes)</a:t>
            </a:r>
          </a:p>
        </p:txBody>
      </p:sp>
      <p:sp>
        <p:nvSpPr>
          <p:cNvPr id="2" name="Título 1"/>
          <p:cNvSpPr>
            <a:spLocks noGrp="1"/>
          </p:cNvSpPr>
          <p:nvPr>
            <p:ph type="title"/>
          </p:nvPr>
        </p:nvSpPr>
        <p:spPr>
          <a:xfrm>
            <a:off x="443501" y="182660"/>
            <a:ext cx="10972800" cy="859825"/>
          </a:xfrm>
        </p:spPr>
        <p:txBody>
          <a:bodyPr/>
          <a:lstStyle/>
          <a:p>
            <a:r>
              <a:rPr lang="pt-BR" sz="2667" dirty="0"/>
              <a:t>Recurso</a:t>
            </a:r>
          </a:p>
        </p:txBody>
      </p:sp>
    </p:spTree>
    <p:extLst>
      <p:ext uri="{BB962C8B-B14F-4D97-AF65-F5344CB8AC3E}">
        <p14:creationId xmlns:p14="http://schemas.microsoft.com/office/powerpoint/2010/main" val="1373422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fade">
                                      <p:cBhvr>
                                        <p:cTn id="17" dur="500"/>
                                        <p:tgtEl>
                                          <p:spTgt spid="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6" end="6"/>
                                            </p:txEl>
                                          </p:spTgt>
                                        </p:tgtEl>
                                        <p:attrNameLst>
                                          <p:attrName>style.visibility</p:attrName>
                                        </p:attrNameLst>
                                      </p:cBhvr>
                                      <p:to>
                                        <p:strVal val="visible"/>
                                      </p:to>
                                    </p:set>
                                    <p:animEffect transition="in" filter="fade">
                                      <p:cBhvr>
                                        <p:cTn id="22"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idx="1"/>
          </p:nvPr>
        </p:nvSpPr>
        <p:spPr>
          <a:xfrm>
            <a:off x="1277655" y="1042485"/>
            <a:ext cx="9796175" cy="4921105"/>
          </a:xfrm>
        </p:spPr>
        <p:txBody>
          <a:bodyPr>
            <a:noAutofit/>
          </a:bodyPr>
          <a:lstStyle/>
          <a:p>
            <a:pPr marL="0" indent="0" algn="just">
              <a:spcBef>
                <a:spcPct val="0"/>
              </a:spcBef>
              <a:buNone/>
            </a:pPr>
            <a:r>
              <a:rPr lang="pt-BR" dirty="0">
                <a:solidFill>
                  <a:srgbClr val="FF0000"/>
                </a:solidFill>
              </a:rPr>
              <a:t>Ato voluntário da parte </a:t>
            </a:r>
            <a:r>
              <a:rPr lang="pt-BR" dirty="0"/>
              <a:t>capaz de ensejar,</a:t>
            </a:r>
          </a:p>
          <a:p>
            <a:pPr marL="0" indent="0" algn="just">
              <a:spcBef>
                <a:spcPct val="0"/>
              </a:spcBef>
              <a:buNone/>
            </a:pPr>
            <a:r>
              <a:rPr lang="pt-BR" dirty="0">
                <a:solidFill>
                  <a:schemeClr val="accent1">
                    <a:lumMod val="75000"/>
                  </a:schemeClr>
                </a:solidFill>
              </a:rPr>
              <a:t>dentro do mesmo processo</a:t>
            </a:r>
            <a:r>
              <a:rPr lang="pt-BR" dirty="0"/>
              <a:t>, </a:t>
            </a:r>
          </a:p>
          <a:p>
            <a:pPr marL="0" indent="0" algn="just">
              <a:spcBef>
                <a:spcPct val="0"/>
              </a:spcBef>
              <a:buNone/>
            </a:pPr>
            <a:r>
              <a:rPr lang="pt-BR" dirty="0"/>
              <a:t>a </a:t>
            </a:r>
            <a:r>
              <a:rPr lang="pt-BR" dirty="0">
                <a:solidFill>
                  <a:schemeClr val="accent2">
                    <a:lumMod val="75000"/>
                  </a:schemeClr>
                </a:solidFill>
              </a:rPr>
              <a:t>reforma, invalidação, integração</a:t>
            </a:r>
            <a:r>
              <a:rPr lang="pt-BR" dirty="0">
                <a:solidFill>
                  <a:srgbClr val="C00000"/>
                </a:solidFill>
              </a:rPr>
              <a:t> </a:t>
            </a:r>
            <a:r>
              <a:rPr lang="pt-BR" dirty="0"/>
              <a:t>(esclarecimento ou complementação) </a:t>
            </a:r>
          </a:p>
          <a:p>
            <a:pPr marL="0" indent="0" algn="just">
              <a:spcBef>
                <a:spcPct val="0"/>
              </a:spcBef>
              <a:buNone/>
            </a:pPr>
            <a:r>
              <a:rPr lang="pt-BR" dirty="0"/>
              <a:t>da decisão judicial que se ataca.</a:t>
            </a:r>
          </a:p>
          <a:p>
            <a:pPr marL="0" indent="0" algn="just">
              <a:spcBef>
                <a:spcPct val="0"/>
              </a:spcBef>
              <a:buNone/>
            </a:pPr>
            <a:endParaRPr lang="pt-BR" altLang="pt-BR" dirty="0">
              <a:solidFill>
                <a:srgbClr val="000000"/>
              </a:solidFill>
            </a:endParaRPr>
          </a:p>
          <a:p>
            <a:pPr marL="0" indent="0" algn="just">
              <a:spcBef>
                <a:spcPct val="0"/>
              </a:spcBef>
              <a:buNone/>
            </a:pPr>
            <a:r>
              <a:rPr lang="pt-BR" altLang="pt-BR" dirty="0">
                <a:solidFill>
                  <a:srgbClr val="000000"/>
                </a:solidFill>
              </a:rPr>
              <a:t>O que não é ato voluntário da parte mas permite nova análise?</a:t>
            </a:r>
          </a:p>
          <a:p>
            <a:pPr algn="just">
              <a:spcBef>
                <a:spcPct val="0"/>
              </a:spcBef>
              <a:buFontTx/>
              <a:buChar char="-"/>
            </a:pPr>
            <a:r>
              <a:rPr lang="pt-BR" altLang="pt-BR" dirty="0">
                <a:solidFill>
                  <a:srgbClr val="000000"/>
                </a:solidFill>
              </a:rPr>
              <a:t>Remessa necessária</a:t>
            </a:r>
          </a:p>
          <a:p>
            <a:pPr algn="just">
              <a:spcBef>
                <a:spcPct val="0"/>
              </a:spcBef>
              <a:buFontTx/>
              <a:buChar char="-"/>
            </a:pPr>
            <a:r>
              <a:rPr lang="pt-BR" altLang="pt-BR" dirty="0">
                <a:solidFill>
                  <a:srgbClr val="000000"/>
                </a:solidFill>
              </a:rPr>
              <a:t>Julgamento estendido</a:t>
            </a:r>
          </a:p>
          <a:p>
            <a:pPr marL="0" indent="0" algn="just">
              <a:spcBef>
                <a:spcPct val="0"/>
              </a:spcBef>
              <a:buNone/>
            </a:pPr>
            <a:endParaRPr lang="pt-BR" altLang="pt-BR" dirty="0">
              <a:solidFill>
                <a:srgbClr val="000000"/>
              </a:solidFill>
            </a:endParaRPr>
          </a:p>
          <a:p>
            <a:pPr marL="0" indent="0" algn="just">
              <a:spcBef>
                <a:spcPct val="0"/>
              </a:spcBef>
              <a:buNone/>
            </a:pPr>
            <a:r>
              <a:rPr lang="pt-BR" altLang="pt-BR" dirty="0">
                <a:solidFill>
                  <a:srgbClr val="000000"/>
                </a:solidFill>
              </a:rPr>
              <a:t>O que não é no mesmo processo mas permite nova análise?</a:t>
            </a:r>
          </a:p>
          <a:p>
            <a:pPr algn="just">
              <a:spcBef>
                <a:spcPct val="0"/>
              </a:spcBef>
              <a:buFontTx/>
              <a:buChar char="-"/>
            </a:pPr>
            <a:r>
              <a:rPr lang="pt-BR" altLang="pt-BR" dirty="0">
                <a:solidFill>
                  <a:srgbClr val="000000"/>
                </a:solidFill>
              </a:rPr>
              <a:t>MS, HC</a:t>
            </a:r>
          </a:p>
          <a:p>
            <a:pPr algn="just">
              <a:spcBef>
                <a:spcPct val="0"/>
              </a:spcBef>
              <a:buFontTx/>
              <a:buChar char="-"/>
            </a:pPr>
            <a:r>
              <a:rPr lang="pt-BR" altLang="pt-BR" dirty="0">
                <a:solidFill>
                  <a:srgbClr val="000000"/>
                </a:solidFill>
              </a:rPr>
              <a:t>AR</a:t>
            </a:r>
          </a:p>
          <a:p>
            <a:pPr algn="just">
              <a:spcBef>
                <a:spcPct val="0"/>
              </a:spcBef>
              <a:buFontTx/>
              <a:buChar char="-"/>
            </a:pPr>
            <a:r>
              <a:rPr lang="pt-BR" altLang="pt-BR" dirty="0" err="1">
                <a:solidFill>
                  <a:srgbClr val="000000"/>
                </a:solidFill>
              </a:rPr>
              <a:t>Rcl</a:t>
            </a:r>
            <a:endParaRPr lang="pt-BR" altLang="pt-BR" dirty="0">
              <a:solidFill>
                <a:srgbClr val="000000"/>
              </a:solidFill>
            </a:endParaRPr>
          </a:p>
          <a:p>
            <a:pPr algn="just">
              <a:spcBef>
                <a:spcPct val="0"/>
              </a:spcBef>
              <a:buFontTx/>
              <a:buChar char="-"/>
            </a:pPr>
            <a:endParaRPr lang="pt-BR" altLang="pt-BR" dirty="0">
              <a:solidFill>
                <a:srgbClr val="000000"/>
              </a:solidFill>
            </a:endParaRPr>
          </a:p>
        </p:txBody>
      </p:sp>
      <p:sp>
        <p:nvSpPr>
          <p:cNvPr id="2" name="Título 1"/>
          <p:cNvSpPr>
            <a:spLocks noGrp="1"/>
          </p:cNvSpPr>
          <p:nvPr>
            <p:ph type="title"/>
          </p:nvPr>
        </p:nvSpPr>
        <p:spPr>
          <a:xfrm>
            <a:off x="443501" y="182660"/>
            <a:ext cx="10972800" cy="859825"/>
          </a:xfrm>
        </p:spPr>
        <p:txBody>
          <a:bodyPr/>
          <a:lstStyle/>
          <a:p>
            <a:r>
              <a:rPr lang="pt-BR" sz="2667" dirty="0"/>
              <a:t>Conceito de Recurso</a:t>
            </a:r>
          </a:p>
        </p:txBody>
      </p:sp>
    </p:spTree>
    <p:extLst>
      <p:ext uri="{BB962C8B-B14F-4D97-AF65-F5344CB8AC3E}">
        <p14:creationId xmlns:p14="http://schemas.microsoft.com/office/powerpoint/2010/main" val="1866927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Effect transition="in" filter="fade">
                                      <p:cBhvr>
                                        <p:cTn id="27" dur="500"/>
                                        <p:tgtEl>
                                          <p:spTgt spid="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xEl>
                                              <p:pRg st="6" end="6"/>
                                            </p:txEl>
                                          </p:spTgt>
                                        </p:tgtEl>
                                        <p:attrNameLst>
                                          <p:attrName>style.visibility</p:attrName>
                                        </p:attrNameLst>
                                      </p:cBhvr>
                                      <p:to>
                                        <p:strVal val="visible"/>
                                      </p:to>
                                    </p:set>
                                    <p:animEffect transition="in" filter="fade">
                                      <p:cBhvr>
                                        <p:cTn id="32" dur="500"/>
                                        <p:tgtEl>
                                          <p:spTgt spid="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xEl>
                                              <p:pRg st="7" end="7"/>
                                            </p:txEl>
                                          </p:spTgt>
                                        </p:tgtEl>
                                        <p:attrNameLst>
                                          <p:attrName>style.visibility</p:attrName>
                                        </p:attrNameLst>
                                      </p:cBhvr>
                                      <p:to>
                                        <p:strVal val="visible"/>
                                      </p:to>
                                    </p:set>
                                    <p:animEffect transition="in" filter="fade">
                                      <p:cBhvr>
                                        <p:cTn id="37" dur="500"/>
                                        <p:tgtEl>
                                          <p:spTgt spid="9">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
                                            <p:txEl>
                                              <p:pRg st="9" end="9"/>
                                            </p:txEl>
                                          </p:spTgt>
                                        </p:tgtEl>
                                        <p:attrNameLst>
                                          <p:attrName>style.visibility</p:attrName>
                                        </p:attrNameLst>
                                      </p:cBhvr>
                                      <p:to>
                                        <p:strVal val="visible"/>
                                      </p:to>
                                    </p:set>
                                    <p:animEffect transition="in" filter="fade">
                                      <p:cBhvr>
                                        <p:cTn id="42" dur="500"/>
                                        <p:tgtEl>
                                          <p:spTgt spid="9">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9">
                                            <p:txEl>
                                              <p:pRg st="10" end="10"/>
                                            </p:txEl>
                                          </p:spTgt>
                                        </p:tgtEl>
                                        <p:attrNameLst>
                                          <p:attrName>style.visibility</p:attrName>
                                        </p:attrNameLst>
                                      </p:cBhvr>
                                      <p:to>
                                        <p:strVal val="visible"/>
                                      </p:to>
                                    </p:set>
                                    <p:animEffect transition="in" filter="fade">
                                      <p:cBhvr>
                                        <p:cTn id="47" dur="500"/>
                                        <p:tgtEl>
                                          <p:spTgt spid="9">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9">
                                            <p:txEl>
                                              <p:pRg st="11" end="11"/>
                                            </p:txEl>
                                          </p:spTgt>
                                        </p:tgtEl>
                                        <p:attrNameLst>
                                          <p:attrName>style.visibility</p:attrName>
                                        </p:attrNameLst>
                                      </p:cBhvr>
                                      <p:to>
                                        <p:strVal val="visible"/>
                                      </p:to>
                                    </p:set>
                                    <p:animEffect transition="in" filter="fade">
                                      <p:cBhvr>
                                        <p:cTn id="52" dur="500"/>
                                        <p:tgtEl>
                                          <p:spTgt spid="9">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9">
                                            <p:txEl>
                                              <p:pRg st="12" end="12"/>
                                            </p:txEl>
                                          </p:spTgt>
                                        </p:tgtEl>
                                        <p:attrNameLst>
                                          <p:attrName>style.visibility</p:attrName>
                                        </p:attrNameLst>
                                      </p:cBhvr>
                                      <p:to>
                                        <p:strVal val="visible"/>
                                      </p:to>
                                    </p:set>
                                    <p:animEffect transition="in" filter="fade">
                                      <p:cBhvr>
                                        <p:cTn id="57" dur="500"/>
                                        <p:tgtEl>
                                          <p:spTgt spid="9">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idx="1"/>
          </p:nvPr>
        </p:nvSpPr>
        <p:spPr>
          <a:xfrm>
            <a:off x="924232" y="924233"/>
            <a:ext cx="10149597" cy="5039358"/>
          </a:xfrm>
        </p:spPr>
        <p:txBody>
          <a:bodyPr>
            <a:noAutofit/>
          </a:bodyPr>
          <a:lstStyle/>
          <a:p>
            <a:pPr marL="0" indent="0" algn="just">
              <a:buNone/>
            </a:pPr>
            <a:r>
              <a:rPr lang="pt-BR" dirty="0"/>
              <a:t>O recurso poderá objetivar a </a:t>
            </a:r>
            <a:r>
              <a:rPr lang="pt-BR" u="sng" dirty="0">
                <a:solidFill>
                  <a:srgbClr val="C00000"/>
                </a:solidFill>
              </a:rPr>
              <a:t>invalidação</a:t>
            </a:r>
            <a:r>
              <a:rPr lang="pt-BR" dirty="0"/>
              <a:t> da decisão. </a:t>
            </a:r>
          </a:p>
          <a:p>
            <a:pPr marL="0" indent="0" algn="just">
              <a:buNone/>
            </a:pPr>
            <a:r>
              <a:rPr lang="pt-BR" dirty="0"/>
              <a:t>Nesse caso, fala-se em </a:t>
            </a:r>
            <a:r>
              <a:rPr lang="pt-BR" i="1" dirty="0" err="1"/>
              <a:t>error</a:t>
            </a:r>
            <a:r>
              <a:rPr lang="pt-BR" i="1" dirty="0"/>
              <a:t> in procedendo</a:t>
            </a:r>
            <a:r>
              <a:rPr lang="pt-BR" dirty="0"/>
              <a:t>,</a:t>
            </a:r>
            <a:r>
              <a:rPr lang="pt-BR" i="1" dirty="0"/>
              <a:t> </a:t>
            </a:r>
            <a:r>
              <a:rPr lang="pt-BR" dirty="0"/>
              <a:t>de modo que o Tribunal deverá decretar sua anulação e determinar a remessa dos autos ao primeiro grau, para que nova decisão seja proferida.</a:t>
            </a:r>
            <a:endParaRPr lang="en-US" dirty="0"/>
          </a:p>
          <a:p>
            <a:pPr marL="0" indent="0" algn="just">
              <a:buNone/>
            </a:pPr>
            <a:endParaRPr lang="en-US" dirty="0"/>
          </a:p>
          <a:p>
            <a:pPr marL="0" indent="0" algn="just">
              <a:buNone/>
            </a:pPr>
            <a:r>
              <a:rPr lang="pt-BR" dirty="0"/>
              <a:t>Também, o recurso pode buscar a </a:t>
            </a:r>
            <a:r>
              <a:rPr lang="pt-BR" u="sng" dirty="0">
                <a:solidFill>
                  <a:srgbClr val="C00000"/>
                </a:solidFill>
              </a:rPr>
              <a:t>reforma</a:t>
            </a:r>
            <a:r>
              <a:rPr lang="pt-BR" dirty="0"/>
              <a:t> da decisão.</a:t>
            </a:r>
          </a:p>
          <a:p>
            <a:pPr marL="0" indent="0" algn="just">
              <a:buNone/>
            </a:pPr>
            <a:r>
              <a:rPr lang="pt-BR" dirty="0"/>
              <a:t>Se a decisão for válida, mas tenha defeito no conteúdo do julgamento, fala-se em </a:t>
            </a:r>
            <a:r>
              <a:rPr lang="pt-BR" i="1" dirty="0" err="1"/>
              <a:t>error</a:t>
            </a:r>
            <a:r>
              <a:rPr lang="pt-BR" i="1" dirty="0"/>
              <a:t> in </a:t>
            </a:r>
            <a:r>
              <a:rPr lang="pt-BR" i="1" dirty="0" err="1"/>
              <a:t>judicando</a:t>
            </a:r>
            <a:r>
              <a:rPr lang="pt-BR" dirty="0"/>
              <a:t>, de modo que o próprio Tribunal reformará a decisão (proferirá nova decisão).</a:t>
            </a:r>
            <a:endParaRPr lang="en-US" dirty="0"/>
          </a:p>
          <a:p>
            <a:pPr marL="0" indent="0" algn="just">
              <a:buNone/>
            </a:pPr>
            <a:endParaRPr lang="en-US" dirty="0"/>
          </a:p>
          <a:p>
            <a:pPr marL="0" indent="0" algn="just">
              <a:buNone/>
            </a:pPr>
            <a:r>
              <a:rPr lang="pt-BR" dirty="0"/>
              <a:t>Pode ainda o recurso poderá prestar-se a </a:t>
            </a:r>
            <a:r>
              <a:rPr lang="pt-BR" u="sng" dirty="0">
                <a:solidFill>
                  <a:srgbClr val="C00000"/>
                </a:solidFill>
              </a:rPr>
              <a:t>esclarecer</a:t>
            </a:r>
            <a:r>
              <a:rPr lang="pt-BR" dirty="0"/>
              <a:t> ou completar (integrar) uma decisão obscura, contraditória ou omissa.</a:t>
            </a:r>
            <a:endParaRPr lang="en-US" dirty="0"/>
          </a:p>
        </p:txBody>
      </p:sp>
      <p:sp>
        <p:nvSpPr>
          <p:cNvPr id="2" name="Título 1"/>
          <p:cNvSpPr>
            <a:spLocks noGrp="1"/>
          </p:cNvSpPr>
          <p:nvPr>
            <p:ph type="title"/>
          </p:nvPr>
        </p:nvSpPr>
        <p:spPr>
          <a:xfrm>
            <a:off x="443501" y="182660"/>
            <a:ext cx="10972800" cy="859825"/>
          </a:xfrm>
        </p:spPr>
        <p:txBody>
          <a:bodyPr/>
          <a:lstStyle/>
          <a:p>
            <a:r>
              <a:rPr lang="pt-BR" sz="2667" dirty="0"/>
              <a:t>Finalidade dos recursos</a:t>
            </a:r>
          </a:p>
        </p:txBody>
      </p:sp>
    </p:spTree>
    <p:extLst>
      <p:ext uri="{BB962C8B-B14F-4D97-AF65-F5344CB8AC3E}">
        <p14:creationId xmlns:p14="http://schemas.microsoft.com/office/powerpoint/2010/main" val="354364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idx="1"/>
          </p:nvPr>
        </p:nvSpPr>
        <p:spPr>
          <a:xfrm>
            <a:off x="968523" y="1720554"/>
            <a:ext cx="10456332" cy="4608708"/>
          </a:xfrm>
        </p:spPr>
        <p:txBody>
          <a:bodyPr>
            <a:noAutofit/>
          </a:bodyPr>
          <a:lstStyle/>
          <a:p>
            <a:pPr marL="380990" indent="-380990" algn="just">
              <a:spcBef>
                <a:spcPct val="0"/>
              </a:spcBef>
            </a:pPr>
            <a:r>
              <a:rPr lang="pt-BR" altLang="pt-BR" sz="2400" b="1" dirty="0">
                <a:solidFill>
                  <a:srgbClr val="000000"/>
                </a:solidFill>
              </a:rPr>
              <a:t>Juízo de </a:t>
            </a:r>
            <a:r>
              <a:rPr lang="pt-BR" altLang="pt-BR" sz="2400" b="1" dirty="0">
                <a:solidFill>
                  <a:schemeClr val="accent6">
                    <a:lumMod val="75000"/>
                  </a:schemeClr>
                </a:solidFill>
              </a:rPr>
              <a:t>admissibilidade</a:t>
            </a:r>
            <a:r>
              <a:rPr lang="pt-BR" altLang="pt-BR" sz="2400" dirty="0">
                <a:solidFill>
                  <a:srgbClr val="000000"/>
                </a:solidFill>
              </a:rPr>
              <a:t>: análise da presença dos requisitos formais. </a:t>
            </a:r>
          </a:p>
          <a:p>
            <a:pPr algn="just">
              <a:spcBef>
                <a:spcPct val="0"/>
              </a:spcBef>
            </a:pPr>
            <a:endParaRPr lang="pt-BR" altLang="pt-BR" sz="2400" dirty="0">
              <a:solidFill>
                <a:srgbClr val="000000"/>
              </a:solidFill>
            </a:endParaRPr>
          </a:p>
          <a:p>
            <a:pPr marL="0" indent="0" algn="just">
              <a:spcBef>
                <a:spcPct val="0"/>
              </a:spcBef>
              <a:buNone/>
            </a:pPr>
            <a:r>
              <a:rPr lang="pt-BR" altLang="pt-BR" sz="2400" dirty="0">
                <a:solidFill>
                  <a:srgbClr val="000000"/>
                </a:solidFill>
              </a:rPr>
              <a:t>Fala-se em CONHECIMENTO (admissão) do recurso, para que depois seja analisado o MÉRITO (objeto) recursal, com o PROVIMENTO ou NÃO-PROVIMENTO do recurso.</a:t>
            </a:r>
          </a:p>
          <a:p>
            <a:pPr marL="0" indent="0" algn="just">
              <a:spcBef>
                <a:spcPct val="0"/>
              </a:spcBef>
              <a:buNone/>
            </a:pPr>
            <a:endParaRPr lang="pt-BR" altLang="pt-BR" sz="2400" dirty="0">
              <a:solidFill>
                <a:srgbClr val="000000"/>
              </a:solidFill>
            </a:endParaRPr>
          </a:p>
          <a:p>
            <a:pPr marL="0" indent="0" algn="just">
              <a:spcBef>
                <a:spcPct val="0"/>
              </a:spcBef>
              <a:buNone/>
            </a:pPr>
            <a:r>
              <a:rPr lang="pt-BR" altLang="pt-BR" sz="2400" dirty="0">
                <a:solidFill>
                  <a:srgbClr val="000000"/>
                </a:solidFill>
              </a:rPr>
              <a:t>Ausentes os requisitos de admissibilidade, o </a:t>
            </a:r>
            <a:r>
              <a:rPr lang="pt-BR" altLang="pt-BR" sz="2400" b="1" dirty="0">
                <a:solidFill>
                  <a:srgbClr val="000000"/>
                </a:solidFill>
              </a:rPr>
              <a:t>recurso não será conhecido </a:t>
            </a:r>
            <a:r>
              <a:rPr lang="pt-BR" altLang="pt-BR" sz="2400" dirty="0">
                <a:solidFill>
                  <a:srgbClr val="000000"/>
                </a:solidFill>
              </a:rPr>
              <a:t>(ou não será admitido / negado seguimento). </a:t>
            </a:r>
          </a:p>
          <a:p>
            <a:pPr marL="0" indent="0">
              <a:spcBef>
                <a:spcPct val="0"/>
              </a:spcBef>
              <a:buNone/>
            </a:pPr>
            <a:endParaRPr lang="pt-BR" altLang="pt-BR" sz="2400" dirty="0">
              <a:solidFill>
                <a:srgbClr val="000000"/>
              </a:solidFill>
            </a:endParaRPr>
          </a:p>
          <a:p>
            <a:pPr marL="0" indent="0" algn="just">
              <a:spcBef>
                <a:spcPct val="0"/>
              </a:spcBef>
              <a:buNone/>
            </a:pPr>
            <a:r>
              <a:rPr lang="pt-BR" altLang="pt-BR" sz="2400" dirty="0">
                <a:solidFill>
                  <a:srgbClr val="000000"/>
                </a:solidFill>
              </a:rPr>
              <a:t>Presentes os requisitos, o recurso será conhecido e passa-se à análise de mérito, onde o recurso poderá ser </a:t>
            </a:r>
            <a:r>
              <a:rPr lang="pt-BR" altLang="pt-BR" sz="2400" b="1" dirty="0">
                <a:solidFill>
                  <a:srgbClr val="000000"/>
                </a:solidFill>
              </a:rPr>
              <a:t>provido ou não</a:t>
            </a:r>
            <a:r>
              <a:rPr lang="pt-BR" altLang="pt-BR" sz="2400" dirty="0">
                <a:solidFill>
                  <a:srgbClr val="000000"/>
                </a:solidFill>
              </a:rPr>
              <a:t> – com o reconhecimento do </a:t>
            </a:r>
            <a:r>
              <a:rPr lang="pt-BR" altLang="pt-BR" sz="2400" i="1" dirty="0" err="1">
                <a:solidFill>
                  <a:srgbClr val="000000"/>
                </a:solidFill>
              </a:rPr>
              <a:t>error</a:t>
            </a:r>
            <a:r>
              <a:rPr lang="pt-BR" altLang="pt-BR" sz="2400" i="1" dirty="0">
                <a:solidFill>
                  <a:srgbClr val="000000"/>
                </a:solidFill>
              </a:rPr>
              <a:t> in procedendo</a:t>
            </a:r>
            <a:r>
              <a:rPr lang="pt-BR" altLang="pt-BR" sz="2400" dirty="0">
                <a:solidFill>
                  <a:srgbClr val="000000"/>
                </a:solidFill>
              </a:rPr>
              <a:t> ou </a:t>
            </a:r>
            <a:r>
              <a:rPr lang="pt-BR" altLang="pt-BR" sz="2400" i="1" dirty="0" err="1">
                <a:solidFill>
                  <a:srgbClr val="000000"/>
                </a:solidFill>
              </a:rPr>
              <a:t>error</a:t>
            </a:r>
            <a:r>
              <a:rPr lang="pt-BR" altLang="pt-BR" sz="2400" i="1" dirty="0">
                <a:solidFill>
                  <a:srgbClr val="000000"/>
                </a:solidFill>
              </a:rPr>
              <a:t> in </a:t>
            </a:r>
            <a:r>
              <a:rPr lang="pt-BR" altLang="pt-BR" sz="2400" i="1" dirty="0" err="1">
                <a:solidFill>
                  <a:srgbClr val="000000"/>
                </a:solidFill>
              </a:rPr>
              <a:t>judicando</a:t>
            </a:r>
            <a:r>
              <a:rPr lang="pt-BR" altLang="pt-BR" sz="2400" dirty="0">
                <a:solidFill>
                  <a:srgbClr val="000000"/>
                </a:solidFill>
              </a:rPr>
              <a:t>.</a:t>
            </a:r>
          </a:p>
          <a:p>
            <a:pPr algn="just">
              <a:spcBef>
                <a:spcPct val="0"/>
              </a:spcBef>
            </a:pPr>
            <a:endParaRPr lang="pt-BR" altLang="pt-BR" sz="1067" dirty="0">
              <a:solidFill>
                <a:srgbClr val="000000"/>
              </a:solidFill>
              <a:latin typeface="Tahoma" pitchFamily="34" charset="0"/>
              <a:ea typeface="MS PGothic" pitchFamily="34" charset="-128"/>
            </a:endParaRPr>
          </a:p>
        </p:txBody>
      </p:sp>
      <p:sp>
        <p:nvSpPr>
          <p:cNvPr id="2" name="Título 1"/>
          <p:cNvSpPr>
            <a:spLocks noGrp="1"/>
          </p:cNvSpPr>
          <p:nvPr>
            <p:ph type="title"/>
          </p:nvPr>
        </p:nvSpPr>
        <p:spPr>
          <a:xfrm>
            <a:off x="443501" y="182660"/>
            <a:ext cx="10972800" cy="859825"/>
          </a:xfrm>
        </p:spPr>
        <p:txBody>
          <a:bodyPr/>
          <a:lstStyle/>
          <a:p>
            <a:r>
              <a:rPr lang="pt-BR" sz="2667" dirty="0"/>
              <a:t>Teoria geral dos Recursos</a:t>
            </a:r>
          </a:p>
        </p:txBody>
      </p:sp>
    </p:spTree>
    <p:extLst>
      <p:ext uri="{BB962C8B-B14F-4D97-AF65-F5344CB8AC3E}">
        <p14:creationId xmlns:p14="http://schemas.microsoft.com/office/powerpoint/2010/main" val="3418431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idx="1"/>
          </p:nvPr>
        </p:nvSpPr>
        <p:spPr>
          <a:xfrm>
            <a:off x="968523" y="1720554"/>
            <a:ext cx="10456332" cy="4608708"/>
          </a:xfrm>
        </p:spPr>
        <p:txBody>
          <a:bodyPr>
            <a:noAutofit/>
          </a:bodyPr>
          <a:lstStyle/>
          <a:p>
            <a:pPr marL="0" indent="0" algn="just">
              <a:spcBef>
                <a:spcPct val="0"/>
              </a:spcBef>
              <a:buNone/>
            </a:pPr>
            <a:r>
              <a:rPr lang="pt-BR" altLang="pt-BR" sz="2400" dirty="0">
                <a:solidFill>
                  <a:srgbClr val="000000"/>
                </a:solidFill>
              </a:rPr>
              <a:t>A matéria atinente aos pressupostos processuais é de </a:t>
            </a:r>
            <a:r>
              <a:rPr lang="pt-BR" altLang="pt-BR" sz="2400" dirty="0">
                <a:solidFill>
                  <a:srgbClr val="00B050"/>
                </a:solidFill>
              </a:rPr>
              <a:t>ordem pública</a:t>
            </a:r>
            <a:r>
              <a:rPr lang="pt-BR" altLang="pt-BR" sz="2400" dirty="0">
                <a:solidFill>
                  <a:srgbClr val="000000"/>
                </a:solidFill>
              </a:rPr>
              <a:t>, podendo ser (</a:t>
            </a:r>
            <a:r>
              <a:rPr lang="pt-BR" altLang="pt-BR" sz="2400" dirty="0" err="1">
                <a:solidFill>
                  <a:srgbClr val="000000"/>
                </a:solidFill>
              </a:rPr>
              <a:t>re</a:t>
            </a:r>
            <a:r>
              <a:rPr lang="pt-BR" altLang="pt-BR" sz="2400" dirty="0">
                <a:solidFill>
                  <a:srgbClr val="000000"/>
                </a:solidFill>
              </a:rPr>
              <a:t>)examinada a qualquer tempo pelos julgadores.</a:t>
            </a:r>
          </a:p>
          <a:p>
            <a:pPr marL="0" indent="0" algn="just">
              <a:spcBef>
                <a:spcPct val="0"/>
              </a:spcBef>
              <a:buNone/>
            </a:pPr>
            <a:endParaRPr lang="pt-BR" altLang="pt-BR" sz="2400" dirty="0">
              <a:solidFill>
                <a:srgbClr val="000000"/>
              </a:solidFill>
            </a:endParaRPr>
          </a:p>
          <a:p>
            <a:pPr marL="0" indent="0" algn="just">
              <a:spcBef>
                <a:spcPct val="0"/>
              </a:spcBef>
              <a:buNone/>
            </a:pPr>
            <a:r>
              <a:rPr lang="pt-BR" altLang="pt-BR" sz="2400" dirty="0">
                <a:solidFill>
                  <a:srgbClr val="000000"/>
                </a:solidFill>
              </a:rPr>
              <a:t>Quanto à apelação, a análise da admissibilidade é feita apenas pelo tribunal (NCPC, art. 1.010, § 3º).</a:t>
            </a:r>
          </a:p>
          <a:p>
            <a:pPr marL="380990" indent="-380990" algn="just">
              <a:spcBef>
                <a:spcPct val="0"/>
              </a:spcBef>
            </a:pPr>
            <a:endParaRPr lang="pt-BR" altLang="pt-BR" sz="2400" dirty="0">
              <a:solidFill>
                <a:srgbClr val="000000"/>
              </a:solidFill>
            </a:endParaRPr>
          </a:p>
          <a:p>
            <a:pPr marL="0" indent="0" algn="just">
              <a:spcBef>
                <a:spcPct val="0"/>
              </a:spcBef>
              <a:buNone/>
            </a:pPr>
            <a:r>
              <a:rPr lang="pt-BR" altLang="pt-BR" sz="2400" dirty="0">
                <a:solidFill>
                  <a:srgbClr val="000000"/>
                </a:solidFill>
              </a:rPr>
              <a:t>Quanto ao recurso especial e extraordinário, a análise é feita tanto pelo juízo que proferiu a decisão (</a:t>
            </a:r>
            <a:r>
              <a:rPr lang="pt-BR" altLang="pt-BR" sz="2400" i="1" dirty="0">
                <a:solidFill>
                  <a:srgbClr val="000000"/>
                </a:solidFill>
              </a:rPr>
              <a:t>a quo</a:t>
            </a:r>
            <a:r>
              <a:rPr lang="pt-BR" altLang="pt-BR" sz="2400" dirty="0">
                <a:solidFill>
                  <a:srgbClr val="000000"/>
                </a:solidFill>
              </a:rPr>
              <a:t>, de origem) como pelo juízo de destino (</a:t>
            </a:r>
            <a:r>
              <a:rPr lang="pt-BR" altLang="pt-BR" sz="2400" i="1" dirty="0">
                <a:solidFill>
                  <a:srgbClr val="000000"/>
                </a:solidFill>
              </a:rPr>
              <a:t>ad quem</a:t>
            </a:r>
            <a:r>
              <a:rPr lang="pt-BR" altLang="pt-BR" sz="2400" dirty="0">
                <a:solidFill>
                  <a:srgbClr val="000000"/>
                </a:solidFill>
              </a:rPr>
              <a:t>, a quem recorre o recorrente).</a:t>
            </a:r>
          </a:p>
          <a:p>
            <a:pPr algn="just">
              <a:spcBef>
                <a:spcPct val="0"/>
              </a:spcBef>
            </a:pPr>
            <a:endParaRPr lang="pt-BR" altLang="pt-BR" sz="1067" dirty="0">
              <a:solidFill>
                <a:srgbClr val="000000"/>
              </a:solidFill>
              <a:latin typeface="Tahoma" pitchFamily="34" charset="0"/>
              <a:ea typeface="MS PGothic" pitchFamily="34" charset="-128"/>
            </a:endParaRPr>
          </a:p>
        </p:txBody>
      </p:sp>
      <p:sp>
        <p:nvSpPr>
          <p:cNvPr id="2" name="Título 1"/>
          <p:cNvSpPr>
            <a:spLocks noGrp="1"/>
          </p:cNvSpPr>
          <p:nvPr>
            <p:ph type="title"/>
          </p:nvPr>
        </p:nvSpPr>
        <p:spPr>
          <a:xfrm>
            <a:off x="443501" y="182660"/>
            <a:ext cx="10972800" cy="859825"/>
          </a:xfrm>
        </p:spPr>
        <p:txBody>
          <a:bodyPr/>
          <a:lstStyle/>
          <a:p>
            <a:r>
              <a:rPr lang="pt-BR" sz="2667" dirty="0"/>
              <a:t>Teoria geral dos Recursos</a:t>
            </a:r>
          </a:p>
        </p:txBody>
      </p:sp>
    </p:spTree>
    <p:extLst>
      <p:ext uri="{BB962C8B-B14F-4D97-AF65-F5344CB8AC3E}">
        <p14:creationId xmlns:p14="http://schemas.microsoft.com/office/powerpoint/2010/main" val="17725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idx="1"/>
          </p:nvPr>
        </p:nvSpPr>
        <p:spPr>
          <a:xfrm>
            <a:off x="786581" y="1426051"/>
            <a:ext cx="10379925" cy="4954811"/>
          </a:xfrm>
        </p:spPr>
        <p:txBody>
          <a:bodyPr>
            <a:noAutofit/>
          </a:bodyPr>
          <a:lstStyle/>
          <a:p>
            <a:pPr marL="380990" indent="-380990" algn="just">
              <a:lnSpc>
                <a:spcPct val="150000"/>
              </a:lnSpc>
              <a:spcBef>
                <a:spcPct val="0"/>
              </a:spcBef>
            </a:pPr>
            <a:r>
              <a:rPr lang="pt-BR" altLang="pt-BR" sz="2400" dirty="0">
                <a:solidFill>
                  <a:srgbClr val="000000"/>
                </a:solidFill>
              </a:rPr>
              <a:t>cabimento;</a:t>
            </a:r>
          </a:p>
          <a:p>
            <a:pPr marL="380990" indent="-380990" algn="just">
              <a:lnSpc>
                <a:spcPct val="150000"/>
              </a:lnSpc>
              <a:spcBef>
                <a:spcPct val="0"/>
              </a:spcBef>
            </a:pPr>
            <a:r>
              <a:rPr lang="pt-BR" altLang="pt-BR" sz="2400" dirty="0">
                <a:solidFill>
                  <a:srgbClr val="000000"/>
                </a:solidFill>
              </a:rPr>
              <a:t>legitimidade recursal;</a:t>
            </a:r>
          </a:p>
          <a:p>
            <a:pPr marL="0" indent="0" algn="just">
              <a:lnSpc>
                <a:spcPct val="150000"/>
              </a:lnSpc>
              <a:spcBef>
                <a:spcPct val="0"/>
              </a:spcBef>
              <a:buNone/>
            </a:pPr>
            <a:r>
              <a:rPr lang="pt-BR" altLang="pt-BR" sz="2400" i="1" dirty="0">
                <a:solidFill>
                  <a:srgbClr val="000000"/>
                </a:solidFill>
              </a:rPr>
              <a:t>Partes e terceiro prejudicado</a:t>
            </a:r>
          </a:p>
          <a:p>
            <a:pPr marL="0" indent="0" algn="just">
              <a:lnSpc>
                <a:spcPct val="100000"/>
              </a:lnSpc>
              <a:spcBef>
                <a:spcPct val="0"/>
              </a:spcBef>
              <a:buNone/>
            </a:pPr>
            <a:r>
              <a:rPr lang="pt-BR" altLang="pt-BR" sz="2400" i="1" dirty="0">
                <a:solidFill>
                  <a:srgbClr val="000000"/>
                </a:solidFill>
              </a:rPr>
              <a:t>Art. 996.  O recurso pode ser interposto pela parte vencida, pelo terceiro prejudicado e pelo Ministério Público, como parte ou como fiscal da ordem jurídica.</a:t>
            </a:r>
          </a:p>
          <a:p>
            <a:pPr marL="0" indent="0" algn="just">
              <a:lnSpc>
                <a:spcPct val="100000"/>
              </a:lnSpc>
              <a:spcBef>
                <a:spcPct val="0"/>
              </a:spcBef>
              <a:buNone/>
            </a:pPr>
            <a:r>
              <a:rPr lang="pt-BR" altLang="pt-BR" sz="2400" i="1" dirty="0">
                <a:solidFill>
                  <a:srgbClr val="000000"/>
                </a:solidFill>
              </a:rPr>
              <a:t>Parágrafo único.  Cumpre ao terceiro demonstrar a possibilidade de a decisão sobre a relação jurídica submetida à apreciação judicial atingir direito de que se afirme titular ou que possa discutir em juízo como substituto processual.</a:t>
            </a:r>
          </a:p>
          <a:p>
            <a:pPr marL="380990" indent="-380990" algn="just">
              <a:lnSpc>
                <a:spcPct val="150000"/>
              </a:lnSpc>
              <a:spcBef>
                <a:spcPct val="0"/>
              </a:spcBef>
            </a:pPr>
            <a:r>
              <a:rPr lang="pt-BR" altLang="pt-BR" sz="2400" dirty="0">
                <a:solidFill>
                  <a:srgbClr val="000000"/>
                </a:solidFill>
              </a:rPr>
              <a:t>interesse recursal </a:t>
            </a:r>
          </a:p>
          <a:p>
            <a:pPr marL="0" indent="0" algn="just">
              <a:lnSpc>
                <a:spcPct val="150000"/>
              </a:lnSpc>
              <a:spcBef>
                <a:spcPct val="0"/>
              </a:spcBef>
              <a:buNone/>
            </a:pPr>
            <a:r>
              <a:rPr lang="pt-BR" altLang="pt-BR" sz="2400" i="1" dirty="0">
                <a:solidFill>
                  <a:srgbClr val="000000"/>
                </a:solidFill>
              </a:rPr>
              <a:t>sucumbência</a:t>
            </a:r>
            <a:endParaRPr lang="pt-BR" altLang="pt-BR" sz="2400" dirty="0">
              <a:solidFill>
                <a:srgbClr val="000000"/>
              </a:solidFill>
              <a:ea typeface="MS PGothic" pitchFamily="34" charset="-128"/>
            </a:endParaRPr>
          </a:p>
        </p:txBody>
      </p:sp>
      <p:sp>
        <p:nvSpPr>
          <p:cNvPr id="2" name="Título 1"/>
          <p:cNvSpPr>
            <a:spLocks noGrp="1"/>
          </p:cNvSpPr>
          <p:nvPr>
            <p:ph type="title"/>
          </p:nvPr>
        </p:nvSpPr>
        <p:spPr>
          <a:xfrm>
            <a:off x="443501" y="182660"/>
            <a:ext cx="10972800" cy="859825"/>
          </a:xfrm>
        </p:spPr>
        <p:txBody>
          <a:bodyPr/>
          <a:lstStyle/>
          <a:p>
            <a:r>
              <a:rPr lang="pt-BR" sz="2667" dirty="0">
                <a:solidFill>
                  <a:schemeClr val="accent6">
                    <a:lumMod val="75000"/>
                  </a:schemeClr>
                </a:solidFill>
              </a:rPr>
              <a:t>Requisitos de admissibilidade </a:t>
            </a:r>
            <a:r>
              <a:rPr lang="pt-BR" sz="2667" dirty="0"/>
              <a:t>recursal:</a:t>
            </a:r>
          </a:p>
        </p:txBody>
      </p:sp>
    </p:spTree>
    <p:extLst>
      <p:ext uri="{BB962C8B-B14F-4D97-AF65-F5344CB8AC3E}">
        <p14:creationId xmlns:p14="http://schemas.microsoft.com/office/powerpoint/2010/main" val="4066137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fade">
                                      <p:cBhvr>
                                        <p:cTn id="15" dur="500"/>
                                        <p:tgtEl>
                                          <p:spTgt spid="9">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9">
                                            <p:txEl>
                                              <p:pRg st="3" end="3"/>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idx="1"/>
          </p:nvPr>
        </p:nvSpPr>
        <p:spPr>
          <a:xfrm>
            <a:off x="786581" y="776749"/>
            <a:ext cx="10864645" cy="5604114"/>
          </a:xfrm>
        </p:spPr>
        <p:txBody>
          <a:bodyPr>
            <a:noAutofit/>
          </a:bodyPr>
          <a:lstStyle/>
          <a:p>
            <a:pPr marL="380990" indent="-380990" algn="just">
              <a:lnSpc>
                <a:spcPct val="150000"/>
              </a:lnSpc>
              <a:spcBef>
                <a:spcPct val="0"/>
              </a:spcBef>
            </a:pPr>
            <a:r>
              <a:rPr lang="pt-BR" altLang="pt-BR" sz="2400" dirty="0">
                <a:solidFill>
                  <a:srgbClr val="000000"/>
                </a:solidFill>
              </a:rPr>
              <a:t>preparo </a:t>
            </a:r>
          </a:p>
          <a:p>
            <a:pPr marL="0" indent="0" algn="just">
              <a:lnSpc>
                <a:spcPct val="150000"/>
              </a:lnSpc>
              <a:spcBef>
                <a:spcPct val="0"/>
              </a:spcBef>
              <a:buNone/>
            </a:pPr>
            <a:r>
              <a:rPr lang="pt-BR" altLang="pt-BR" sz="2400" dirty="0">
                <a:solidFill>
                  <a:srgbClr val="000000"/>
                </a:solidFill>
              </a:rPr>
              <a:t>Ausente o preparo, há a deserção</a:t>
            </a:r>
          </a:p>
          <a:p>
            <a:pPr marL="0" indent="0" algn="just">
              <a:lnSpc>
                <a:spcPct val="100000"/>
              </a:lnSpc>
              <a:spcBef>
                <a:spcPct val="0"/>
              </a:spcBef>
              <a:buNone/>
            </a:pPr>
            <a:r>
              <a:rPr lang="pt-BR" altLang="pt-BR" sz="2000" i="1" dirty="0">
                <a:solidFill>
                  <a:srgbClr val="000000"/>
                </a:solidFill>
              </a:rPr>
              <a:t>Art. 1.007.  No ato de interposição do recurso, o recorrente comprovará, quando exigido pela legislação pertinente, o respectivo preparo, </a:t>
            </a:r>
            <a:r>
              <a:rPr lang="pt-BR" altLang="pt-BR" sz="2000" i="1" u="sng" dirty="0">
                <a:solidFill>
                  <a:srgbClr val="000000"/>
                </a:solidFill>
              </a:rPr>
              <a:t>inclusive porte de remessa e de retorno</a:t>
            </a:r>
            <a:r>
              <a:rPr lang="pt-BR" altLang="pt-BR" sz="2000" i="1" dirty="0">
                <a:solidFill>
                  <a:srgbClr val="000000"/>
                </a:solidFill>
              </a:rPr>
              <a:t>, sob pena de deserção</a:t>
            </a:r>
          </a:p>
          <a:p>
            <a:pPr marL="0" indent="0" algn="just">
              <a:lnSpc>
                <a:spcPct val="100000"/>
              </a:lnSpc>
              <a:spcBef>
                <a:spcPct val="0"/>
              </a:spcBef>
              <a:buNone/>
            </a:pPr>
            <a:r>
              <a:rPr lang="pt-BR" altLang="pt-BR" sz="2000" i="1" dirty="0">
                <a:solidFill>
                  <a:srgbClr val="000000"/>
                </a:solidFill>
              </a:rPr>
              <a:t>§ 2o A </a:t>
            </a:r>
            <a:r>
              <a:rPr lang="pt-BR" altLang="pt-BR" sz="2000" i="1" u="sng" dirty="0">
                <a:solidFill>
                  <a:srgbClr val="000000"/>
                </a:solidFill>
              </a:rPr>
              <a:t>insuficiência</a:t>
            </a:r>
            <a:r>
              <a:rPr lang="pt-BR" altLang="pt-BR" sz="2000" i="1" dirty="0">
                <a:solidFill>
                  <a:srgbClr val="000000"/>
                </a:solidFill>
              </a:rPr>
              <a:t> no valor do preparo, inclusive porte de remessa e de retorno, implicará deserção se o recorrente, intimado na pessoa de seu advogado, não vier a </a:t>
            </a:r>
            <a:r>
              <a:rPr lang="pt-BR" altLang="pt-BR" sz="2000" i="1" u="sng" dirty="0">
                <a:solidFill>
                  <a:srgbClr val="000000"/>
                </a:solidFill>
              </a:rPr>
              <a:t>supri-lo </a:t>
            </a:r>
            <a:r>
              <a:rPr lang="pt-BR" altLang="pt-BR" sz="2000" i="1" dirty="0">
                <a:solidFill>
                  <a:srgbClr val="000000"/>
                </a:solidFill>
              </a:rPr>
              <a:t>no prazo de 5 (cinco) dias.</a:t>
            </a:r>
          </a:p>
          <a:p>
            <a:pPr marL="0" indent="0" algn="just">
              <a:lnSpc>
                <a:spcPct val="100000"/>
              </a:lnSpc>
              <a:spcBef>
                <a:spcPct val="0"/>
              </a:spcBef>
              <a:buNone/>
            </a:pPr>
            <a:r>
              <a:rPr lang="pt-BR" altLang="pt-BR" sz="2000" i="1" dirty="0">
                <a:solidFill>
                  <a:srgbClr val="000000"/>
                </a:solidFill>
              </a:rPr>
              <a:t>§ 3o É </a:t>
            </a:r>
            <a:r>
              <a:rPr lang="pt-BR" altLang="pt-BR" sz="2000" i="1" u="sng" dirty="0">
                <a:solidFill>
                  <a:srgbClr val="000000"/>
                </a:solidFill>
              </a:rPr>
              <a:t>dispensado o recolhimento do porte de remessa e de retorno</a:t>
            </a:r>
            <a:r>
              <a:rPr lang="pt-BR" altLang="pt-BR" sz="2000" i="1" dirty="0">
                <a:solidFill>
                  <a:srgbClr val="000000"/>
                </a:solidFill>
              </a:rPr>
              <a:t> no processo em autos eletrônicos.</a:t>
            </a:r>
          </a:p>
          <a:p>
            <a:pPr marL="0" indent="0" algn="just">
              <a:lnSpc>
                <a:spcPct val="100000"/>
              </a:lnSpc>
              <a:spcBef>
                <a:spcPct val="0"/>
              </a:spcBef>
              <a:buNone/>
            </a:pPr>
            <a:r>
              <a:rPr lang="pt-BR" altLang="pt-BR" sz="2000" i="1" dirty="0">
                <a:solidFill>
                  <a:srgbClr val="000000"/>
                </a:solidFill>
              </a:rPr>
              <a:t>§ 4o O recorrente </a:t>
            </a:r>
            <a:r>
              <a:rPr lang="pt-BR" altLang="pt-BR" sz="2000" i="1" u="sng" dirty="0">
                <a:solidFill>
                  <a:srgbClr val="000000"/>
                </a:solidFill>
              </a:rPr>
              <a:t>que não comprovar</a:t>
            </a:r>
            <a:r>
              <a:rPr lang="pt-BR" altLang="pt-BR" sz="2000" i="1" dirty="0">
                <a:solidFill>
                  <a:srgbClr val="000000"/>
                </a:solidFill>
              </a:rPr>
              <a:t>, no ato de interposição do recurso, o recolhimento do preparo, inclusive porte de remessa e de retorno, será intimado, na pessoa de seu advogado, para realizar o </a:t>
            </a:r>
            <a:r>
              <a:rPr lang="pt-BR" altLang="pt-BR" sz="2000" i="1" u="sng" dirty="0">
                <a:solidFill>
                  <a:srgbClr val="000000"/>
                </a:solidFill>
              </a:rPr>
              <a:t>recolhimento em dobro</a:t>
            </a:r>
            <a:r>
              <a:rPr lang="pt-BR" altLang="pt-BR" sz="2000" i="1" dirty="0">
                <a:solidFill>
                  <a:srgbClr val="000000"/>
                </a:solidFill>
              </a:rPr>
              <a:t>, sob pena de deserção.</a:t>
            </a:r>
          </a:p>
          <a:p>
            <a:pPr marL="0" indent="0" algn="just">
              <a:lnSpc>
                <a:spcPct val="100000"/>
              </a:lnSpc>
              <a:spcBef>
                <a:spcPct val="0"/>
              </a:spcBef>
              <a:buNone/>
            </a:pPr>
            <a:r>
              <a:rPr lang="pt-BR" altLang="pt-BR" sz="2000" i="1" dirty="0">
                <a:solidFill>
                  <a:srgbClr val="000000"/>
                </a:solidFill>
              </a:rPr>
              <a:t>§ 5o É </a:t>
            </a:r>
            <a:r>
              <a:rPr lang="pt-BR" altLang="pt-BR" sz="2000" i="1" u="sng" dirty="0">
                <a:solidFill>
                  <a:srgbClr val="000000"/>
                </a:solidFill>
              </a:rPr>
              <a:t>vedada a complementação</a:t>
            </a:r>
            <a:r>
              <a:rPr lang="pt-BR" altLang="pt-BR" sz="2000" i="1" dirty="0">
                <a:solidFill>
                  <a:srgbClr val="000000"/>
                </a:solidFill>
              </a:rPr>
              <a:t> se houver insuficiência parcial do preparo, inclusive porte de remessa e de retorno, no recolhimento realizado na forma do </a:t>
            </a:r>
            <a:r>
              <a:rPr lang="pt-BR" altLang="pt-BR" sz="2000" i="1" u="sng" dirty="0">
                <a:solidFill>
                  <a:srgbClr val="000000"/>
                </a:solidFill>
              </a:rPr>
              <a:t>§ 4o</a:t>
            </a:r>
            <a:r>
              <a:rPr lang="pt-BR" altLang="pt-BR" sz="2000" i="1" dirty="0">
                <a:solidFill>
                  <a:srgbClr val="000000"/>
                </a:solidFill>
              </a:rPr>
              <a:t>.</a:t>
            </a:r>
          </a:p>
          <a:p>
            <a:pPr marL="0" indent="0" algn="just">
              <a:lnSpc>
                <a:spcPct val="100000"/>
              </a:lnSpc>
              <a:spcBef>
                <a:spcPct val="0"/>
              </a:spcBef>
              <a:buNone/>
            </a:pPr>
            <a:r>
              <a:rPr lang="pt-BR" altLang="pt-BR" sz="2000" i="1" dirty="0">
                <a:solidFill>
                  <a:srgbClr val="000000"/>
                </a:solidFill>
              </a:rPr>
              <a:t>§ 7o O equívoco no preenchimento da guia de custas não implicará a aplicação da pena de deserção, cabendo ao relator, na hipótese de dúvida quanto ao recolhimento, intimar o recorrente para sanar o vício no prazo de 5 (cinco) dias.</a:t>
            </a:r>
          </a:p>
        </p:txBody>
      </p:sp>
      <p:sp>
        <p:nvSpPr>
          <p:cNvPr id="2" name="Título 1"/>
          <p:cNvSpPr>
            <a:spLocks noGrp="1"/>
          </p:cNvSpPr>
          <p:nvPr>
            <p:ph type="title"/>
          </p:nvPr>
        </p:nvSpPr>
        <p:spPr>
          <a:xfrm>
            <a:off x="443501" y="182660"/>
            <a:ext cx="10972800" cy="859825"/>
          </a:xfrm>
        </p:spPr>
        <p:txBody>
          <a:bodyPr/>
          <a:lstStyle/>
          <a:p>
            <a:r>
              <a:rPr lang="pt-BR" sz="2667" dirty="0">
                <a:solidFill>
                  <a:schemeClr val="accent6">
                    <a:lumMod val="75000"/>
                  </a:schemeClr>
                </a:solidFill>
              </a:rPr>
              <a:t>Requisitos de admissibilidade </a:t>
            </a:r>
            <a:r>
              <a:rPr lang="pt-BR" sz="2667" dirty="0"/>
              <a:t>recursal:</a:t>
            </a:r>
          </a:p>
        </p:txBody>
      </p:sp>
    </p:spTree>
    <p:extLst>
      <p:ext uri="{BB962C8B-B14F-4D97-AF65-F5344CB8AC3E}">
        <p14:creationId xmlns:p14="http://schemas.microsoft.com/office/powerpoint/2010/main" val="1705734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1449</TotalTime>
  <Words>2856</Words>
  <Application>Microsoft Office PowerPoint</Application>
  <PresentationFormat>Widescreen</PresentationFormat>
  <Paragraphs>266</Paragraphs>
  <Slides>29</Slides>
  <Notes>24</Notes>
  <HiddenSlides>0</HiddenSlides>
  <MMClips>0</MMClips>
  <ScaleCrop>false</ScaleCrop>
  <HeadingPairs>
    <vt:vector size="6" baseType="variant">
      <vt:variant>
        <vt:lpstr>Fontes usadas</vt:lpstr>
      </vt:variant>
      <vt:variant>
        <vt:i4>8</vt:i4>
      </vt:variant>
      <vt:variant>
        <vt:lpstr>Tema</vt:lpstr>
      </vt:variant>
      <vt:variant>
        <vt:i4>2</vt:i4>
      </vt:variant>
      <vt:variant>
        <vt:lpstr>Títulos de slides</vt:lpstr>
      </vt:variant>
      <vt:variant>
        <vt:i4>29</vt:i4>
      </vt:variant>
    </vt:vector>
  </HeadingPairs>
  <TitlesOfParts>
    <vt:vector size="39" baseType="lpstr">
      <vt:lpstr>Arial</vt:lpstr>
      <vt:lpstr>Calibri</vt:lpstr>
      <vt:lpstr>Calibri Light</vt:lpstr>
      <vt:lpstr>Helvetica</vt:lpstr>
      <vt:lpstr>Roboto</vt:lpstr>
      <vt:lpstr>Tahoma</vt:lpstr>
      <vt:lpstr>Times New Roman</vt:lpstr>
      <vt:lpstr>Verdana</vt:lpstr>
      <vt:lpstr>Tema do Office</vt:lpstr>
      <vt:lpstr>1_Tema do Office</vt:lpstr>
      <vt:lpstr>Processo civil FADI SOROCABA</vt:lpstr>
      <vt:lpstr>Apresentação do PowerPoint</vt:lpstr>
      <vt:lpstr>Recurso</vt:lpstr>
      <vt:lpstr>Conceito de Recurso</vt:lpstr>
      <vt:lpstr>Finalidade dos recursos</vt:lpstr>
      <vt:lpstr>Teoria geral dos Recursos</vt:lpstr>
      <vt:lpstr>Teoria geral dos Recursos</vt:lpstr>
      <vt:lpstr>Requisitos de admissibilidade recursal:</vt:lpstr>
      <vt:lpstr>Requisitos de admissibilidade recursal:</vt:lpstr>
      <vt:lpstr>Requisitos de admissibilidade recursal:</vt:lpstr>
      <vt:lpstr>Apresentação do PowerPoint</vt:lpstr>
      <vt:lpstr>Requisitos de admissibilidade recursal:</vt:lpstr>
      <vt:lpstr>Requisitos de admissibilidade recursal</vt:lpstr>
      <vt:lpstr>Apresentação do PowerPoint</vt:lpstr>
      <vt:lpstr>Cabimento dos Recursos</vt:lpstr>
      <vt:lpstr>Cabimento dos Recursos</vt:lpstr>
      <vt:lpstr>Apresentação do PowerPoint</vt:lpstr>
      <vt:lpstr>Recursos suprimidos no NCPC</vt:lpstr>
      <vt:lpstr>Princípios recursais</vt:lpstr>
      <vt:lpstr>Princípios recursais</vt:lpstr>
      <vt:lpstr>Princípios recursais</vt:lpstr>
      <vt:lpstr>Princípios recursais</vt:lpstr>
      <vt:lpstr>Princípios recursais</vt:lpstr>
      <vt:lpstr>Princípios recursais</vt:lpstr>
      <vt:lpstr>Princípios recursais</vt:lpstr>
      <vt:lpstr>Princípios recursais</vt:lpstr>
      <vt:lpstr>Princípios recursais</vt:lpstr>
      <vt:lpstr>Princípios recursais</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DANILO CANDIDO</dc:creator>
  <cp:lastModifiedBy>daniel delgado</cp:lastModifiedBy>
  <cp:revision>81</cp:revision>
  <dcterms:created xsi:type="dcterms:W3CDTF">2017-01-17T17:03:30Z</dcterms:created>
  <dcterms:modified xsi:type="dcterms:W3CDTF">2020-08-10T00:19:26Z</dcterms:modified>
</cp:coreProperties>
</file>