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2" r:id="rId2"/>
    <p:sldId id="276" r:id="rId3"/>
    <p:sldId id="375" r:id="rId4"/>
    <p:sldId id="355" r:id="rId5"/>
    <p:sldId id="371" r:id="rId6"/>
    <p:sldId id="374" r:id="rId7"/>
    <p:sldId id="382" r:id="rId8"/>
    <p:sldId id="377" r:id="rId9"/>
    <p:sldId id="384" r:id="rId10"/>
    <p:sldId id="383" r:id="rId11"/>
    <p:sldId id="378" r:id="rId12"/>
    <p:sldId id="379" r:id="rId13"/>
    <p:sldId id="380" r:id="rId14"/>
    <p:sldId id="381" r:id="rId15"/>
    <p:sldId id="385" r:id="rId16"/>
    <p:sldId id="30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A7C"/>
    <a:srgbClr val="91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E7529-21D8-46BC-BCC2-159B90ED168A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BD563-403B-4C15-BC16-439CFE59D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04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273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290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50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80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99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1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56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013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25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3AFE-A289-4514-8941-DDE6C24BA5A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36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1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8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9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2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2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9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5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0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7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9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A231-0E89-46AC-A7B3-0CC8869F26D0}" type="datetimeFigureOut">
              <a:rPr lang="pt-BR" smtClean="0"/>
              <a:t>09/08/2020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2E8-EF23-4B79-B47C-2378C226AA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0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-_fxF7lh6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alhas.com.br/TendenciasdoProcessoCivil/134,MI309233,41046-Desjudicializacao+da+prova+testemunhal+terceirizacao+na+colheita+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lore.com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rules/frc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" y="1776455"/>
            <a:ext cx="6014254" cy="1146411"/>
          </a:xfrm>
        </p:spPr>
        <p:txBody>
          <a:bodyPr anchor="ctr">
            <a:noAutofit/>
          </a:bodyPr>
          <a:lstStyle/>
          <a:p>
            <a:pPr algn="r"/>
            <a:r>
              <a:rPr lang="pt-BR" sz="3100" dirty="0">
                <a:latin typeface="+mn-lt"/>
              </a:rPr>
              <a:t>IBMEC</a:t>
            </a:r>
            <a:br>
              <a:rPr lang="pt-BR" sz="3100" cap="all" dirty="0">
                <a:latin typeface="+mn-lt"/>
              </a:rPr>
            </a:br>
            <a:r>
              <a:rPr lang="pt-BR" sz="3100" cap="all" dirty="0">
                <a:latin typeface="+mn-lt"/>
              </a:rPr>
              <a:t>10/03/20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77748" y="2013995"/>
            <a:ext cx="5968531" cy="671332"/>
          </a:xfrm>
        </p:spPr>
        <p:txBody>
          <a:bodyPr anchor="ctr">
            <a:noAutofit/>
          </a:bodyPr>
          <a:lstStyle/>
          <a:p>
            <a:pPr algn="l"/>
            <a:r>
              <a:rPr lang="pt-BR" sz="3200" dirty="0"/>
              <a:t>Prof. Luiz Dellore</a:t>
            </a:r>
          </a:p>
        </p:txBody>
      </p:sp>
      <p:sp>
        <p:nvSpPr>
          <p:cNvPr id="5" name="Retângulo 4"/>
          <p:cNvSpPr/>
          <p:nvPr/>
        </p:nvSpPr>
        <p:spPr>
          <a:xfrm flipH="1">
            <a:off x="6014252" y="1454812"/>
            <a:ext cx="163496" cy="17202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68A8722-6F3C-4158-925F-FA747AEE2D4B}"/>
              </a:ext>
            </a:extLst>
          </p:cNvPr>
          <p:cNvSpPr txBox="1">
            <a:spLocks/>
          </p:cNvSpPr>
          <p:nvPr/>
        </p:nvSpPr>
        <p:spPr>
          <a:xfrm>
            <a:off x="-1" y="4294255"/>
            <a:ext cx="12201083" cy="1501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Processo</a:t>
            </a:r>
            <a:r>
              <a:rPr lang="en-US" sz="4000" dirty="0"/>
              <a:t> Civil no </a:t>
            </a:r>
            <a:r>
              <a:rPr lang="en-US" sz="4000" dirty="0" err="1"/>
              <a:t>Brasil</a:t>
            </a:r>
            <a:r>
              <a:rPr lang="en-US" sz="4000" dirty="0"/>
              <a:t> e </a:t>
            </a:r>
            <a:r>
              <a:rPr lang="en-US" sz="4000" dirty="0" err="1"/>
              <a:t>nos</a:t>
            </a:r>
            <a:r>
              <a:rPr lang="en-US" sz="4000" dirty="0"/>
              <a:t> EUA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10408409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3601" y="1035668"/>
            <a:ext cx="11106349" cy="5642042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1) complaint - notice pleading (Rules 3 and 10)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2) motions (Rule 12, (b)-(f)) and/or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3) answer (Rule 12, (a))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4) motion for summary judgment (Rule 56)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5) disclosure and discovery (Rules 26 et seq)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6) motion for a judgment as a matter of law (direct verdict - Rule 50(a))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7) pretrial conference (Rule 16)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8) trial (Rule 38 et seq)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9) judgment / adjudication / “decision” (Rule 58)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10) renewing the motion for a judgment as a matter of law (</a:t>
            </a:r>
            <a:r>
              <a:rPr lang="en-US" altLang="pt-BR" sz="3000" dirty="0" err="1">
                <a:latin typeface="+mj-lt"/>
              </a:rPr>
              <a:t>j.n.o.v.</a:t>
            </a:r>
            <a:r>
              <a:rPr lang="en-US" altLang="pt-BR" sz="3000" dirty="0">
                <a:latin typeface="+mj-lt"/>
              </a:rPr>
              <a:t> - Rule 50(b)) and/or motion for a new trial (Rule 59)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3000" dirty="0">
                <a:latin typeface="+mj-lt"/>
              </a:rPr>
              <a:t>11) motion for an appeal, to a Court of Appeals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602" y="0"/>
            <a:ext cx="10972800" cy="942017"/>
          </a:xfrm>
        </p:spPr>
        <p:txBody>
          <a:bodyPr>
            <a:normAutofit fontScale="90000"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Processo de Conhecimento - procedimento nos EUA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3601" y="811491"/>
            <a:ext cx="11328289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Destaca-se: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(i) o </a:t>
            </a:r>
            <a:r>
              <a:rPr lang="pt-BR" altLang="pt-BR" sz="3000" i="1" dirty="0" err="1">
                <a:latin typeface="+mj-lt"/>
              </a:rPr>
              <a:t>notice</a:t>
            </a:r>
            <a:r>
              <a:rPr lang="pt-BR" altLang="pt-BR" sz="3000" i="1" dirty="0">
                <a:latin typeface="+mj-lt"/>
              </a:rPr>
              <a:t> </a:t>
            </a:r>
            <a:r>
              <a:rPr lang="pt-BR" altLang="pt-BR" sz="3000" i="1" dirty="0" err="1">
                <a:latin typeface="+mj-lt"/>
              </a:rPr>
              <a:t>pleading</a:t>
            </a:r>
            <a:r>
              <a:rPr lang="pt-BR" altLang="pt-BR" sz="3000" dirty="0">
                <a:latin typeface="+mj-lt"/>
              </a:rPr>
              <a:t>,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(ii) a ampla possibilidade de emenda do pedido, conforme a defesa e as provas (</a:t>
            </a:r>
            <a:r>
              <a:rPr lang="pt-BR" altLang="pt-BR" sz="3000" i="1" dirty="0" err="1">
                <a:latin typeface="+mj-lt"/>
              </a:rPr>
              <a:t>pleading</a:t>
            </a:r>
            <a:r>
              <a:rPr lang="pt-BR" altLang="pt-BR" sz="3000" dirty="0">
                <a:latin typeface="+mj-lt"/>
              </a:rPr>
              <a:t> - </a:t>
            </a:r>
            <a:r>
              <a:rPr lang="pt-BR" altLang="pt-BR" sz="3000" dirty="0" err="1">
                <a:latin typeface="+mj-lt"/>
              </a:rPr>
              <a:t>Rule</a:t>
            </a:r>
            <a:r>
              <a:rPr lang="pt-BR" altLang="pt-BR" sz="3000" dirty="0">
                <a:latin typeface="+mj-lt"/>
              </a:rPr>
              <a:t> 15) 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(iii) a extensa produção de prova por meio do </a:t>
            </a:r>
            <a:r>
              <a:rPr lang="pt-BR" altLang="pt-BR" sz="3000" i="1" dirty="0" err="1">
                <a:latin typeface="+mj-lt"/>
              </a:rPr>
              <a:t>discovery</a:t>
            </a:r>
            <a:r>
              <a:rPr lang="pt-BR" altLang="pt-BR" sz="3000" dirty="0">
                <a:latin typeface="+mj-lt"/>
              </a:rPr>
              <a:t>. 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Assim, no modelo americano a causa de pedir e o pedido são muito mais amplos do que em relação ao Brasil.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Portanto, a estabilização e proteção da decisão proferida no processo civil americano devem ser mais amplas do que a verificada no Brasil – para se ter certeza e segurança em relação ao que foi enfrentado pelo Judiciário.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602" y="0"/>
            <a:ext cx="10972800" cy="942017"/>
          </a:xfrm>
        </p:spPr>
        <p:txBody>
          <a:bodyPr>
            <a:normAutofit fontScale="90000"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Processo de Conhecimento - procedimento nos EUA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3602" y="847002"/>
            <a:ext cx="11328289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Mas está tudo no FRCP?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Não.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Há assuntos tratados pelo </a:t>
            </a:r>
            <a:r>
              <a:rPr lang="pt-BR" altLang="pt-BR" sz="3000" i="1" dirty="0" err="1">
                <a:latin typeface="+mj-lt"/>
              </a:rPr>
              <a:t>statute</a:t>
            </a:r>
            <a:r>
              <a:rPr lang="pt-BR" altLang="pt-BR" sz="3000" i="1" dirty="0">
                <a:latin typeface="+mj-lt"/>
              </a:rPr>
              <a:t> </a:t>
            </a:r>
            <a:r>
              <a:rPr lang="pt-BR" altLang="pt-BR" sz="3000" i="1" dirty="0" err="1">
                <a:latin typeface="+mj-lt"/>
              </a:rPr>
              <a:t>law</a:t>
            </a:r>
            <a:r>
              <a:rPr lang="pt-BR" altLang="pt-BR" sz="3000" dirty="0">
                <a:latin typeface="+mj-lt"/>
              </a:rPr>
              <a:t> (leis e regulamentos como a FRCP), mas muita coisa é regulada pelo </a:t>
            </a:r>
            <a:r>
              <a:rPr lang="pt-BR" altLang="pt-BR" sz="3000" i="1" dirty="0">
                <a:latin typeface="+mj-lt"/>
              </a:rPr>
              <a:t>case </a:t>
            </a:r>
            <a:r>
              <a:rPr lang="pt-BR" altLang="pt-BR" sz="3000" i="1" dirty="0" err="1">
                <a:latin typeface="+mj-lt"/>
              </a:rPr>
              <a:t>law</a:t>
            </a:r>
            <a:r>
              <a:rPr lang="pt-BR" altLang="pt-BR" sz="3000" dirty="0">
                <a:latin typeface="+mj-lt"/>
              </a:rPr>
              <a:t> (julgamentos de casos concretos).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Daí, muita instabilidade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(p. ex., </a:t>
            </a:r>
            <a:r>
              <a:rPr lang="pt-BR" altLang="pt-BR" sz="3000" dirty="0" err="1">
                <a:latin typeface="+mj-lt"/>
              </a:rPr>
              <a:t>ref</a:t>
            </a:r>
            <a:r>
              <a:rPr lang="pt-BR" altLang="pt-BR" sz="3000" dirty="0">
                <a:latin typeface="+mj-lt"/>
              </a:rPr>
              <a:t> competência: </a:t>
            </a:r>
            <a:r>
              <a:rPr lang="pt-BR" altLang="pt-BR" sz="3000" dirty="0">
                <a:latin typeface="+mj-lt"/>
                <a:hlinkClick r:id="rId3"/>
              </a:rPr>
              <a:t>https://www.youtube.com/</a:t>
            </a:r>
            <a:r>
              <a:rPr lang="pt-BR" altLang="pt-BR" sz="3000" dirty="0" err="1">
                <a:latin typeface="+mj-lt"/>
                <a:hlinkClick r:id="rId3"/>
              </a:rPr>
              <a:t>watch?v</a:t>
            </a:r>
            <a:r>
              <a:rPr lang="pt-BR" altLang="pt-BR" sz="3000" dirty="0">
                <a:latin typeface="+mj-lt"/>
                <a:hlinkClick r:id="rId3"/>
              </a:rPr>
              <a:t>=3-_fxF7lh6M</a:t>
            </a:r>
            <a:r>
              <a:rPr lang="pt-BR" altLang="pt-BR" sz="3000" dirty="0">
                <a:latin typeface="+mj-lt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E ainda há a possibilidade de julgamento de causas cíveis pelo júri.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Qual o resultado disso tudo?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602" y="0"/>
            <a:ext cx="10972800" cy="942017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Procedimento nos EUA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3602" y="847002"/>
            <a:ext cx="11328289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Qual o resultado disso tudo?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pt-BR" altLang="pt-BR" sz="3000" dirty="0">
                <a:latin typeface="+mj-lt"/>
              </a:rPr>
              <a:t>Imprevisibilidade</a:t>
            </a:r>
          </a:p>
          <a:p>
            <a:pPr>
              <a:spcBef>
                <a:spcPct val="0"/>
              </a:spcBef>
            </a:pPr>
            <a:r>
              <a:rPr lang="pt-BR" altLang="pt-BR" sz="3000" dirty="0">
                <a:latin typeface="+mj-lt"/>
              </a:rPr>
              <a:t>Cada Estado com uma solução distinta (processual e material)</a:t>
            </a:r>
          </a:p>
          <a:p>
            <a:pPr>
              <a:spcBef>
                <a:spcPct val="0"/>
              </a:spcBef>
            </a:pPr>
            <a:r>
              <a:rPr lang="pt-BR" altLang="pt-BR" sz="3000" dirty="0">
                <a:latin typeface="+mj-lt"/>
              </a:rPr>
              <a:t>Processo caro</a:t>
            </a:r>
          </a:p>
          <a:p>
            <a:pPr>
              <a:spcBef>
                <a:spcPct val="0"/>
              </a:spcBef>
            </a:pPr>
            <a:r>
              <a:rPr lang="pt-BR" altLang="pt-BR" sz="3000" dirty="0">
                <a:latin typeface="+mj-lt"/>
              </a:rPr>
              <a:t>Grau de reforma baixo pelos tribunais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= muito acordos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Mas em virtude de uma “cultura do acordo”?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NÃO, mas sim porque se tem MEDO do resultado, que é imprevisível!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EUA: 10% dos casos são sentenciados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BRA: 11% de acordos (CNJ em números, 2018)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602" y="0"/>
            <a:ext cx="10972800" cy="942017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Procedimento nos EUA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3602" y="847002"/>
            <a:ext cx="11328289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Assim, o sistema não é superior ao nosso.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É distinto, com pontos positivos e negativos.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Seria esse um modelo para nós adotarmos?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Quanto às provas: </a:t>
            </a:r>
            <a:r>
              <a:rPr lang="en-US" dirty="0">
                <a:hlinkClick r:id="rId3"/>
              </a:rPr>
              <a:t>https://www.migalhas.com.br/TendenciasdoProcessoCivil/134,MI309233,41046-Desjudicializacao+da+prova+testemunhal+terceirizacao+na+colheita+de</a:t>
            </a: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000" dirty="0">
                <a:latin typeface="+mj-lt"/>
              </a:rPr>
              <a:t>Mas, se não é pelo Judiciário, por que nos EUA há mais respeito à lei que aqui?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sz="3000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602" y="0"/>
            <a:ext cx="10972800" cy="942017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Procedimento nos EUA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pt-B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 </a:t>
            </a:r>
            <a:r>
              <a:rPr lang="en-US" altLang="pt-BR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refletir</a:t>
            </a:r>
            <a:r>
              <a:rPr lang="en-US" altLang="pt-B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endParaRPr lang="en-US" sz="3200" i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Resultado de imagem para casimiro de abreu vergonha na cara">
            <a:extLst>
              <a:ext uri="{FF2B5EF4-FFF2-40B4-BE49-F238E27FC236}">
                <a16:creationId xmlns:a16="http://schemas.microsoft.com/office/drawing/2014/main" id="{9355ED03-5B3E-4511-BBE2-C06AE5E696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320" y="1675227"/>
            <a:ext cx="934935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4903" y="422791"/>
            <a:ext cx="10392697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40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400" dirty="0">
                <a:solidFill>
                  <a:srgbClr val="000000"/>
                </a:solidFill>
                <a:cs typeface="Times New Roman" pitchFamily="18" charset="0"/>
              </a:rPr>
              <a:t>Obrigado!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pt-BR" altLang="pt-BR" sz="44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4400" dirty="0">
                <a:solidFill>
                  <a:srgbClr val="000000"/>
                </a:solidFill>
                <a:cs typeface="Times New Roman" pitchFamily="18" charset="0"/>
              </a:rPr>
              <a:t>Prof. Luiz Dellore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>
                <a:hlinkClick r:id="rId2"/>
              </a:rPr>
              <a:t>www.dellore.com</a:t>
            </a:r>
            <a:br>
              <a:rPr lang="pt-BR" altLang="pt-BR" sz="4400" dirty="0"/>
            </a:br>
            <a:r>
              <a:rPr lang="pt-BR" altLang="pt-BR" sz="4400" dirty="0"/>
              <a:t>Instagram: @</a:t>
            </a:r>
            <a:r>
              <a:rPr lang="pt-BR" altLang="pt-BR" sz="4400" dirty="0" err="1"/>
              <a:t>luizdellore</a:t>
            </a:r>
            <a:endParaRPr lang="pt-BR" altLang="pt-BR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Facebook.com/</a:t>
            </a:r>
            <a:r>
              <a:rPr lang="pt-BR" altLang="pt-BR" sz="4400" dirty="0" err="1"/>
              <a:t>luizdellore</a:t>
            </a:r>
            <a:endParaRPr lang="pt-BR" altLang="pt-BR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 Twitter: @</a:t>
            </a:r>
            <a:r>
              <a:rPr lang="pt-BR" altLang="pt-BR" sz="4400" dirty="0" err="1"/>
              <a:t>dellore</a:t>
            </a:r>
            <a:endParaRPr lang="pt-BR" altLang="pt-BR" sz="4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4400" dirty="0"/>
              <a:t>LinkedIn: Luiz Dellore</a:t>
            </a:r>
          </a:p>
        </p:txBody>
      </p:sp>
    </p:spTree>
    <p:extLst>
      <p:ext uri="{BB962C8B-B14F-4D97-AF65-F5344CB8AC3E}">
        <p14:creationId xmlns:p14="http://schemas.microsoft.com/office/powerpoint/2010/main" val="132908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4456"/>
            <a:ext cx="12192000" cy="608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www.dellore.com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luizdellore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Luiz Dellore)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Instagram: @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luizdellore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LinkedIn: Luiz Dellore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Twitter: @dellore</a:t>
            </a:r>
          </a:p>
          <a:p>
            <a:pPr algn="ctr">
              <a:spcBef>
                <a:spcPct val="0"/>
              </a:spcBef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Prof. Luiz Dellore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Mestre e doutor em Processo Civil (USP)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Mestre em Constitucional (PUC/SP)</a:t>
            </a:r>
          </a:p>
          <a:p>
            <a:pPr algn="ctr">
              <a:spcBef>
                <a:spcPct val="0"/>
              </a:spcBef>
            </a:pPr>
            <a:r>
              <a:rPr lang="pt-BR" alt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Visiting Scholar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(Syracuse e Cornell)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Professor do Mackenzie, EPD, Saraiva Aprova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Advogado da Caixa Econômica Federal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Ex-assessor de Ministro do STJ</a:t>
            </a:r>
          </a:p>
          <a:p>
            <a:pPr algn="ctr">
              <a:spcBef>
                <a:spcPct val="0"/>
              </a:spcBef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Membro do IBDP e </a:t>
            </a:r>
            <a:r>
              <a:rPr lang="pt-BR" alt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Ceapro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1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12799" y="1661406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Rápido?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Prático?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Barato?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Eficaz?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Previsível?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2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Interessante como nos filmes e séries?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sz="3200" i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 o que você acha do </a:t>
            </a:r>
            <a:r>
              <a:rPr lang="pt-BR" altLang="pt-BR" sz="3200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processo civil brasileiro</a:t>
            </a: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?</a:t>
            </a:r>
            <a:endParaRPr lang="pt-BR" altLang="pt-BR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t-BR" altLang="pt-BR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79551"/>
          </a:xfrm>
        </p:spPr>
        <p:txBody>
          <a:bodyPr>
            <a:normAutofit fontScale="90000"/>
          </a:bodyPr>
          <a:lstStyle/>
          <a:p>
            <a:r>
              <a:rPr lang="pt-BR" altLang="pt-BR" dirty="0">
                <a:solidFill>
                  <a:srgbClr val="002060"/>
                </a:solidFill>
              </a:rPr>
              <a:t>O que você imagina do processo civil americano?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top">
            <a:extLst>
              <a:ext uri="{FF2B5EF4-FFF2-40B4-BE49-F238E27FC236}">
                <a16:creationId xmlns:a16="http://schemas.microsoft.com/office/drawing/2014/main" id="{302C71C8-0704-4049-9556-28EEB78F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293" y="2695482"/>
            <a:ext cx="5069382" cy="25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3200" dirty="0">
                <a:latin typeface="+mj-lt"/>
              </a:rPr>
              <a:t>O que esta placa significa?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3200" dirty="0">
              <a:latin typeface="+mj-lt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3200" dirty="0">
                <a:latin typeface="+mj-lt"/>
              </a:rPr>
              <a:t>O que se faz quando se está dirigindo e se vê esta placa?</a:t>
            </a:r>
          </a:p>
        </p:txBody>
      </p:sp>
    </p:spTree>
    <p:extLst>
      <p:ext uri="{BB962C8B-B14F-4D97-AF65-F5344CB8AC3E}">
        <p14:creationId xmlns:p14="http://schemas.microsoft.com/office/powerpoint/2010/main" val="41838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FF73230-568D-4001-A9FE-593CFE28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que você acha dessa placa?</a:t>
            </a:r>
            <a:endParaRPr lang="en-US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ABC97465-D693-4936-8F10-2AFBA4AE1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4" r="1" b="22482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0E03CA8-C0C3-44B6-8FE7-C57B157C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1765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Coluna “Estudar Direito Fora”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1A53A0C-02B4-4E19-A844-DF4A1E239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9511" y="1533184"/>
            <a:ext cx="9072978" cy="51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12799" y="1397417"/>
            <a:ext cx="10899740" cy="2398303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1) Inicial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2) Audiência de conciliação ou mediação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3) Contestação (preliminares)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4) Réplica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5) Saneamento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6) Audiência de instrução e julgamento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7) Memoriais / Alegações finais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pt-BR" sz="3200" dirty="0">
                <a:latin typeface="+mj-lt"/>
              </a:rPr>
              <a:t>8) Sentença</a:t>
            </a:r>
          </a:p>
          <a:p>
            <a:pPr>
              <a:spcBef>
                <a:spcPct val="0"/>
              </a:spcBef>
            </a:pPr>
            <a:endParaRPr lang="pt-BR" altLang="pt-BR" sz="3200" dirty="0">
              <a:latin typeface="+mj-lt"/>
            </a:endParaRPr>
          </a:p>
          <a:p>
            <a:pPr algn="just">
              <a:spcBef>
                <a:spcPct val="0"/>
              </a:spcBef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Com variações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Audiência inicial deveria ser a regra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01" y="210057"/>
            <a:ext cx="10972800" cy="942017"/>
          </a:xfrm>
        </p:spPr>
        <p:txBody>
          <a:bodyPr>
            <a:normAutofit fontScale="90000"/>
          </a:bodyPr>
          <a:lstStyle/>
          <a:p>
            <a:r>
              <a:rPr lang="pt-BR" altLang="pt-BR" dirty="0" err="1">
                <a:solidFill>
                  <a:schemeClr val="accent6">
                    <a:lumMod val="75000"/>
                  </a:schemeClr>
                </a:solidFill>
              </a:rPr>
              <a:t>Processso</a:t>
            </a: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 de Conhecimento</a:t>
            </a:r>
            <a:b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Procedimento</a:t>
            </a:r>
            <a:r>
              <a:rPr lang="pt-BR" altLang="pt-BR" dirty="0"/>
              <a:t> </a:t>
            </a:r>
            <a:r>
              <a:rPr lang="pt-BR" altLang="pt-BR" dirty="0">
                <a:solidFill>
                  <a:schemeClr val="accent6">
                    <a:lumMod val="75000"/>
                  </a:schemeClr>
                </a:solidFill>
              </a:rPr>
              <a:t>comum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7159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chemeClr val="tx2"/>
                </a:solidFill>
              </a:rPr>
              <a:t>Processo de Conhecimento - procedimento nos EUA</a:t>
            </a:r>
            <a:endParaRPr lang="pt-BR" i="1" dirty="0">
              <a:solidFill>
                <a:schemeClr val="tx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3200" dirty="0">
                <a:latin typeface="+mj-lt"/>
              </a:rPr>
              <a:t>De onde?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3200" dirty="0">
              <a:latin typeface="+mj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pt-BR" altLang="pt-BR" sz="3200" dirty="0">
                <a:latin typeface="+mj-lt"/>
              </a:rPr>
              <a:t>A partir da Federal </a:t>
            </a:r>
            <a:r>
              <a:rPr lang="pt-BR" altLang="pt-BR" sz="3200" dirty="0" err="1">
                <a:latin typeface="+mj-lt"/>
              </a:rPr>
              <a:t>Rules</a:t>
            </a:r>
            <a:r>
              <a:rPr lang="pt-BR" altLang="pt-BR" sz="3200" dirty="0">
                <a:latin typeface="+mj-lt"/>
              </a:rPr>
              <a:t> </a:t>
            </a:r>
            <a:r>
              <a:rPr lang="pt-BR" altLang="pt-BR" sz="3200" dirty="0" err="1">
                <a:latin typeface="+mj-lt"/>
              </a:rPr>
              <a:t>of</a:t>
            </a:r>
            <a:r>
              <a:rPr lang="pt-BR" altLang="pt-BR" sz="3200" dirty="0">
                <a:latin typeface="+mj-lt"/>
              </a:rPr>
              <a:t> Civil Procedure (FRCP)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3200" dirty="0">
              <a:latin typeface="+mj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dirty="0">
                <a:hlinkClick r:id="rId3"/>
              </a:rPr>
              <a:t>https://www.law.cornell.edu/rules/frcp</a:t>
            </a:r>
            <a:endParaRPr lang="en-US" sz="3200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altLang="pt-BR" sz="2000" dirty="0">
              <a:latin typeface="+mj-lt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pt-BR" altLang="pt-BR" sz="20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539228-1A5B-4BDB-8A63-C01117E98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942" b="2"/>
          <a:stretch/>
        </p:blipFill>
        <p:spPr>
          <a:xfrm>
            <a:off x="4809042" y="1690689"/>
            <a:ext cx="6544758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09E77C-71A5-453F-8778-04ED4EEA6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752DD05-76E1-4F87-9632-0CF39A9D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F27A17-A0AE-478C-AF88-0862E960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822</Words>
  <Application>Microsoft Office PowerPoint</Application>
  <PresentationFormat>Widescreen</PresentationFormat>
  <Paragraphs>129</Paragraphs>
  <Slides>16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do Office</vt:lpstr>
      <vt:lpstr>IBMEC 10/03/20</vt:lpstr>
      <vt:lpstr>Apresentação do PowerPoint</vt:lpstr>
      <vt:lpstr>O que você imagina do processo civil americano?</vt:lpstr>
      <vt:lpstr>Apresentação do PowerPoint</vt:lpstr>
      <vt:lpstr>Apresentação do PowerPoint</vt:lpstr>
      <vt:lpstr>Coluna “Estudar Direito Fora”</vt:lpstr>
      <vt:lpstr>Processso de Conhecimento Procedimento comum</vt:lpstr>
      <vt:lpstr>Processo de Conhecimento - procedimento nos EUA</vt:lpstr>
      <vt:lpstr>Apresentação do PowerPoint</vt:lpstr>
      <vt:lpstr>Processo de Conhecimento - procedimento nos EUA</vt:lpstr>
      <vt:lpstr>Processo de Conhecimento - procedimento nos EUA</vt:lpstr>
      <vt:lpstr>Procedimento nos EUA</vt:lpstr>
      <vt:lpstr>Procedimento nos EUA</vt:lpstr>
      <vt:lpstr>Procedimento nos EUA</vt:lpstr>
      <vt:lpstr>Para refletir: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FADITU Comemoração dos 50 anos 1º/11/19</dc:title>
  <dc:creator>Luiz Guilherme  P Dellore</dc:creator>
  <cp:lastModifiedBy>daniel delgado</cp:lastModifiedBy>
  <cp:revision>5</cp:revision>
  <dcterms:created xsi:type="dcterms:W3CDTF">2019-11-01T09:52:43Z</dcterms:created>
  <dcterms:modified xsi:type="dcterms:W3CDTF">2020-08-10T00:17:29Z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e7aacd-7cc4-4c31-9e6f-7ef306428f09_Enabled">
    <vt:lpwstr>True</vt:lpwstr>
  </property>
  <property fmtid="{D5CDD505-2E9C-101B-9397-08002B2CF9AE}" pid="3" name="MSIP_Label_fde7aacd-7cc4-4c31-9e6f-7ef306428f09_SiteId">
    <vt:lpwstr>ab9bba98-684a-43fb-add8-9c2bebede229</vt:lpwstr>
  </property>
  <property fmtid="{D5CDD505-2E9C-101B-9397-08002B2CF9AE}" pid="4" name="MSIP_Label_fde7aacd-7cc4-4c31-9e6f-7ef306428f09_Owner">
    <vt:lpwstr>c058631@corp.caixa.gov.br</vt:lpwstr>
  </property>
  <property fmtid="{D5CDD505-2E9C-101B-9397-08002B2CF9AE}" pid="5" name="MSIP_Label_fde7aacd-7cc4-4c31-9e6f-7ef306428f09_SetDate">
    <vt:lpwstr>2020-03-09T23:27:02.6398015Z</vt:lpwstr>
  </property>
  <property fmtid="{D5CDD505-2E9C-101B-9397-08002B2CF9AE}" pid="6" name="MSIP_Label_fde7aacd-7cc4-4c31-9e6f-7ef306428f09_Name">
    <vt:lpwstr>#PUBLICO</vt:lpwstr>
  </property>
  <property fmtid="{D5CDD505-2E9C-101B-9397-08002B2CF9AE}" pid="7" name="MSIP_Label_fde7aacd-7cc4-4c31-9e6f-7ef306428f09_Application">
    <vt:lpwstr>Microsoft Azure Information Protection</vt:lpwstr>
  </property>
  <property fmtid="{D5CDD505-2E9C-101B-9397-08002B2CF9AE}" pid="8" name="MSIP_Label_fde7aacd-7cc4-4c31-9e6f-7ef306428f09_ActionId">
    <vt:lpwstr>ed1b979a-2a20-402c-8bf5-9b6342cf3833</vt:lpwstr>
  </property>
  <property fmtid="{D5CDD505-2E9C-101B-9397-08002B2CF9AE}" pid="9" name="MSIP_Label_fde7aacd-7cc4-4c31-9e6f-7ef306428f09_Extended_MSFT_Method">
    <vt:lpwstr>Manual</vt:lpwstr>
  </property>
  <property fmtid="{D5CDD505-2E9C-101B-9397-08002B2CF9AE}" pid="10" name="Sensitivity">
    <vt:lpwstr>#PUBLICO</vt:lpwstr>
  </property>
</Properties>
</file>