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1" r:id="rId2"/>
    <p:sldId id="302" r:id="rId3"/>
    <p:sldId id="304" r:id="rId4"/>
    <p:sldId id="277" r:id="rId5"/>
    <p:sldId id="283" r:id="rId6"/>
    <p:sldId id="282" r:id="rId7"/>
    <p:sldId id="278" r:id="rId8"/>
    <p:sldId id="279" r:id="rId9"/>
    <p:sldId id="305" r:id="rId10"/>
    <p:sldId id="284" r:id="rId11"/>
    <p:sldId id="287" r:id="rId12"/>
    <p:sldId id="280" r:id="rId13"/>
    <p:sldId id="281" r:id="rId14"/>
    <p:sldId id="286" r:id="rId15"/>
    <p:sldId id="288" r:id="rId16"/>
    <p:sldId id="309" r:id="rId17"/>
    <p:sldId id="306" r:id="rId18"/>
    <p:sldId id="307" r:id="rId19"/>
    <p:sldId id="308" r:id="rId20"/>
    <p:sldId id="310" r:id="rId21"/>
    <p:sldId id="303" r:id="rId2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4A7C"/>
    <a:srgbClr val="91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CC620-B7F1-48EF-9765-B9F0B9087556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19692-0EEC-485E-9575-0726DA40FC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5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16FF240F-3AD8-4893-ABEE-65C82655B9F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69973F3-E5B1-4E07-B261-9493ECFE8559}" type="slidenum">
              <a:rPr lang="pt-BR" altLang="pt-BR"/>
              <a:pPr algn="r" eaLnBrk="1" hangingPunct="1">
                <a:spcBef>
                  <a:spcPct val="0"/>
                </a:spcBef>
              </a:pPr>
              <a:t>3</a:t>
            </a:fld>
            <a:endParaRPr lang="pt-BR" altLang="pt-BR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DD38858-81C6-4505-941E-76612A6CA7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1782B68D-A807-48D2-B8F4-A496F2DDAA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453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654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023AFE-A289-4514-8941-DDE6C24BA5A7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4629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023AFE-A289-4514-8941-DDE6C24BA5A7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9836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023AFE-A289-4514-8941-DDE6C24BA5A7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12818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023AFE-A289-4514-8941-DDE6C24BA5A7}" type="slidenum">
              <a:rPr kumimoji="0" lang="pt-B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2001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2833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314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000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892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128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220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291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1550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23AFE-A289-4514-8941-DDE6C24BA5A7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539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31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488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6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291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129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19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51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9006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32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77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9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pt-BR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pt-BR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0A231-0E89-46AC-A7B3-0CC8869F26D0}" type="datetimeFigureOut">
              <a:rPr lang="pt-BR" smtClean="0"/>
              <a:t>09/08/2020</a:t>
            </a:fld>
            <a:endParaRPr lang="pt-BR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402E8-EF23-4B79-B47C-2378C226AAA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2083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dodoncpc.com.br/" TargetMode="External"/><Relationship Id="rId2" Type="http://schemas.openxmlformats.org/officeDocument/2006/relationships/hyperlink" Target="http://www.dellore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dodoncpc.com.br/" TargetMode="External"/><Relationship Id="rId2" Type="http://schemas.openxmlformats.org/officeDocument/2006/relationships/hyperlink" Target="http://www.dellore.com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-338666" y="1700961"/>
            <a:ext cx="6609344" cy="1263958"/>
          </a:xfrm>
        </p:spPr>
        <p:txBody>
          <a:bodyPr anchor="ctr">
            <a:noAutofit/>
          </a:bodyPr>
          <a:lstStyle/>
          <a:p>
            <a:pPr algn="r"/>
            <a:r>
              <a:rPr lang="pt-BR" sz="3100" b="1" cap="all" dirty="0"/>
              <a:t>OAB + Concursos</a:t>
            </a:r>
            <a:br>
              <a:rPr lang="pt-BR" sz="3100" b="1" cap="all" dirty="0"/>
            </a:br>
            <a:r>
              <a:rPr lang="pt-BR" sz="3100" b="1" cap="all" dirty="0"/>
              <a:t>Gramado</a:t>
            </a:r>
            <a:br>
              <a:rPr lang="pt-BR" sz="3100" b="1" cap="all" dirty="0"/>
            </a:br>
            <a:r>
              <a:rPr lang="pt-BR" sz="3100" b="1" cap="all" dirty="0"/>
              <a:t>16/06/18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321707" y="2133343"/>
            <a:ext cx="5575326" cy="399193"/>
          </a:xfrm>
        </p:spPr>
        <p:txBody>
          <a:bodyPr anchor="ctr">
            <a:noAutofit/>
          </a:bodyPr>
          <a:lstStyle/>
          <a:p>
            <a:pPr algn="l"/>
            <a:r>
              <a:rPr lang="pt-BR" sz="3700" b="1" dirty="0"/>
              <a:t>Prof. Luiz Dellore</a:t>
            </a:r>
          </a:p>
        </p:txBody>
      </p:sp>
      <p:sp>
        <p:nvSpPr>
          <p:cNvPr id="5" name="Retângulo 4"/>
          <p:cNvSpPr/>
          <p:nvPr/>
        </p:nvSpPr>
        <p:spPr>
          <a:xfrm>
            <a:off x="6275987" y="1700961"/>
            <a:ext cx="45719" cy="126395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0070C0"/>
              </a:solidFill>
            </a:endParaRP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868A8722-6F3C-4158-925F-FA747AEE2D4B}"/>
              </a:ext>
            </a:extLst>
          </p:cNvPr>
          <p:cNvSpPr txBox="1">
            <a:spLocks/>
          </p:cNvSpPr>
          <p:nvPr/>
        </p:nvSpPr>
        <p:spPr>
          <a:xfrm>
            <a:off x="-1" y="4294255"/>
            <a:ext cx="12201083" cy="150186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4000" dirty="0"/>
              <a:t>O NCPC em concursos e no Exame da OAB</a:t>
            </a:r>
          </a:p>
        </p:txBody>
      </p:sp>
    </p:spTree>
    <p:extLst>
      <p:ext uri="{BB962C8B-B14F-4D97-AF65-F5344CB8AC3E}">
        <p14:creationId xmlns:p14="http://schemas.microsoft.com/office/powerpoint/2010/main" val="2120358682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934066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A) Será possível o ajuizamento da ação unicamente em face de Nivaldo, na medida em que a hipótese tratada é de litisconsórcio simples. A sentença proferida contra Nivaldo será ineficaz em relação a Amanda.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B) Não será possível o ajuizamento da ação unicamente em face de Nivaldo, uma vez que a hipótese tratada é de litisconsórcio necessário. Caso a ação não seja ajuizada em face de Amanda, o juiz deverá determinar que seja requerida sua citação, sob pena de extinção do processo.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C) Será possível o ajuizamento da ação unicamente em face de Nivaldo, na medida em que a hipótese tratada é de litisconsórcio facultativo. A sentença proferida contra Nivaldo será eficaz em relação a Amanda, pois entre eles há comunhão de direitos ou de obrigações.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D) Não será possível o ajuizamento da ação unicamente em face de Nivaldo, uma vez que a hipótese tratada é de </a:t>
            </a:r>
            <a:r>
              <a:rPr lang="pt-BR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litis-consórcio</a:t>
            </a: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simples. A sentença proferida contra Nivaldo será ineficaz.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XXII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8490" y="2625213"/>
            <a:ext cx="27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*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084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934066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900" dirty="0"/>
              <a:t>Tancredo ajuizou equivocadamente, em abril de 2017, demanda reivindicatória em face de Gilberto, caseiro do sítio Campos Verdes, porque Gilberto parecia ostentar a condição de proprietário. Diante do narrado, assinale a afirmativa correta.</a:t>
            </a:r>
          </a:p>
          <a:p>
            <a:pPr marL="0" indent="0" algn="just">
              <a:buNone/>
            </a:pPr>
            <a:r>
              <a:rPr lang="pt-BR" sz="2900" dirty="0"/>
              <a:t>A) Gilberto deverá realizar a nomeação à autoria no prazo de contestação.</a:t>
            </a:r>
          </a:p>
          <a:p>
            <a:pPr marL="0" indent="0" algn="just">
              <a:buNone/>
            </a:pPr>
            <a:r>
              <a:rPr lang="pt-BR" sz="2900" dirty="0"/>
              <a:t>B) Gilberto poderá alegar ilegitimidade </a:t>
            </a:r>
            <a:r>
              <a:rPr lang="pt-BR" sz="2900" i="1" dirty="0"/>
              <a:t>ad causam</a:t>
            </a:r>
            <a:r>
              <a:rPr lang="pt-BR" sz="2900" dirty="0"/>
              <a:t> na contestação, indicando aquele que considera proprietário.</a:t>
            </a:r>
          </a:p>
          <a:p>
            <a:pPr marL="0" indent="0" algn="just">
              <a:buNone/>
            </a:pPr>
            <a:r>
              <a:rPr lang="pt-BR" sz="2900" dirty="0"/>
              <a:t>C) Trata-se de vício sanável, podendo o magistrado corrigir o polo passivo de ofício, substituindo Gilberto da relação processual, ainda que este não tenha indicado alguém.</a:t>
            </a:r>
          </a:p>
          <a:p>
            <a:pPr marL="0" indent="0" algn="just">
              <a:buNone/>
            </a:pPr>
            <a:r>
              <a:rPr lang="pt-BR" sz="2900" dirty="0"/>
              <a:t>D) Gilberto poderá promover o chamamento ao processo de seu patrão, a quem está subordinado.</a:t>
            </a:r>
          </a:p>
          <a:p>
            <a:pPr marL="0" indent="0" algn="just">
              <a:buNone/>
            </a:pPr>
            <a:endParaRPr lang="en-US" sz="29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XXV</a:t>
            </a:r>
          </a:p>
        </p:txBody>
      </p:sp>
    </p:spTree>
    <p:extLst>
      <p:ext uri="{BB962C8B-B14F-4D97-AF65-F5344CB8AC3E}">
        <p14:creationId xmlns:p14="http://schemas.microsoft.com/office/powerpoint/2010/main" val="256149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243840" y="1942214"/>
            <a:ext cx="11689080" cy="510364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altLang="pt-BR" dirty="0">
                <a:solidFill>
                  <a:srgbClr val="000000"/>
                </a:solidFill>
              </a:rPr>
              <a:t>Intervenções existentes no </a:t>
            </a:r>
            <a:r>
              <a:rPr lang="pt-BR" altLang="pt-BR" strike="sngStrike" dirty="0">
                <a:solidFill>
                  <a:srgbClr val="000000"/>
                </a:solidFill>
              </a:rPr>
              <a:t>CPC1973</a:t>
            </a:r>
            <a:r>
              <a:rPr lang="pt-BR" altLang="pt-BR" dirty="0">
                <a:solidFill>
                  <a:srgbClr val="000000"/>
                </a:solidFill>
              </a:rPr>
              <a:t> e no NCPC</a:t>
            </a:r>
          </a:p>
          <a:p>
            <a:pPr algn="just">
              <a:spcBef>
                <a:spcPct val="0"/>
              </a:spcBef>
              <a:defRPr/>
            </a:pPr>
            <a:endParaRPr lang="pt-BR" altLang="pt-BR" sz="2133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2667" dirty="0">
                <a:solidFill>
                  <a:schemeClr val="accent6">
                    <a:lumMod val="75000"/>
                  </a:schemeClr>
                </a:solidFill>
              </a:rPr>
              <a:t>Intervenção de Terceiros</a:t>
            </a:r>
          </a:p>
        </p:txBody>
      </p:sp>
      <p:sp>
        <p:nvSpPr>
          <p:cNvPr id="4" name="Retângulo 3"/>
          <p:cNvSpPr/>
          <p:nvPr/>
        </p:nvSpPr>
        <p:spPr>
          <a:xfrm>
            <a:off x="2571404" y="2485174"/>
            <a:ext cx="7536616" cy="325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61981" indent="-761981" algn="just">
              <a:spcBef>
                <a:spcPct val="0"/>
              </a:spcBef>
              <a:buFontTx/>
              <a:buAutoNum type="romanLcParenBoth"/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assistência</a:t>
            </a:r>
          </a:p>
          <a:p>
            <a:pPr marL="761981" indent="-761981" algn="just">
              <a:spcBef>
                <a:spcPct val="0"/>
              </a:spcBef>
              <a:buFontTx/>
              <a:buAutoNum type="romanLcParenBoth"/>
              <a:defRPr/>
            </a:pPr>
            <a:r>
              <a:rPr lang="pt-BR" altLang="pt-BR" sz="2933" strike="sngStrike" dirty="0">
                <a:solidFill>
                  <a:srgbClr val="000000"/>
                </a:solidFill>
              </a:rPr>
              <a:t>oposição</a:t>
            </a:r>
            <a:r>
              <a:rPr lang="pt-BR" altLang="pt-BR" sz="2933" dirty="0">
                <a:solidFill>
                  <a:srgbClr val="000000"/>
                </a:solidFill>
              </a:rPr>
              <a:t> (procedimento especial, art. 682)</a:t>
            </a:r>
          </a:p>
          <a:p>
            <a:pPr marL="761981" indent="-761981" algn="just">
              <a:spcBef>
                <a:spcPct val="0"/>
              </a:spcBef>
              <a:buFontTx/>
              <a:buAutoNum type="romanLcParenBoth"/>
              <a:defRPr/>
            </a:pPr>
            <a:r>
              <a:rPr lang="pt-BR" altLang="pt-BR" sz="2933" strike="sngStrike" dirty="0">
                <a:solidFill>
                  <a:srgbClr val="000000"/>
                </a:solidFill>
              </a:rPr>
              <a:t>nomeação</a:t>
            </a:r>
            <a:r>
              <a:rPr lang="pt-BR" altLang="pt-BR" sz="2933" dirty="0">
                <a:solidFill>
                  <a:srgbClr val="000000"/>
                </a:solidFill>
              </a:rPr>
              <a:t> (indicação réu, art. 338/9)</a:t>
            </a:r>
          </a:p>
          <a:p>
            <a:pPr marL="715415" indent="-715415"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(ii)     denunciação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(iii)    chamamento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</a:t>
            </a:r>
            <a:r>
              <a:rPr lang="pt-BR" altLang="pt-BR" sz="2933" dirty="0" err="1">
                <a:solidFill>
                  <a:srgbClr val="000000"/>
                </a:solidFill>
              </a:rPr>
              <a:t>iv</a:t>
            </a:r>
            <a:r>
              <a:rPr lang="pt-BR" altLang="pt-BR" sz="2933" dirty="0">
                <a:solidFill>
                  <a:srgbClr val="000000"/>
                </a:solidFill>
              </a:rPr>
              <a:t>)    incidente de desconsideração da PJ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(v)     </a:t>
            </a:r>
            <a:r>
              <a:rPr lang="pt-BR" altLang="pt-BR" sz="2933" i="1" dirty="0" err="1">
                <a:solidFill>
                  <a:srgbClr val="000000"/>
                </a:solidFill>
              </a:rPr>
              <a:t>amicus</a:t>
            </a:r>
            <a:r>
              <a:rPr lang="pt-BR" altLang="pt-BR" sz="2933" i="1" dirty="0">
                <a:solidFill>
                  <a:srgbClr val="000000"/>
                </a:solidFill>
              </a:rPr>
              <a:t> </a:t>
            </a:r>
            <a:r>
              <a:rPr lang="pt-BR" altLang="pt-BR" sz="2933" i="1" dirty="0" err="1">
                <a:solidFill>
                  <a:srgbClr val="000000"/>
                </a:solidFill>
              </a:rPr>
              <a:t>curiae</a:t>
            </a:r>
            <a:endParaRPr lang="pt-BR" altLang="pt-BR" sz="2933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16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50520" y="211621"/>
            <a:ext cx="10972800" cy="702779"/>
          </a:xfrm>
        </p:spPr>
        <p:txBody>
          <a:bodyPr>
            <a:normAutofit/>
          </a:bodyPr>
          <a:lstStyle/>
          <a:p>
            <a:r>
              <a:rPr lang="en-US" sz="3200" dirty="0" err="1"/>
              <a:t>Intervenção</a:t>
            </a:r>
            <a:r>
              <a:rPr lang="en-US" sz="3200" dirty="0"/>
              <a:t> de </a:t>
            </a:r>
            <a:r>
              <a:rPr lang="en-US" sz="3200" dirty="0" err="1"/>
              <a:t>Terceiros</a:t>
            </a:r>
            <a:endParaRPr lang="en-US" sz="2667" dirty="0"/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350520" y="1673643"/>
            <a:ext cx="11719560" cy="595424"/>
          </a:xfrm>
        </p:spPr>
        <p:txBody>
          <a:bodyPr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altLang="pt-BR" dirty="0">
                <a:solidFill>
                  <a:schemeClr val="accent6">
                    <a:lumMod val="75000"/>
                  </a:schemeClr>
                </a:solidFill>
              </a:rPr>
              <a:t>Palavra-chave</a:t>
            </a:r>
            <a:r>
              <a:rPr lang="pt-BR" altLang="pt-BR" dirty="0">
                <a:solidFill>
                  <a:srgbClr val="000000"/>
                </a:solidFill>
              </a:rPr>
              <a:t> de cada intervenção</a:t>
            </a:r>
          </a:p>
          <a:p>
            <a:pPr algn="just">
              <a:spcBef>
                <a:spcPct val="0"/>
              </a:spcBef>
              <a:defRPr/>
            </a:pP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549236" y="2269067"/>
            <a:ext cx="7592291" cy="3457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(i) assistência = </a:t>
            </a:r>
            <a:r>
              <a:rPr lang="pt-BR" altLang="pt-BR" sz="2933" i="1" dirty="0">
                <a:solidFill>
                  <a:srgbClr val="000000"/>
                </a:solidFill>
              </a:rPr>
              <a:t>ajuda</a:t>
            </a:r>
          </a:p>
          <a:p>
            <a:pPr algn="just">
              <a:spcBef>
                <a:spcPct val="0"/>
              </a:spcBef>
              <a:defRPr/>
            </a:pPr>
            <a:endParaRPr lang="pt-BR" altLang="pt-BR" sz="667" i="1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i="1" dirty="0">
                <a:solidFill>
                  <a:srgbClr val="000000"/>
                </a:solidFill>
              </a:rPr>
              <a:t>* oposição = atrapalha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i="1" dirty="0">
                <a:solidFill>
                  <a:srgbClr val="000000"/>
                </a:solidFill>
              </a:rPr>
              <a:t>* nomeação / ilegitimidade NCPC = dedo-duro</a:t>
            </a:r>
          </a:p>
          <a:p>
            <a:pPr algn="just">
              <a:spcBef>
                <a:spcPct val="0"/>
              </a:spcBef>
              <a:defRPr/>
            </a:pPr>
            <a:endParaRPr lang="pt-BR" altLang="pt-BR" sz="667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</a:t>
            </a:r>
            <a:r>
              <a:rPr lang="pt-BR" altLang="pt-BR" sz="2933" dirty="0" err="1">
                <a:solidFill>
                  <a:srgbClr val="000000"/>
                </a:solidFill>
              </a:rPr>
              <a:t>ii</a:t>
            </a:r>
            <a:r>
              <a:rPr lang="pt-BR" altLang="pt-BR" sz="2933" dirty="0">
                <a:solidFill>
                  <a:srgbClr val="000000"/>
                </a:solidFill>
              </a:rPr>
              <a:t>) denunciação = </a:t>
            </a:r>
            <a:r>
              <a:rPr lang="pt-BR" altLang="pt-BR" sz="2933" i="1" dirty="0">
                <a:solidFill>
                  <a:srgbClr val="000000"/>
                </a:solidFill>
              </a:rPr>
              <a:t>ação de regresso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</a:t>
            </a:r>
            <a:r>
              <a:rPr lang="pt-BR" altLang="pt-BR" sz="2933" dirty="0" err="1">
                <a:solidFill>
                  <a:srgbClr val="000000"/>
                </a:solidFill>
              </a:rPr>
              <a:t>iii</a:t>
            </a:r>
            <a:r>
              <a:rPr lang="pt-BR" altLang="pt-BR" sz="2933" dirty="0">
                <a:solidFill>
                  <a:srgbClr val="000000"/>
                </a:solidFill>
              </a:rPr>
              <a:t>) chamamento = </a:t>
            </a:r>
            <a:r>
              <a:rPr lang="pt-BR" altLang="pt-BR" sz="2933" i="1" dirty="0">
                <a:solidFill>
                  <a:srgbClr val="000000"/>
                </a:solidFill>
              </a:rPr>
              <a:t>solidariedade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</a:t>
            </a:r>
            <a:r>
              <a:rPr lang="pt-BR" altLang="pt-BR" sz="2933" dirty="0" err="1">
                <a:solidFill>
                  <a:srgbClr val="000000"/>
                </a:solidFill>
              </a:rPr>
              <a:t>iv</a:t>
            </a:r>
            <a:r>
              <a:rPr lang="pt-BR" altLang="pt-BR" sz="2933" dirty="0">
                <a:solidFill>
                  <a:srgbClr val="000000"/>
                </a:solidFill>
              </a:rPr>
              <a:t>)    incidente de </a:t>
            </a:r>
            <a:r>
              <a:rPr lang="pt-BR" altLang="pt-BR" sz="2933" i="1" dirty="0">
                <a:solidFill>
                  <a:srgbClr val="000000"/>
                </a:solidFill>
              </a:rPr>
              <a:t>desconsideração da PJ</a:t>
            </a:r>
          </a:p>
          <a:p>
            <a:pPr algn="just">
              <a:spcBef>
                <a:spcPct val="0"/>
              </a:spcBef>
              <a:defRPr/>
            </a:pPr>
            <a:r>
              <a:rPr lang="pt-BR" altLang="pt-BR" sz="2933" dirty="0">
                <a:solidFill>
                  <a:srgbClr val="000000"/>
                </a:solidFill>
              </a:rPr>
              <a:t>(v)     </a:t>
            </a:r>
            <a:r>
              <a:rPr lang="pt-BR" altLang="pt-BR" sz="2933" i="1" dirty="0" err="1">
                <a:solidFill>
                  <a:srgbClr val="000000"/>
                </a:solidFill>
              </a:rPr>
              <a:t>amicus</a:t>
            </a:r>
            <a:r>
              <a:rPr lang="pt-BR" altLang="pt-BR" sz="2933" i="1" dirty="0">
                <a:solidFill>
                  <a:srgbClr val="000000"/>
                </a:solidFill>
              </a:rPr>
              <a:t> </a:t>
            </a:r>
            <a:r>
              <a:rPr lang="pt-BR" altLang="pt-BR" sz="2933" i="1" dirty="0" err="1">
                <a:solidFill>
                  <a:srgbClr val="000000"/>
                </a:solidFill>
              </a:rPr>
              <a:t>curiae</a:t>
            </a:r>
            <a:r>
              <a:rPr lang="pt-BR" altLang="pt-BR" sz="2933" i="1" dirty="0">
                <a:solidFill>
                  <a:srgbClr val="000000"/>
                </a:solidFill>
              </a:rPr>
              <a:t> = amigo da corte</a:t>
            </a:r>
          </a:p>
        </p:txBody>
      </p:sp>
    </p:spTree>
    <p:extLst>
      <p:ext uri="{BB962C8B-B14F-4D97-AF65-F5344CB8AC3E}">
        <p14:creationId xmlns:p14="http://schemas.microsoft.com/office/powerpoint/2010/main" val="182813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868750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3000" dirty="0"/>
              <a:t>Tancredo ajuizou equivocadamente, em abril de 2017, demanda reivindicatória em face de Gilberto, caseiro do sítio Campos Verdes, porque Gilberto parecia ostentar a condição de proprietário. Diante do narrado, assinale a afirmativa correta.</a:t>
            </a:r>
          </a:p>
          <a:p>
            <a:pPr marL="0" indent="0" algn="just">
              <a:buNone/>
            </a:pPr>
            <a:r>
              <a:rPr lang="pt-BR" sz="3000" dirty="0"/>
              <a:t>A) Gilberto deverá realizar a nomeação à autoria no prazo de contestação.</a:t>
            </a:r>
          </a:p>
          <a:p>
            <a:pPr marL="0" indent="0" algn="just">
              <a:buNone/>
            </a:pPr>
            <a:r>
              <a:rPr lang="pt-BR" sz="3000" dirty="0"/>
              <a:t>B) Gilberto poderá alegar ilegitimidade </a:t>
            </a:r>
            <a:r>
              <a:rPr lang="pt-BR" sz="3000" i="1" dirty="0"/>
              <a:t>ad causam</a:t>
            </a:r>
            <a:r>
              <a:rPr lang="pt-BR" sz="3000" dirty="0"/>
              <a:t> na contestação, indicando aquele que considera proprietário.</a:t>
            </a:r>
          </a:p>
          <a:p>
            <a:pPr marL="0" indent="0" algn="just">
              <a:buNone/>
            </a:pPr>
            <a:r>
              <a:rPr lang="pt-BR" sz="3000" dirty="0"/>
              <a:t>C) Trata-se de vício sanável, podendo o magistrado corrigir o polo passivo de ofício, substituindo Gilberto da relação processual, ainda que este não tenha indicado alguém.</a:t>
            </a:r>
          </a:p>
          <a:p>
            <a:pPr marL="0" indent="0" algn="just">
              <a:buNone/>
            </a:pPr>
            <a:r>
              <a:rPr lang="pt-BR" sz="3000" dirty="0"/>
              <a:t>D) Gilberto poderá promover o chamamento ao processo de seu patrão, a quem está subordinado.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XXV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0" y="3838148"/>
            <a:ext cx="27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*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1759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170121"/>
            <a:ext cx="11139377" cy="63768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dirty="0"/>
              <a:t>(DPE/SC – 2017 – FCC) </a:t>
            </a:r>
            <a:r>
              <a:rPr lang="pt-BR" dirty="0"/>
              <a:t>O autor de uma ação deixou de comparecer à audiência de tentativa de conciliação, razão pela qual o juiz impôs-lhe multa. Diante desta decisão,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(A)	há previsão expressa de cabimento de apelação contra tal decisão, de modo que cabe ao interessado o ônus de recorrer no prazo de quinze dias a partir da intimação da decisão que impôs a multa, sob pena de preclusão.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(B)	não há previsão expressa de recurso imediato, mas não haverá preclusão imediatamente, de modo que a questão poderá ser suscitada em preliminar de apelação contra a decisão final, ou nas contrarrazões.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(C)	é irrecorrível e, assim, também não se submete a preclusão e pode ser revista em qualquer momento do processo, inclusive em recursos ordinários, por meio de simples petição.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(D)	há previsão expressa de cabimento de agravo de instrumento, de modo que cabe ao interessado o ônus de recorrer no prazo de quinze dias a partir da intimação desta decisão, sob pena de preclusão.</a:t>
            </a:r>
            <a:endParaRPr lang="en-US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18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903768" y="414670"/>
            <a:ext cx="10867748" cy="5562189"/>
          </a:xfrm>
        </p:spPr>
        <p:txBody>
          <a:bodyPr>
            <a:noAutofit/>
          </a:bodyPr>
          <a:lstStyle/>
          <a:p>
            <a:pPr algn="just">
              <a:spcBef>
                <a:spcPct val="0"/>
              </a:spcBef>
            </a:pPr>
            <a:r>
              <a:rPr lang="pt-BR" altLang="pt-BR" sz="3200" b="1" dirty="0">
                <a:solidFill>
                  <a:srgbClr val="C00000"/>
                </a:solidFill>
              </a:rPr>
              <a:t>Recursos em espécie </a:t>
            </a:r>
            <a:r>
              <a:rPr lang="pt-BR" altLang="pt-BR" sz="3200" dirty="0">
                <a:solidFill>
                  <a:srgbClr val="000000"/>
                </a:solidFill>
              </a:rPr>
              <a:t>(NCPC, art. 994):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I – apelação;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II – </a:t>
            </a:r>
            <a:r>
              <a:rPr lang="pt-BR" altLang="pt-BR" sz="3200" i="1" dirty="0">
                <a:solidFill>
                  <a:srgbClr val="000000"/>
                </a:solidFill>
              </a:rPr>
              <a:t>agravo</a:t>
            </a:r>
            <a:r>
              <a:rPr lang="pt-BR" altLang="pt-BR" sz="3200" dirty="0">
                <a:solidFill>
                  <a:srgbClr val="000000"/>
                </a:solidFill>
              </a:rPr>
              <a:t> de instrumento;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III – </a:t>
            </a:r>
            <a:r>
              <a:rPr lang="pt-BR" altLang="pt-BR" sz="3200" i="1" dirty="0">
                <a:solidFill>
                  <a:srgbClr val="000000"/>
                </a:solidFill>
              </a:rPr>
              <a:t>agravo</a:t>
            </a:r>
            <a:r>
              <a:rPr lang="pt-BR" altLang="pt-BR" sz="3200" dirty="0">
                <a:solidFill>
                  <a:srgbClr val="000000"/>
                </a:solidFill>
              </a:rPr>
              <a:t> interno;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IV – </a:t>
            </a:r>
            <a:r>
              <a:rPr lang="pt-BR" altLang="pt-BR" sz="3200" u="sng" dirty="0">
                <a:solidFill>
                  <a:srgbClr val="000000"/>
                </a:solidFill>
              </a:rPr>
              <a:t>embargos</a:t>
            </a:r>
            <a:r>
              <a:rPr lang="pt-BR" altLang="pt-BR" sz="3200" dirty="0">
                <a:solidFill>
                  <a:srgbClr val="000000"/>
                </a:solidFill>
              </a:rPr>
              <a:t> de declaração;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V – recurso ordinário;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VI – recurso especial;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VII – recurso extraordinário;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VIII – </a:t>
            </a:r>
            <a:r>
              <a:rPr lang="pt-BR" altLang="pt-BR" sz="3200" i="1" dirty="0">
                <a:solidFill>
                  <a:srgbClr val="000000"/>
                </a:solidFill>
              </a:rPr>
              <a:t>agravo</a:t>
            </a:r>
            <a:r>
              <a:rPr lang="pt-BR" altLang="pt-BR" sz="3200" dirty="0">
                <a:solidFill>
                  <a:srgbClr val="000000"/>
                </a:solidFill>
              </a:rPr>
              <a:t> em recurso especial/extraordinário;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IX – </a:t>
            </a:r>
            <a:r>
              <a:rPr lang="pt-BR" altLang="pt-BR" sz="3200" u="sng" dirty="0">
                <a:solidFill>
                  <a:srgbClr val="000000"/>
                </a:solidFill>
              </a:rPr>
              <a:t>embargos</a:t>
            </a:r>
            <a:r>
              <a:rPr lang="pt-BR" altLang="pt-BR" sz="3200" dirty="0">
                <a:solidFill>
                  <a:srgbClr val="000000"/>
                </a:solidFill>
              </a:rPr>
              <a:t> de divergência.</a:t>
            </a:r>
          </a:p>
          <a:p>
            <a:pPr algn="just">
              <a:spcBef>
                <a:spcPct val="0"/>
              </a:spcBef>
            </a:pPr>
            <a:endParaRPr lang="pt-BR" altLang="pt-BR" sz="3200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r>
              <a:rPr lang="pt-BR" altLang="pt-BR" sz="3200" dirty="0">
                <a:solidFill>
                  <a:srgbClr val="000000"/>
                </a:solidFill>
              </a:rPr>
              <a:t>Recurso adesivo (CPC, art. 997 – I, VI e VII)</a:t>
            </a:r>
          </a:p>
          <a:p>
            <a:pPr algn="just">
              <a:spcBef>
                <a:spcPct val="0"/>
              </a:spcBef>
            </a:pPr>
            <a:r>
              <a:rPr lang="pt-BR" altLang="pt-BR" sz="3200" dirty="0">
                <a:solidFill>
                  <a:srgbClr val="000000"/>
                </a:solidFill>
              </a:rPr>
              <a:t>Juizados: recurso inominado (L. 9099/95, art. 41)</a:t>
            </a:r>
          </a:p>
        </p:txBody>
      </p:sp>
    </p:spTree>
    <p:extLst>
      <p:ext uri="{BB962C8B-B14F-4D97-AF65-F5344CB8AC3E}">
        <p14:creationId xmlns:p14="http://schemas.microsoft.com/office/powerpoint/2010/main" val="382027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C00000"/>
                </a:solidFill>
              </a:rPr>
              <a:t>Cabimento</a:t>
            </a:r>
            <a:r>
              <a:rPr lang="pt-BR" sz="3200" dirty="0"/>
              <a:t> dos Recursos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838200" y="1272732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Para saber o recurso cabível, parte-se da </a:t>
            </a:r>
            <a:r>
              <a:rPr lang="pt-BR" altLang="pt-BR" u="sng" dirty="0">
                <a:solidFill>
                  <a:srgbClr val="000000"/>
                </a:solidFill>
              </a:rPr>
              <a:t>natureza das decisões</a:t>
            </a:r>
            <a:r>
              <a:rPr lang="pt-BR" altLang="pt-BR" dirty="0">
                <a:solidFill>
                  <a:srgbClr val="000000"/>
                </a:solidFill>
              </a:rPr>
              <a:t> dos magistrados.</a:t>
            </a:r>
          </a:p>
          <a:p>
            <a:pPr>
              <a:spcBef>
                <a:spcPct val="0"/>
              </a:spcBef>
            </a:pPr>
            <a:endParaRPr lang="pt-BR" altLang="pt-BR" u="sng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t-BR" altLang="pt-BR" u="sng" dirty="0">
                <a:solidFill>
                  <a:srgbClr val="000000"/>
                </a:solidFill>
              </a:rPr>
              <a:t>1º grau:</a:t>
            </a:r>
          </a:p>
          <a:p>
            <a:pPr>
              <a:spcBef>
                <a:spcPct val="0"/>
              </a:spcBef>
            </a:pPr>
            <a:r>
              <a:rPr lang="pt-BR" altLang="pt-BR" dirty="0">
                <a:solidFill>
                  <a:srgbClr val="000000"/>
                </a:solidFill>
              </a:rPr>
              <a:t>sentença, interlocutória e despacho</a:t>
            </a:r>
          </a:p>
          <a:p>
            <a:pPr>
              <a:spcBef>
                <a:spcPct val="0"/>
              </a:spcBef>
            </a:pPr>
            <a:endParaRPr lang="pt-BR" altLang="pt-BR" u="sng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- Sentença: </a:t>
            </a:r>
            <a:r>
              <a:rPr lang="pt-BR" altLang="pt-BR" i="1" dirty="0">
                <a:solidFill>
                  <a:srgbClr val="000000"/>
                </a:solidFill>
              </a:rPr>
              <a:t>apelação</a:t>
            </a:r>
            <a:r>
              <a:rPr lang="pt-BR" altLang="pt-BR" dirty="0">
                <a:solidFill>
                  <a:srgbClr val="000000"/>
                </a:solidFill>
              </a:rPr>
              <a:t> (CPC, 1009)</a:t>
            </a:r>
          </a:p>
          <a:p>
            <a:pPr marL="380990" indent="-380990">
              <a:spcBef>
                <a:spcPct val="0"/>
              </a:spcBef>
              <a:buFontTx/>
              <a:buChar char="-"/>
            </a:pPr>
            <a:endParaRPr lang="pt-BR" altLang="pt-BR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- Decisão interlocutória: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(i) se previsto no CPC, 1015: </a:t>
            </a:r>
            <a:r>
              <a:rPr lang="pt-BR" altLang="pt-BR" i="1" dirty="0">
                <a:solidFill>
                  <a:srgbClr val="000000"/>
                </a:solidFill>
              </a:rPr>
              <a:t>agravo  de instrumento;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(ii) caso contrário: impugnar em preliminar </a:t>
            </a:r>
            <a:r>
              <a:rPr lang="pt-BR" altLang="pt-BR" i="1" dirty="0">
                <a:solidFill>
                  <a:srgbClr val="000000"/>
                </a:solidFill>
              </a:rPr>
              <a:t>apelação </a:t>
            </a:r>
            <a:r>
              <a:rPr lang="pt-BR" altLang="pt-BR" dirty="0">
                <a:solidFill>
                  <a:srgbClr val="000000"/>
                </a:solidFill>
              </a:rPr>
              <a:t>ou contrarrazões (CPC, 1009, § 1º).</a:t>
            </a:r>
          </a:p>
          <a:p>
            <a:pPr algn="just">
              <a:spcBef>
                <a:spcPct val="0"/>
              </a:spcBef>
            </a:pPr>
            <a:endParaRPr lang="pt-BR" altLang="pt-BR" dirty="0">
              <a:solidFill>
                <a:srgbClr val="000000"/>
              </a:solidFill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dirty="0">
                <a:solidFill>
                  <a:srgbClr val="000000"/>
                </a:solidFill>
              </a:rPr>
              <a:t>- Despacho: </a:t>
            </a:r>
            <a:r>
              <a:rPr lang="pt-BR" altLang="pt-BR" i="1" dirty="0">
                <a:solidFill>
                  <a:srgbClr val="000000"/>
                </a:solidFill>
              </a:rPr>
              <a:t>irrecorrível </a:t>
            </a:r>
            <a:r>
              <a:rPr lang="pt-BR" altLang="pt-BR" dirty="0">
                <a:solidFill>
                  <a:srgbClr val="000000"/>
                </a:solidFill>
              </a:rPr>
              <a:t>(CPC, 1.001)</a:t>
            </a:r>
          </a:p>
        </p:txBody>
      </p:sp>
    </p:spTree>
    <p:extLst>
      <p:ext uri="{BB962C8B-B14F-4D97-AF65-F5344CB8AC3E}">
        <p14:creationId xmlns:p14="http://schemas.microsoft.com/office/powerpoint/2010/main" val="123132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rgbClr val="C00000"/>
                </a:solidFill>
              </a:rPr>
              <a:t>Cabimento</a:t>
            </a:r>
            <a:r>
              <a:rPr lang="pt-BR" sz="3200" dirty="0"/>
              <a:t> dos Recursos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838200" y="1166406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u="sng" dirty="0">
                <a:solidFill>
                  <a:srgbClr val="000000"/>
                </a:solidFill>
              </a:rPr>
              <a:t>Tribunal:</a:t>
            </a:r>
          </a:p>
          <a:p>
            <a:pPr algn="just">
              <a:spcBef>
                <a:spcPct val="0"/>
              </a:spcBef>
            </a:pPr>
            <a:r>
              <a:rPr lang="pt-BR" altLang="pt-BR" sz="3200" dirty="0">
                <a:solidFill>
                  <a:srgbClr val="000000"/>
                </a:solidFill>
              </a:rPr>
              <a:t>monocrática e acórdão </a:t>
            </a:r>
          </a:p>
          <a:p>
            <a:pPr algn="just">
              <a:spcBef>
                <a:spcPct val="0"/>
              </a:spcBef>
            </a:pPr>
            <a:endParaRPr lang="pt-BR" altLang="pt-BR" sz="3200" dirty="0">
              <a:solidFill>
                <a:srgbClr val="000000"/>
              </a:solidFill>
            </a:endParaRPr>
          </a:p>
          <a:p>
            <a:pPr marL="380990" indent="-380990" algn="just">
              <a:spcBef>
                <a:spcPct val="0"/>
              </a:spcBef>
              <a:buFontTx/>
              <a:buChar char="-"/>
            </a:pPr>
            <a:r>
              <a:rPr lang="pt-BR" altLang="pt-BR" sz="3200" dirty="0">
                <a:solidFill>
                  <a:srgbClr val="000000"/>
                </a:solidFill>
              </a:rPr>
              <a:t>Decisão monocrática: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(i) </a:t>
            </a:r>
            <a:r>
              <a:rPr lang="pt-BR" altLang="pt-BR" sz="3200" i="1" dirty="0">
                <a:solidFill>
                  <a:srgbClr val="000000"/>
                </a:solidFill>
              </a:rPr>
              <a:t>agravo</a:t>
            </a:r>
            <a:r>
              <a:rPr lang="pt-BR" altLang="pt-BR" sz="3200" dirty="0">
                <a:solidFill>
                  <a:srgbClr val="000000"/>
                </a:solidFill>
              </a:rPr>
              <a:t> </a:t>
            </a:r>
            <a:r>
              <a:rPr lang="pt-BR" altLang="pt-BR" sz="3200" i="1" dirty="0">
                <a:solidFill>
                  <a:srgbClr val="000000"/>
                </a:solidFill>
              </a:rPr>
              <a:t>interno </a:t>
            </a:r>
            <a:r>
              <a:rPr lang="pt-BR" altLang="pt-BR" sz="3200" dirty="0">
                <a:solidFill>
                  <a:srgbClr val="000000"/>
                </a:solidFill>
              </a:rPr>
              <a:t>(CPC, 1021);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dirty="0">
                <a:solidFill>
                  <a:srgbClr val="000000"/>
                </a:solidFill>
              </a:rPr>
              <a:t>(ii) </a:t>
            </a:r>
            <a:r>
              <a:rPr lang="pt-BR" altLang="pt-BR" sz="3200" i="1" dirty="0">
                <a:solidFill>
                  <a:srgbClr val="000000"/>
                </a:solidFill>
              </a:rPr>
              <a:t>agravo em REsp ou RE</a:t>
            </a:r>
            <a:r>
              <a:rPr lang="pt-BR" altLang="pt-BR" sz="3200" dirty="0">
                <a:solidFill>
                  <a:srgbClr val="000000"/>
                </a:solidFill>
              </a:rPr>
              <a:t> (da decisão que não admite esses recursos - CPC, 1042);</a:t>
            </a:r>
          </a:p>
          <a:p>
            <a:pPr marL="380990" indent="-380990" algn="just">
              <a:spcBef>
                <a:spcPct val="0"/>
              </a:spcBef>
              <a:buFontTx/>
              <a:buChar char="-"/>
            </a:pPr>
            <a:endParaRPr lang="pt-BR" altLang="pt-BR" sz="3200" dirty="0">
              <a:solidFill>
                <a:srgbClr val="000000"/>
              </a:solidFill>
            </a:endParaRPr>
          </a:p>
          <a:p>
            <a:pPr marL="380990" indent="-380990" algn="just">
              <a:spcBef>
                <a:spcPct val="0"/>
              </a:spcBef>
              <a:buFontTx/>
              <a:buChar char="-"/>
            </a:pPr>
            <a:r>
              <a:rPr lang="pt-BR" altLang="pt-BR" sz="3200" dirty="0">
                <a:solidFill>
                  <a:srgbClr val="000000"/>
                </a:solidFill>
              </a:rPr>
              <a:t>Acórdão: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pt-BR" sz="3200" i="1" dirty="0">
                <a:solidFill>
                  <a:srgbClr val="000000"/>
                </a:solidFill>
              </a:rPr>
              <a:t>os demais recursos</a:t>
            </a:r>
            <a:r>
              <a:rPr lang="pt-BR" altLang="pt-BR" sz="3200" dirty="0">
                <a:solidFill>
                  <a:srgbClr val="000000"/>
                </a:solidFill>
              </a:rPr>
              <a:t> (REsp, RE, ROC, divergência).</a:t>
            </a:r>
          </a:p>
          <a:p>
            <a:pPr marL="380990" indent="-380990" algn="just">
              <a:spcBef>
                <a:spcPct val="0"/>
              </a:spcBef>
              <a:buFontTx/>
              <a:buChar char="-"/>
            </a:pPr>
            <a:endParaRPr lang="pt-BR" altLang="pt-BR" sz="3200" dirty="0">
              <a:solidFill>
                <a:srgbClr val="000000"/>
              </a:solidFill>
            </a:endParaRPr>
          </a:p>
          <a:p>
            <a:pPr marL="380990" indent="-38099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pt-BR" altLang="pt-BR" sz="3200" u="sng" dirty="0">
                <a:solidFill>
                  <a:srgbClr val="000000"/>
                </a:solidFill>
              </a:rPr>
              <a:t>Todas as decisões</a:t>
            </a:r>
            <a:r>
              <a:rPr lang="pt-BR" altLang="pt-BR" sz="3200" dirty="0">
                <a:solidFill>
                  <a:srgbClr val="000000"/>
                </a:solidFill>
              </a:rPr>
              <a:t>: embargos de declaração (CPC, 1022).</a:t>
            </a:r>
          </a:p>
        </p:txBody>
      </p:sp>
    </p:spTree>
    <p:extLst>
      <p:ext uri="{BB962C8B-B14F-4D97-AF65-F5344CB8AC3E}">
        <p14:creationId xmlns:p14="http://schemas.microsoft.com/office/powerpoint/2010/main" val="1769487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1032564" y="1790782"/>
            <a:ext cx="11159437" cy="5067220"/>
          </a:xfrm>
        </p:spPr>
        <p:txBody>
          <a:bodyPr>
            <a:noAutofit/>
          </a:bodyPr>
          <a:lstStyle/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endParaRPr lang="pt-BR" altLang="pt-BR" sz="2400" dirty="0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pt-BR" altLang="pt-BR" sz="2400" dirty="0">
                <a:solidFill>
                  <a:srgbClr val="000000"/>
                </a:solidFill>
              </a:rPr>
              <a:t>Cabível de qualquer ato judicial com carga decisória: embargos de declaração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522714"/>
              </p:ext>
            </p:extLst>
          </p:nvPr>
        </p:nvGraphicFramePr>
        <p:xfrm>
          <a:off x="1296894" y="1451200"/>
          <a:ext cx="9598214" cy="3325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91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9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DECISÃO JUDICIAL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RECURSO CABÍVEL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Sentença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Apelação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Decisão interlocutória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Agravo de instrumento (art. 1015)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Despacho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Irrecorrível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Decisão monocrática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Agravo interno / </a:t>
                      </a:r>
                      <a:r>
                        <a:rPr lang="pt-BR" sz="2400" dirty="0" err="1"/>
                        <a:t>AREsp</a:t>
                      </a:r>
                      <a:r>
                        <a:rPr lang="pt-BR" sz="2400" dirty="0"/>
                        <a:t> e ARE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344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Acórdão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/>
                        <a:t>Demais recursos</a:t>
                      </a:r>
                    </a:p>
                    <a:p>
                      <a:pPr algn="ctr"/>
                      <a:r>
                        <a:rPr lang="pt-BR" sz="2400" dirty="0"/>
                        <a:t>(</a:t>
                      </a:r>
                      <a:r>
                        <a:rPr lang="pt-BR" sz="2400" dirty="0" err="1"/>
                        <a:t>REsp</a:t>
                      </a:r>
                      <a:r>
                        <a:rPr lang="pt-BR" sz="2400" dirty="0"/>
                        <a:t>, RE, ROC, Divergência)</a:t>
                      </a:r>
                    </a:p>
                  </a:txBody>
                  <a:tcPr marL="121920" marR="121920" marT="60960" marB="6096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58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33832" y="684397"/>
            <a:ext cx="9819967" cy="5156237"/>
          </a:xfrm>
        </p:spPr>
        <p:txBody>
          <a:bodyPr>
            <a:noAutofit/>
          </a:bodyPr>
          <a:lstStyle/>
          <a:p>
            <a:pPr>
              <a:buClr>
                <a:srgbClr val="154A7C"/>
              </a:buClr>
            </a:pPr>
            <a:r>
              <a:rPr lang="pt-BR" sz="2500" dirty="0">
                <a:hlinkClick r:id="rId2"/>
              </a:rPr>
              <a:t>www.dellore.com</a:t>
            </a:r>
            <a:r>
              <a:rPr lang="pt-BR" sz="2500" dirty="0"/>
              <a:t> e </a:t>
            </a:r>
            <a:r>
              <a:rPr lang="pt-BR" sz="2500" dirty="0">
                <a:hlinkClick r:id="rId3"/>
              </a:rPr>
              <a:t>www.tudodoncpc.com.br</a:t>
            </a:r>
            <a:r>
              <a:rPr lang="pt-BR" sz="2500" dirty="0"/>
              <a:t> </a:t>
            </a:r>
          </a:p>
          <a:p>
            <a:pPr>
              <a:buClr>
                <a:srgbClr val="154A7C"/>
              </a:buClr>
            </a:pPr>
            <a:r>
              <a:rPr lang="it-IT" altLang="pt-BR" sz="2500" dirty="0">
                <a:solidFill>
                  <a:srgbClr val="000000"/>
                </a:solidFill>
                <a:cs typeface="Times New Roman" panose="02020603050405020304" pitchFamily="18" charset="0"/>
              </a:rPr>
              <a:t>facebook.com/luizdellore/ (Prof Luiz Dellore)</a:t>
            </a:r>
          </a:p>
          <a:p>
            <a:pPr>
              <a:buClr>
                <a:srgbClr val="154A7C"/>
              </a:buClr>
            </a:pPr>
            <a:r>
              <a:rPr lang="pt-BR" sz="2500" dirty="0"/>
              <a:t>Instagram: @</a:t>
            </a:r>
            <a:r>
              <a:rPr lang="pt-BR" sz="2500" dirty="0" err="1"/>
              <a:t>luizdellore</a:t>
            </a:r>
            <a:endParaRPr lang="pt-BR" sz="2500" dirty="0"/>
          </a:p>
          <a:p>
            <a:pPr>
              <a:buClr>
                <a:srgbClr val="154A7C"/>
              </a:buClr>
            </a:pPr>
            <a:r>
              <a:rPr lang="pt-BR" sz="2500" dirty="0"/>
              <a:t>Twitter: @</a:t>
            </a:r>
            <a:r>
              <a:rPr lang="pt-BR" sz="2500" dirty="0" err="1"/>
              <a:t>dellore</a:t>
            </a:r>
            <a:endParaRPr lang="pt-BR" sz="2500" dirty="0"/>
          </a:p>
          <a:p>
            <a:pPr>
              <a:buClr>
                <a:srgbClr val="154A7C"/>
              </a:buClr>
            </a:pPr>
            <a:r>
              <a:rPr lang="pt-BR" sz="2500" dirty="0" err="1"/>
              <a:t>LinkedIn</a:t>
            </a:r>
            <a:r>
              <a:rPr lang="pt-BR" sz="2500" dirty="0"/>
              <a:t>: Luiz Dellore</a:t>
            </a:r>
          </a:p>
          <a:p>
            <a:pPr marL="0" indent="0">
              <a:buClr>
                <a:srgbClr val="154A7C"/>
              </a:buClr>
              <a:buNone/>
            </a:pPr>
            <a:endParaRPr lang="pt-BR" sz="1000" dirty="0"/>
          </a:p>
          <a:p>
            <a:pPr marL="0" indent="0" algn="just">
              <a:buClr>
                <a:srgbClr val="154A7C"/>
              </a:buClr>
              <a:buNone/>
            </a:pPr>
            <a:r>
              <a:rPr lang="pt-BR" sz="2500" dirty="0"/>
              <a:t>Mestre e doutor em processo civil pela USP e mestre em constitucional pela PUC/SP.</a:t>
            </a:r>
          </a:p>
          <a:p>
            <a:pPr marL="0" indent="0" algn="just">
              <a:buClr>
                <a:srgbClr val="154A7C"/>
              </a:buClr>
              <a:buNone/>
            </a:pPr>
            <a:r>
              <a:rPr lang="pt-BR" sz="2500" dirty="0"/>
              <a:t>Advogado concursado da Caixa Federal. Ex-assessor de Ministro no STJ.</a:t>
            </a:r>
          </a:p>
          <a:p>
            <a:pPr marL="0" indent="0" algn="just">
              <a:buClr>
                <a:srgbClr val="154A7C"/>
              </a:buClr>
              <a:buNone/>
            </a:pPr>
            <a:r>
              <a:rPr lang="pt-BR" sz="2500" dirty="0"/>
              <a:t>Professor de graduação (Mackenzie), mestrado e  doutorado (</a:t>
            </a:r>
            <a:r>
              <a:rPr lang="pt-BR" sz="2500" dirty="0" err="1"/>
              <a:t>Fadisp</a:t>
            </a:r>
            <a:r>
              <a:rPr lang="pt-BR" sz="2500" dirty="0"/>
              <a:t>), especialização (EPD) e cursos preparatórios (Saraiva Aprova e </a:t>
            </a:r>
            <a:r>
              <a:rPr lang="pt-BR" sz="2500" dirty="0" err="1"/>
              <a:t>CPJur</a:t>
            </a:r>
            <a:r>
              <a:rPr lang="pt-BR" sz="2500" dirty="0"/>
              <a:t>).</a:t>
            </a:r>
          </a:p>
          <a:p>
            <a:pPr marL="0" indent="0" algn="just">
              <a:buClr>
                <a:srgbClr val="154A7C"/>
              </a:buClr>
              <a:buNone/>
            </a:pPr>
            <a:r>
              <a:rPr lang="pt-BR" sz="2500" dirty="0"/>
              <a:t>Autor da Editora Foco</a:t>
            </a:r>
          </a:p>
          <a:p>
            <a:pPr marL="0" indent="0" algn="just">
              <a:buClr>
                <a:srgbClr val="154A7C"/>
              </a:buClr>
              <a:buNone/>
            </a:pPr>
            <a:r>
              <a:rPr lang="pt-BR" sz="2500" dirty="0"/>
              <a:t>Membro de associações de processo civil (IBDP e </a:t>
            </a:r>
            <a:r>
              <a:rPr lang="pt-BR" sz="2500" dirty="0" err="1"/>
              <a:t>Ceapro</a:t>
            </a:r>
            <a:r>
              <a:rPr lang="pt-BR" sz="25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17484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170121"/>
            <a:ext cx="11139377" cy="63768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b="1" dirty="0"/>
              <a:t>(DPE/SC – 2017 – FCC) </a:t>
            </a:r>
            <a:r>
              <a:rPr lang="pt-BR" dirty="0"/>
              <a:t>O autor de uma ação deixou de comparecer à audiência de tentativa de conciliação, razão pela qual o juiz impôs-lhe multa. Diante desta decisão,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(A)	há previsão expressa de cabimento de apelação contra tal decisão, de modo que cabe ao interessado o ônus de recorrer no prazo de quinze dias a partir da intimação da decisão que impôs a multa, sob pena de preclusão.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(B)	não há previsão expressa de recurso imediato, mas não haverá preclusão imediatamente, de modo que a questão poderá ser suscitada em preliminar de apelação contra a decisão final, ou nas contrarrazões.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(C)	é irrecorrível e, assim, também não se submete a preclusão e pode ser revista em qualquer momento do processo, inclusive em recursos ordinários, por meio de simples petição.</a:t>
            </a:r>
            <a:endParaRPr lang="en-US" dirty="0"/>
          </a:p>
          <a:p>
            <a:pPr marL="0" indent="0" algn="just">
              <a:buNone/>
            </a:pPr>
            <a:r>
              <a:rPr lang="pt-BR" dirty="0"/>
              <a:t>(D)	há previsão expressa de cabimento de agravo de instrumento, de modo que cabe ao interessado o ônus de recorrer no prazo de quinze dias a partir da intimação desta decisão, sob pena de preclusão.</a:t>
            </a:r>
            <a:endParaRPr lang="en-US" dirty="0"/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348D1A3-A36D-432F-90A8-D32040A450C0}"/>
              </a:ext>
            </a:extLst>
          </p:cNvPr>
          <p:cNvSpPr txBox="1"/>
          <p:nvPr/>
        </p:nvSpPr>
        <p:spPr>
          <a:xfrm>
            <a:off x="0" y="3200400"/>
            <a:ext cx="382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245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84903" y="422791"/>
            <a:ext cx="1039269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altLang="pt-BR" sz="4000" dirty="0">
                <a:solidFill>
                  <a:srgbClr val="000000"/>
                </a:solidFill>
                <a:cs typeface="Times New Roman" pitchFamily="18" charset="0"/>
              </a:rPr>
              <a:t>Obrigado e bons estudos!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endParaRPr lang="pt-BR" altLang="pt-BR" sz="4000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altLang="pt-BR" sz="4000" dirty="0">
                <a:solidFill>
                  <a:srgbClr val="000000"/>
                </a:solidFill>
                <a:cs typeface="Times New Roman" pitchFamily="18" charset="0"/>
              </a:rPr>
              <a:t>Prof. Luiz Dellore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>
                <a:hlinkClick r:id="rId2"/>
              </a:rPr>
              <a:t>www.dellore.com</a:t>
            </a:r>
            <a:r>
              <a:rPr lang="pt-BR" altLang="pt-BR" sz="4000" dirty="0"/>
              <a:t> e </a:t>
            </a:r>
            <a:r>
              <a:rPr lang="pt-BR" altLang="pt-BR" sz="4000" dirty="0">
                <a:hlinkClick r:id="rId3"/>
              </a:rPr>
              <a:t>www.tudodoncpc.com.br</a:t>
            </a:r>
            <a:r>
              <a:rPr lang="pt-BR" altLang="pt-BR" sz="4000" dirty="0"/>
              <a:t>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/>
              <a:t>Instagram: @</a:t>
            </a:r>
            <a:r>
              <a:rPr lang="pt-BR" altLang="pt-BR" sz="4000" dirty="0" err="1"/>
              <a:t>luizdellore</a:t>
            </a:r>
            <a:endParaRPr lang="pt-BR" altLang="pt-BR" sz="4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/>
              <a:t>Facebook.com/</a:t>
            </a:r>
            <a:r>
              <a:rPr lang="pt-BR" altLang="pt-BR" sz="4000" dirty="0" err="1"/>
              <a:t>luizdellore</a:t>
            </a:r>
            <a:endParaRPr lang="pt-BR" altLang="pt-BR" sz="4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/>
              <a:t> Twitter: @</a:t>
            </a:r>
            <a:r>
              <a:rPr lang="pt-BR" altLang="pt-BR" sz="4000" dirty="0" err="1"/>
              <a:t>dellore</a:t>
            </a:r>
            <a:endParaRPr lang="pt-BR" altLang="pt-BR" sz="4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/>
              <a:t>LinkedIn: Luiz Dellore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pt-BR" altLang="pt-BR" sz="4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pt-BR" altLang="pt-BR" sz="4000" dirty="0"/>
              <a:t>Cupom de desconto para o site da Editora Foco: </a:t>
            </a:r>
            <a:r>
              <a:rPr lang="pt-BR" altLang="pt-BR" sz="4000" dirty="0" err="1"/>
              <a:t>profdellore</a:t>
            </a:r>
            <a:endParaRPr lang="pt-BR" altLang="pt-BR" sz="4000" dirty="0"/>
          </a:p>
        </p:txBody>
      </p:sp>
    </p:spTree>
    <p:extLst>
      <p:ext uri="{BB962C8B-B14F-4D97-AF65-F5344CB8AC3E}">
        <p14:creationId xmlns:p14="http://schemas.microsoft.com/office/powerpoint/2010/main" val="132908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98EA81D1-54FD-4FDC-97DE-2F28BF278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620714"/>
            <a:ext cx="8713788" cy="604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6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5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5000" dirty="0">
                <a:solidFill>
                  <a:srgbClr val="000000"/>
                </a:solidFill>
                <a:latin typeface="Times New Roman" panose="02020603050405020304" pitchFamily="18" charset="0"/>
              </a:rPr>
              <a:t>Afinal,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5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como estão as provas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5000" dirty="0">
                <a:solidFill>
                  <a:srgbClr val="000000"/>
                </a:solidFill>
                <a:latin typeface="Times New Roman" panose="02020603050405020304" pitchFamily="18" charset="0"/>
              </a:rPr>
              <a:t>nestes 2 anos de NCPC?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5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94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934066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Antônia contratou os arquitetos Nivaldo e Amanda para realizar o projeto de reforma de seu apartamento. No contrato celebrado entre os três, foi fixado o prazo de trinta dias para a prestação do serviço de arquitetura, o que não foi cumprido, embora tenha sido feito o pagamento dos valores devidos pela contratante. Com o objetivo de rescindir o contrato celebrado e ser ressarcida do montante pago, Antônia procura um advogado, mas lhe informa que não gostaria de processar Amanda, por serem amigas de infância. Sobre a hipótese apresentada, assinale a opção que indica o procedimento correto a ser adotado.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XXII</a:t>
            </a:r>
          </a:p>
        </p:txBody>
      </p:sp>
    </p:spTree>
    <p:extLst>
      <p:ext uri="{BB962C8B-B14F-4D97-AF65-F5344CB8AC3E}">
        <p14:creationId xmlns:p14="http://schemas.microsoft.com/office/powerpoint/2010/main" val="1725915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934066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A) Será possível o ajuizamento da ação unicamente em face de Nivaldo, na medida em que a hipótese tratada é de litisconsórcio simples. A sentença proferida contra Nivaldo será ineficaz em relação a Amanda.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B) Não será possível o ajuizamento da ação unicamente em face de Nivaldo, uma vez que a hipótese tratada é de litisconsórcio necessário. Caso a ação não seja ajuizada em face de Amanda, o juiz deverá determinar que seja requerida sua citação, sob pena de extinção do processo.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C) Será possível o ajuizamento da ação unicamente em face de Nivaldo, na medida em que a hipótese tratada é de litisconsórcio facultativo. A sentença proferida contra Nivaldo será eficaz em relação a Amanda, pois entre eles há comunhão de direitos ou de obrigações.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D) Não será possível o ajuizamento da ação unicamente em face de Nivaldo, uma vez que a hipótese tratada é de </a:t>
            </a:r>
            <a:r>
              <a:rPr lang="pt-BR" dirty="0" err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litis-consórcio</a:t>
            </a: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simples. A sentença proferida contra Nivaldo será ineficaz.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XXII</a:t>
            </a:r>
          </a:p>
        </p:txBody>
      </p:sp>
    </p:spTree>
    <p:extLst>
      <p:ext uri="{BB962C8B-B14F-4D97-AF65-F5344CB8AC3E}">
        <p14:creationId xmlns:p14="http://schemas.microsoft.com/office/powerpoint/2010/main" val="3990165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970844" y="1444978"/>
            <a:ext cx="10625733" cy="510201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pt-BR" b="1" dirty="0">
                <a:solidFill>
                  <a:srgbClr val="000000"/>
                </a:solidFill>
              </a:rPr>
              <a:t>Quanto ao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polo</a:t>
            </a:r>
            <a:r>
              <a:rPr lang="pt-BR" b="1" dirty="0">
                <a:solidFill>
                  <a:srgbClr val="000000"/>
                </a:solidFill>
              </a:rPr>
              <a:t> da relação processual: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(i) litisconsórcio</a:t>
            </a:r>
            <a:r>
              <a:rPr lang="pt-BR" b="1" dirty="0">
                <a:solidFill>
                  <a:srgbClr val="000000"/>
                </a:solidFill>
              </a:rPr>
              <a:t> </a:t>
            </a:r>
            <a:r>
              <a:rPr lang="pt-BR" u="sng" dirty="0">
                <a:solidFill>
                  <a:srgbClr val="000000"/>
                </a:solidFill>
              </a:rPr>
              <a:t>passivo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dois ou mais réus</a:t>
            </a:r>
            <a:r>
              <a:rPr lang="pt-BR" dirty="0">
                <a:solidFill>
                  <a:srgbClr val="00000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ii</a:t>
            </a:r>
            <a:r>
              <a:rPr lang="pt-BR" dirty="0">
                <a:solidFill>
                  <a:srgbClr val="000000"/>
                </a:solidFill>
              </a:rPr>
              <a:t>) litisconsórcio</a:t>
            </a:r>
            <a:r>
              <a:rPr lang="pt-BR" b="1" dirty="0">
                <a:solidFill>
                  <a:srgbClr val="000000"/>
                </a:solidFill>
              </a:rPr>
              <a:t> </a:t>
            </a:r>
            <a:r>
              <a:rPr lang="pt-BR" u="sng" dirty="0">
                <a:solidFill>
                  <a:srgbClr val="000000"/>
                </a:solidFill>
              </a:rPr>
              <a:t>ativo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dois ou mais autores</a:t>
            </a:r>
            <a:r>
              <a:rPr lang="pt-BR" dirty="0">
                <a:solidFill>
                  <a:srgbClr val="00000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iii</a:t>
            </a:r>
            <a:r>
              <a:rPr lang="pt-BR" dirty="0">
                <a:solidFill>
                  <a:srgbClr val="000000"/>
                </a:solidFill>
              </a:rPr>
              <a:t>) litisconsórcio</a:t>
            </a:r>
            <a:r>
              <a:rPr lang="pt-BR" b="1" dirty="0">
                <a:solidFill>
                  <a:srgbClr val="000000"/>
                </a:solidFill>
              </a:rPr>
              <a:t> </a:t>
            </a:r>
            <a:r>
              <a:rPr lang="pt-BR" u="sng" dirty="0">
                <a:solidFill>
                  <a:srgbClr val="000000"/>
                </a:solidFill>
              </a:rPr>
              <a:t>misto ou recíproco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ao mesmo tempo, mais de um autor e mais de um réu</a:t>
            </a:r>
            <a:r>
              <a:rPr lang="pt-BR" dirty="0">
                <a:solidFill>
                  <a:srgbClr val="000000"/>
                </a:solidFill>
              </a:rPr>
              <a:t>.</a:t>
            </a:r>
            <a:endParaRPr lang="pt-BR" sz="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ts val="0"/>
              </a:spcBef>
              <a:defRPr/>
            </a:pPr>
            <a:endParaRPr lang="pt-BR" sz="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ts val="0"/>
              </a:spcBef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spcBef>
                <a:spcPts val="0"/>
              </a:spcBef>
              <a:defRPr/>
            </a:pPr>
            <a:r>
              <a:rPr lang="pt-BR" b="1" dirty="0">
                <a:solidFill>
                  <a:srgbClr val="000000"/>
                </a:solidFill>
              </a:rPr>
              <a:t>Quanto ao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momento</a:t>
            </a:r>
            <a:r>
              <a:rPr lang="pt-BR" b="1" dirty="0">
                <a:solidFill>
                  <a:srgbClr val="000000"/>
                </a:solidFill>
              </a:rPr>
              <a:t> de formação do litisconsórcio: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iv</a:t>
            </a:r>
            <a:r>
              <a:rPr lang="pt-BR" dirty="0">
                <a:solidFill>
                  <a:srgbClr val="000000"/>
                </a:solidFill>
              </a:rPr>
              <a:t>) litisconsórcio </a:t>
            </a:r>
            <a:r>
              <a:rPr lang="pt-BR" u="sng" dirty="0">
                <a:solidFill>
                  <a:srgbClr val="000000"/>
                </a:solidFill>
              </a:rPr>
              <a:t>originário ou inicial</a:t>
            </a:r>
            <a:r>
              <a:rPr lang="pt-BR" dirty="0">
                <a:solidFill>
                  <a:srgbClr val="000000"/>
                </a:solidFill>
              </a:rPr>
              <a:t>: aquele </a:t>
            </a:r>
            <a:r>
              <a:rPr lang="pt-BR" i="1" dirty="0">
                <a:solidFill>
                  <a:srgbClr val="000000"/>
                </a:solidFill>
              </a:rPr>
              <a:t>formado desde o início da demanda, já indicado na petição inicial</a:t>
            </a:r>
            <a:r>
              <a:rPr lang="pt-BR" dirty="0">
                <a:solidFill>
                  <a:srgbClr val="000000"/>
                </a:solidFill>
              </a:rPr>
              <a:t>;</a:t>
            </a: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(v) litisconsórcio </a:t>
            </a:r>
            <a:r>
              <a:rPr lang="pt-BR" u="sng" dirty="0">
                <a:solidFill>
                  <a:srgbClr val="000000"/>
                </a:solidFill>
              </a:rPr>
              <a:t>superveniente, incidental ou ulterior</a:t>
            </a:r>
            <a:r>
              <a:rPr lang="pt-BR" dirty="0">
                <a:solidFill>
                  <a:srgbClr val="000000"/>
                </a:solidFill>
              </a:rPr>
              <a:t>: o qual é </a:t>
            </a:r>
            <a:r>
              <a:rPr lang="pt-BR" i="1" dirty="0">
                <a:solidFill>
                  <a:srgbClr val="000000"/>
                </a:solidFill>
              </a:rPr>
              <a:t>formado em momento posterior ao início da demanda</a:t>
            </a:r>
            <a:r>
              <a:rPr lang="pt-BR" dirty="0">
                <a:solidFill>
                  <a:srgbClr val="000000"/>
                </a:solidFill>
              </a:rPr>
              <a:t>.</a:t>
            </a:r>
            <a:endParaRPr lang="pt-BR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just">
              <a:spcBef>
                <a:spcPts val="0"/>
              </a:spcBef>
              <a:defRPr/>
            </a:pPr>
            <a:endParaRPr lang="pt-BR" i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Litisconsórcio - classificação</a:t>
            </a:r>
          </a:p>
        </p:txBody>
      </p:sp>
    </p:spTree>
    <p:extLst>
      <p:ext uri="{BB962C8B-B14F-4D97-AF65-F5344CB8AC3E}">
        <p14:creationId xmlns:p14="http://schemas.microsoft.com/office/powerpoint/2010/main" val="83845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50520" y="211621"/>
            <a:ext cx="10972800" cy="622371"/>
          </a:xfrm>
        </p:spPr>
        <p:txBody>
          <a:bodyPr>
            <a:normAutofit/>
          </a:bodyPr>
          <a:lstStyle/>
          <a:p>
            <a:r>
              <a:rPr lang="en-US" sz="3200" dirty="0" err="1"/>
              <a:t>Litisconsórcio</a:t>
            </a:r>
            <a:r>
              <a:rPr lang="en-US" sz="3200" dirty="0"/>
              <a:t> - </a:t>
            </a:r>
            <a:r>
              <a:rPr lang="en-US" sz="3200" dirty="0" err="1"/>
              <a:t>classificação</a:t>
            </a:r>
            <a:endParaRPr lang="en-US" sz="2667" dirty="0"/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970844" y="1761067"/>
            <a:ext cx="10895091" cy="509693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defRPr/>
            </a:pPr>
            <a:r>
              <a:rPr lang="pt-BR" b="1" dirty="0">
                <a:solidFill>
                  <a:srgbClr val="000000"/>
                </a:solidFill>
              </a:rPr>
              <a:t>Quanto à </a:t>
            </a:r>
            <a:r>
              <a:rPr lang="pt-BR" b="1" dirty="0">
                <a:solidFill>
                  <a:schemeClr val="accent6">
                    <a:lumMod val="75000"/>
                  </a:schemeClr>
                </a:solidFill>
              </a:rPr>
              <a:t>necessidade de existência </a:t>
            </a:r>
            <a:r>
              <a:rPr lang="pt-BR" b="1" dirty="0">
                <a:solidFill>
                  <a:srgbClr val="000000"/>
                </a:solidFill>
              </a:rPr>
              <a:t>do litisconsórcio:</a:t>
            </a:r>
          </a:p>
          <a:p>
            <a:pPr>
              <a:spcBef>
                <a:spcPts val="0"/>
              </a:spcBef>
              <a:defRPr/>
            </a:pPr>
            <a:endParaRPr lang="pt-BR" sz="400" dirty="0">
              <a:solidFill>
                <a:srgbClr val="000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(vi) litisconsórcio </a:t>
            </a:r>
            <a:r>
              <a:rPr lang="pt-BR" u="sng" dirty="0">
                <a:solidFill>
                  <a:srgbClr val="000000"/>
                </a:solidFill>
              </a:rPr>
              <a:t>facultativo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há pluralidade de litigantes por opção das partes</a:t>
            </a:r>
            <a:r>
              <a:rPr lang="pt-BR" dirty="0">
                <a:solidFill>
                  <a:srgbClr val="000000"/>
                </a:solidFill>
              </a:rPr>
              <a:t> (apesar de existir, o litisconsórcio </a:t>
            </a:r>
            <a:r>
              <a:rPr lang="pt-BR" i="1" dirty="0">
                <a:solidFill>
                  <a:srgbClr val="000000"/>
                </a:solidFill>
              </a:rPr>
              <a:t>não é obrigatório</a:t>
            </a:r>
            <a:r>
              <a:rPr lang="pt-BR" dirty="0">
                <a:solidFill>
                  <a:srgbClr val="000000"/>
                </a:solidFill>
              </a:rPr>
              <a:t> para a validade do processo);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vii</a:t>
            </a:r>
            <a:r>
              <a:rPr lang="pt-BR" dirty="0">
                <a:solidFill>
                  <a:srgbClr val="000000"/>
                </a:solidFill>
              </a:rPr>
              <a:t>) litisconsórcio </a:t>
            </a:r>
            <a:r>
              <a:rPr lang="pt-BR" u="sng" dirty="0">
                <a:solidFill>
                  <a:srgbClr val="000000"/>
                </a:solidFill>
              </a:rPr>
              <a:t>necessário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há pluralidade de litigantes porque a lei ou a relação jurídica objeto do litígio assim determinam</a:t>
            </a:r>
            <a:r>
              <a:rPr lang="pt-BR" dirty="0">
                <a:solidFill>
                  <a:srgbClr val="000000"/>
                </a:solidFill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(ou seja, o litisconsórcio </a:t>
            </a:r>
            <a:r>
              <a:rPr lang="pt-BR" i="1" dirty="0">
                <a:solidFill>
                  <a:srgbClr val="000000"/>
                </a:solidFill>
              </a:rPr>
              <a:t>é obrigatório</a:t>
            </a:r>
            <a:r>
              <a:rPr lang="pt-BR" dirty="0">
                <a:solidFill>
                  <a:srgbClr val="000000"/>
                </a:solidFill>
              </a:rPr>
              <a:t>, sob pena de extinção do processo sem resolução do mérito).</a:t>
            </a:r>
          </a:p>
          <a:p>
            <a:pPr>
              <a:spcBef>
                <a:spcPts val="0"/>
              </a:spcBef>
              <a:defRPr/>
            </a:pPr>
            <a:endParaRPr lang="pt-BR" dirty="0">
              <a:solidFill>
                <a:srgbClr val="000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</a:rPr>
              <a:t>(</a:t>
            </a:r>
            <a:r>
              <a:rPr lang="pt-BR" dirty="0" err="1">
                <a:solidFill>
                  <a:srgbClr val="000000"/>
                </a:solidFill>
              </a:rPr>
              <a:t>viii</a:t>
            </a:r>
            <a:r>
              <a:rPr lang="pt-BR" dirty="0">
                <a:solidFill>
                  <a:srgbClr val="000000"/>
                </a:solidFill>
              </a:rPr>
              <a:t>) litisconsórcio </a:t>
            </a:r>
            <a:r>
              <a:rPr lang="pt-BR" u="sng" dirty="0">
                <a:solidFill>
                  <a:srgbClr val="000000"/>
                </a:solidFill>
              </a:rPr>
              <a:t>multitudinário, </a:t>
            </a:r>
            <a:r>
              <a:rPr lang="pt-BR" u="sng" dirty="0" err="1">
                <a:solidFill>
                  <a:srgbClr val="000000"/>
                </a:solidFill>
              </a:rPr>
              <a:t>plúrimo</a:t>
            </a:r>
            <a:r>
              <a:rPr lang="pt-BR" u="sng" dirty="0">
                <a:solidFill>
                  <a:srgbClr val="000000"/>
                </a:solidFill>
              </a:rPr>
              <a:t> ou múltiplo</a:t>
            </a:r>
            <a:r>
              <a:rPr lang="pt-BR" dirty="0">
                <a:solidFill>
                  <a:srgbClr val="000000"/>
                </a:solidFill>
              </a:rPr>
              <a:t>: </a:t>
            </a:r>
            <a:r>
              <a:rPr lang="pt-BR" i="1" dirty="0">
                <a:solidFill>
                  <a:srgbClr val="000000"/>
                </a:solidFill>
              </a:rPr>
              <a:t>grande número de litisconsortes ativos facultativos</a:t>
            </a:r>
            <a:r>
              <a:rPr lang="pt-BR" dirty="0">
                <a:solidFill>
                  <a:srgbClr val="000000"/>
                </a:solidFill>
              </a:rPr>
              <a:t> (cabe desmembramento: NCPC, 113, § 1º).</a:t>
            </a:r>
          </a:p>
        </p:txBody>
      </p:sp>
    </p:spTree>
    <p:extLst>
      <p:ext uri="{BB962C8B-B14F-4D97-AF65-F5344CB8AC3E}">
        <p14:creationId xmlns:p14="http://schemas.microsoft.com/office/powerpoint/2010/main" val="247907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50520" y="211621"/>
            <a:ext cx="10972800" cy="622371"/>
          </a:xfrm>
        </p:spPr>
        <p:txBody>
          <a:bodyPr>
            <a:normAutofit/>
          </a:bodyPr>
          <a:lstStyle/>
          <a:p>
            <a:r>
              <a:rPr lang="en-US" sz="3200" dirty="0" err="1"/>
              <a:t>Litisconsórcio</a:t>
            </a:r>
            <a:r>
              <a:rPr lang="en-US" sz="3200" dirty="0"/>
              <a:t> - </a:t>
            </a:r>
            <a:r>
              <a:rPr lang="en-US" sz="3200" dirty="0" err="1"/>
              <a:t>classificação</a:t>
            </a:r>
            <a:endParaRPr lang="en-US" sz="2667" dirty="0"/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1290085" y="1842978"/>
            <a:ext cx="9479515" cy="3771013"/>
          </a:xfrm>
        </p:spPr>
        <p:txBody>
          <a:bodyPr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pt-BR" altLang="en-US" b="1" dirty="0">
                <a:solidFill>
                  <a:srgbClr val="000000"/>
                </a:solidFill>
              </a:rPr>
              <a:t>Quanto à </a:t>
            </a:r>
            <a:r>
              <a:rPr lang="pt-BR" altLang="en-US" b="1" dirty="0">
                <a:solidFill>
                  <a:schemeClr val="accent6">
                    <a:lumMod val="75000"/>
                  </a:schemeClr>
                </a:solidFill>
              </a:rPr>
              <a:t>obrigatoriedade de mesma decisão</a:t>
            </a:r>
            <a:r>
              <a:rPr lang="pt-BR" altLang="en-US" b="1" dirty="0">
                <a:solidFill>
                  <a:srgbClr val="000000"/>
                </a:solidFill>
              </a:rPr>
              <a:t>:</a:t>
            </a:r>
          </a:p>
          <a:p>
            <a:pPr marL="0" indent="0">
              <a:spcBef>
                <a:spcPct val="0"/>
              </a:spcBef>
              <a:buNone/>
            </a:pPr>
            <a:endParaRPr lang="pt-BR" altLang="en-US" dirty="0">
              <a:solidFill>
                <a:srgbClr val="000000"/>
              </a:solidFill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en-US" dirty="0">
                <a:solidFill>
                  <a:srgbClr val="000000"/>
                </a:solidFill>
              </a:rPr>
              <a:t>(</a:t>
            </a:r>
            <a:r>
              <a:rPr lang="pt-BR" altLang="en-US" dirty="0" err="1">
                <a:solidFill>
                  <a:srgbClr val="000000"/>
                </a:solidFill>
              </a:rPr>
              <a:t>ix</a:t>
            </a:r>
            <a:r>
              <a:rPr lang="pt-BR" altLang="en-US" dirty="0">
                <a:solidFill>
                  <a:srgbClr val="000000"/>
                </a:solidFill>
              </a:rPr>
              <a:t>) litisconsórcio </a:t>
            </a:r>
            <a:r>
              <a:rPr lang="pt-BR" altLang="en-US" u="sng" dirty="0">
                <a:solidFill>
                  <a:srgbClr val="000000"/>
                </a:solidFill>
              </a:rPr>
              <a:t>comum ou simples</a:t>
            </a:r>
            <a:r>
              <a:rPr lang="pt-BR" altLang="en-US" dirty="0">
                <a:solidFill>
                  <a:srgbClr val="000000"/>
                </a:solidFill>
              </a:rPr>
              <a:t>: </a:t>
            </a:r>
            <a:r>
              <a:rPr lang="pt-BR" altLang="en-US" i="1" dirty="0">
                <a:solidFill>
                  <a:srgbClr val="000000"/>
                </a:solidFill>
              </a:rPr>
              <a:t>a decisão não necessariamente será a mesma para os litisconsortes</a:t>
            </a:r>
            <a:r>
              <a:rPr lang="pt-BR" altLang="en-US" dirty="0">
                <a:solidFill>
                  <a:srgbClr val="000000"/>
                </a:solidFill>
              </a:rPr>
              <a:t>;</a:t>
            </a:r>
          </a:p>
          <a:p>
            <a:pPr marL="0" indent="0" algn="just">
              <a:spcBef>
                <a:spcPct val="0"/>
              </a:spcBef>
              <a:buNone/>
            </a:pPr>
            <a:endParaRPr lang="pt-BR" altLang="en-US" dirty="0">
              <a:solidFill>
                <a:srgbClr val="000000"/>
              </a:solidFill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pt-BR" altLang="en-US" dirty="0">
                <a:solidFill>
                  <a:srgbClr val="000000"/>
                </a:solidFill>
              </a:rPr>
              <a:t>(x) litisconsórcio</a:t>
            </a:r>
            <a:r>
              <a:rPr lang="pt-BR" altLang="en-US" b="1" dirty="0">
                <a:solidFill>
                  <a:srgbClr val="000000"/>
                </a:solidFill>
              </a:rPr>
              <a:t> </a:t>
            </a:r>
            <a:r>
              <a:rPr lang="pt-BR" altLang="en-US" u="sng" dirty="0">
                <a:solidFill>
                  <a:srgbClr val="000000"/>
                </a:solidFill>
              </a:rPr>
              <a:t>unitário</a:t>
            </a:r>
            <a:r>
              <a:rPr lang="pt-BR" altLang="en-US" dirty="0">
                <a:solidFill>
                  <a:srgbClr val="000000"/>
                </a:solidFill>
              </a:rPr>
              <a:t>: </a:t>
            </a:r>
            <a:r>
              <a:rPr lang="pt-BR" altLang="en-US" i="1" dirty="0">
                <a:solidFill>
                  <a:srgbClr val="000000"/>
                </a:solidFill>
              </a:rPr>
              <a:t>a decisão DEVERÁ ser a mesma para os litisconsortes, invariavelmente</a:t>
            </a:r>
            <a:r>
              <a:rPr lang="pt-BR" altLang="en-US" dirty="0">
                <a:solidFill>
                  <a:srgbClr val="000000"/>
                </a:solidFill>
              </a:rPr>
              <a:t>.</a:t>
            </a:r>
          </a:p>
          <a:p>
            <a:pPr algn="just">
              <a:spcBef>
                <a:spcPct val="0"/>
              </a:spcBef>
            </a:pPr>
            <a:endParaRPr lang="pt-BR" altLang="en-US" dirty="0">
              <a:solidFill>
                <a:srgbClr val="000000"/>
              </a:solidFill>
            </a:endParaRPr>
          </a:p>
          <a:p>
            <a:pPr algn="just">
              <a:spcBef>
                <a:spcPct val="0"/>
              </a:spcBef>
            </a:pPr>
            <a:r>
              <a:rPr lang="pt-BR" altLang="en-US" dirty="0">
                <a:solidFill>
                  <a:srgbClr val="000000"/>
                </a:solidFill>
              </a:rPr>
              <a:t>Nem todo litisconsórcio necessário é unitário; nem todo litisconsórcio facultativo é simples</a:t>
            </a:r>
          </a:p>
        </p:txBody>
      </p:sp>
    </p:spTree>
    <p:extLst>
      <p:ext uri="{BB962C8B-B14F-4D97-AF65-F5344CB8AC3E}">
        <p14:creationId xmlns:p14="http://schemas.microsoft.com/office/powerpoint/2010/main" val="226519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idx="1"/>
          </p:nvPr>
        </p:nvSpPr>
        <p:spPr>
          <a:xfrm>
            <a:off x="457200" y="934066"/>
            <a:ext cx="11139377" cy="5612926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pt-BR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Antônia contratou os arquitetos Nivaldo e Amanda para realizar o projeto de reforma de seu apartamento. No contrato celebrado entre os três, foi fixado o prazo de trinta dias para a prestação do serviço de arquitetura, o que não foi cumprido, embora tenha sido feito o pagamento dos valores devidos pela contratante. Com o objetivo de rescindir o contrato celebrado e ser ressarcida do montante pago, Antônia procura um advogado, mas lhe informa que não gostaria de processar Amanda, por serem amigas de infância. Sobre a hipótese apresentada, assinale a opção que indica o procedimento correto a ser adotado.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7455"/>
            <a:ext cx="10972800" cy="622371"/>
          </a:xfrm>
        </p:spPr>
        <p:txBody>
          <a:bodyPr/>
          <a:lstStyle/>
          <a:p>
            <a:r>
              <a:rPr lang="pt-BR" sz="3200" dirty="0"/>
              <a:t>OAB XXII</a:t>
            </a:r>
          </a:p>
        </p:txBody>
      </p:sp>
    </p:spTree>
    <p:extLst>
      <p:ext uri="{BB962C8B-B14F-4D97-AF65-F5344CB8AC3E}">
        <p14:creationId xmlns:p14="http://schemas.microsoft.com/office/powerpoint/2010/main" val="421435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2095</Words>
  <Application>Microsoft Office PowerPoint</Application>
  <PresentationFormat>Widescreen</PresentationFormat>
  <Paragraphs>191</Paragraphs>
  <Slides>21</Slides>
  <Notes>15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Tahoma</vt:lpstr>
      <vt:lpstr>Times New Roman</vt:lpstr>
      <vt:lpstr>Wingdings</vt:lpstr>
      <vt:lpstr>Tema do Office</vt:lpstr>
      <vt:lpstr>OAB + Concursos Gramado 16/06/18</vt:lpstr>
      <vt:lpstr>Apresentação do PowerPoint</vt:lpstr>
      <vt:lpstr>Apresentação do PowerPoint</vt:lpstr>
      <vt:lpstr>OAB XXII</vt:lpstr>
      <vt:lpstr>OAB XXII</vt:lpstr>
      <vt:lpstr>Litisconsórcio - classificação</vt:lpstr>
      <vt:lpstr>Litisconsórcio - classificação</vt:lpstr>
      <vt:lpstr>Litisconsórcio - classificação</vt:lpstr>
      <vt:lpstr>OAB XXII</vt:lpstr>
      <vt:lpstr>OAB XXII</vt:lpstr>
      <vt:lpstr>OAB XXV</vt:lpstr>
      <vt:lpstr>Intervenção de Terceiros</vt:lpstr>
      <vt:lpstr>Intervenção de Terceiros</vt:lpstr>
      <vt:lpstr>OAB XXV</vt:lpstr>
      <vt:lpstr>Apresentação do PowerPoint</vt:lpstr>
      <vt:lpstr>Apresentação do PowerPoint</vt:lpstr>
      <vt:lpstr>Cabimento dos Recursos</vt:lpstr>
      <vt:lpstr>Cabimento dos Recursos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DANILO CANDIDO</dc:creator>
  <cp:lastModifiedBy>daniel delgado</cp:lastModifiedBy>
  <cp:revision>35</cp:revision>
  <dcterms:created xsi:type="dcterms:W3CDTF">2017-01-17T17:03:30Z</dcterms:created>
  <dcterms:modified xsi:type="dcterms:W3CDTF">2020-08-10T00:29:15Z</dcterms:modified>
</cp:coreProperties>
</file>