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png" ContentType="image/png"/>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20.3-->
<p:presentation xmlns:r="http://schemas.openxmlformats.org/officeDocument/2006/relationships" xmlns:a="http://schemas.openxmlformats.org/drawingml/2006/main" xmlns:p="http://schemas.openxmlformats.org/presentationml/2006/main">
  <p:sldMasterIdLst>
    <p:sldMasterId id="2147483768" r:id="rId1"/>
  </p:sldMasterIdLst>
  <p:notesMasterIdLst>
    <p:notesMasterId r:id="rId2"/>
  </p:notesMasterIdLst>
  <p:sldIdLst>
    <p:sldId id="256" r:id="rId3"/>
    <p:sldId id="397" r:id="rId4"/>
    <p:sldId id="257" r:id="rId5"/>
    <p:sldId id="258" r:id="rId6"/>
    <p:sldId id="360" r:id="rId7"/>
    <p:sldId id="361" r:id="rId8"/>
    <p:sldId id="362" r:id="rId9"/>
    <p:sldId id="363" r:id="rId10"/>
    <p:sldId id="364" r:id="rId11"/>
    <p:sldId id="365" r:id="rId12"/>
    <p:sldId id="366" r:id="rId13"/>
    <p:sldId id="367" r:id="rId14"/>
    <p:sldId id="329" r:id="rId15"/>
    <p:sldId id="370" r:id="rId16"/>
    <p:sldId id="371" r:id="rId17"/>
    <p:sldId id="372" r:id="rId18"/>
    <p:sldId id="373" r:id="rId19"/>
    <p:sldId id="374" r:id="rId20"/>
    <p:sldId id="375" r:id="rId21"/>
    <p:sldId id="376" r:id="rId22"/>
    <p:sldId id="377" r:id="rId23"/>
    <p:sldId id="378" r:id="rId24"/>
    <p:sldId id="284" r:id="rId25"/>
    <p:sldId id="379" r:id="rId26"/>
    <p:sldId id="380" r:id="rId27"/>
    <p:sldId id="381" r:id="rId28"/>
    <p:sldId id="382" r:id="rId29"/>
    <p:sldId id="383" r:id="rId30"/>
    <p:sldId id="384" r:id="rId31"/>
    <p:sldId id="385" r:id="rId32"/>
    <p:sldId id="386" r:id="rId33"/>
    <p:sldId id="387" r:id="rId34"/>
    <p:sldId id="388" r:id="rId35"/>
    <p:sldId id="369" r:id="rId36"/>
    <p:sldId id="390" r:id="rId37"/>
    <p:sldId id="391" r:id="rId38"/>
    <p:sldId id="392" r:id="rId39"/>
    <p:sldId id="393" r:id="rId40"/>
    <p:sldId id="394" r:id="rId41"/>
    <p:sldId id="395" r:id="rId42"/>
    <p:sldId id="396" r:id="rId43"/>
  </p:sldIdLst>
  <p:sldSz cx="9144000" cy="6858000" type="screen4x3"/>
  <p:notesSz cx="6858000" cy="9144000"/>
  <p:custDataLst>
    <p:tags r:id="rId44"/>
  </p:custDataLst>
  <p:defaultTextStyle>
    <a:defPPr>
      <a:defRPr lang="pt-BR"/>
    </a:defPPr>
    <a:lvl1pPr marL="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sz="1800" b="0" i="0" u="none" baseline="0">
        <a:solidFill>
          <a:schemeClr val="tx1"/>
        </a:solidFill>
        <a:effectLst/>
        <a:latin typeface="Arial" pitchFamily="34" charset="0"/>
      </a:defRPr>
    </a:lvl5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presentationPr>
</file>

<file path=ppt/tableStyles.xml><?xml version="1.0" encoding="utf-8"?>
<a:tblStyleLst xmlns:r="http://schemas.openxmlformats.org/officeDocument/2006/relationships"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583" autoAdjust="0"/>
    <p:restoredTop sz="94660"/>
  </p:normalViewPr>
  <p:slideViewPr>
    <p:cSldViewPr>
      <p:cViewPr varScale="1">
        <p:scale>
          <a:sx n="82" d="100"/>
          <a:sy n="82" d="100"/>
        </p:scale>
        <p:origin x="0" y="0"/>
      </p:cViewPr>
    </p:cSldViewPr>
  </p:slideViewPr>
  <p:notesViewPr>
    <p:cSldViewPr>
      <p:cViewPr varScale="1">
        <p:scale>
          <a:sx n="1" d="100"/>
          <a:sy n="1" d="100"/>
        </p:scale>
        <p:origin x="0" y="0"/>
      </p:cViewPr>
    </p:cSldViewPr>
  </p:notesViewPr>
</p:viewPr>
</file>

<file path=ppt/_rels/presentation.xml.rels>&#65279;<?xml version="1.0" encoding="utf-8" standalone="yes"?><Relationships xmlns="http://schemas.openxmlformats.org/package/2006/relationships"><Relationship Id="rId1" Type="http://schemas.openxmlformats.org/officeDocument/2006/relationships/slideMaster" Target="slideMasters/slideMaster1.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 Type="http://schemas.openxmlformats.org/officeDocument/2006/relationships/notesMaster" Target="notesMasters/notesMaster1.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 Type="http://schemas.openxmlformats.org/officeDocument/2006/relationships/slide" Target="slides/slide1.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 Type="http://schemas.openxmlformats.org/officeDocument/2006/relationships/slide" Target="slides/slide2.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tags" Target="tags/tag1.xml" /><Relationship Id="rId45" Type="http://schemas.openxmlformats.org/officeDocument/2006/relationships/presProps" Target="presProps.xml" /><Relationship Id="rId46" Type="http://schemas.openxmlformats.org/officeDocument/2006/relationships/viewProps" Target="viewProps.xml" /><Relationship Id="rId47" Type="http://schemas.openxmlformats.org/officeDocument/2006/relationships/theme" Target="theme/theme1.xml" /><Relationship Id="rId48" Type="http://schemas.openxmlformats.org/officeDocument/2006/relationships/tableStyles" Target="tableStyles.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s>
</file>

<file path=ppt/notesMasters/_rels/notesMaster1.xml.rels>&#65279;<?xml version="1.0" encoding="utf-8" standalone="yes"?><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http://schemas.openxmlformats.org/presentationml/2006/main">
  <p:cSld name="">
    <p:bg>
      <p:bgPr>
        <a:solidFill>
          <a:schemeClr val="bg1"/>
        </a:solidFill>
      </p:bgPr>
    </p:bg>
    <p:spTree>
      <p:nvGrpSpPr>
        <p:cNvPr id="1" name=""/>
        <p:cNvGrpSpPr/>
        <p:nvPr/>
      </p:nvGrpSpPr>
      <p:grpSpPr/>
      <p:sp>
        <p:nvSpPr>
          <p:cNvPr id="13314" name="Espaço Reservado para Cabeçalho 1"/>
          <p:cNvSpPr>
            <a:spLocks noGrp="1"/>
          </p:cNvSpPr>
          <p:nvPr>
            <p:ph type="hdr" sz="quarter"/>
          </p:nvPr>
        </p:nvSpPr>
        <p:spPr>
          <a:xfrm>
            <a:off x="0" y="0"/>
            <a:ext cx="2971800" cy="457200"/>
          </a:xfrm>
          <a:prstGeom prst="rect">
            <a:avLst/>
          </a:prstGeom>
        </p:spPr>
        <p:txBody>
          <a:bodyPr vert="horz" lIns="91440" tIns="45720" rIns="91440" bIns="45720" rtlCol="0"/>
          <a:lstStyle>
            <a:lvl1pPr algn="l" eaLnBrk="1" fontAlgn="auto" hangingPunct="1">
              <a:spcBef>
                <a:spcPct val="0"/>
              </a:spcBef>
              <a:spcAft>
                <a:spcPct val="0"/>
              </a:spcAft>
              <a:defRPr sz="1200">
                <a:latin typeface="+mn-lt"/>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pt-BR" sz="1200" b="0" i="0" u="none" strike="noStrike" kern="1200" cap="none" spc="0" normalizeH="0" baseline="0" noProof="0">
              <a:ln>
                <a:noFill/>
              </a:ln>
              <a:solidFill>
                <a:schemeClr val="tx1"/>
              </a:solidFill>
              <a:effectLst/>
              <a:uLnTx/>
              <a:uFillTx/>
              <a:latin typeface="+mn-lt"/>
              <a:ea typeface="+mn-ea"/>
              <a:cs typeface="+mn-cs"/>
            </a:endParaRPr>
          </a:p>
        </p:txBody>
      </p:sp>
      <p:sp>
        <p:nvSpPr>
          <p:cNvPr id="13315" name="Espaço Reservado para Data 2"/>
          <p:cNvSpPr>
            <a:spLocks noGrp="1"/>
          </p:cNvSpPr>
          <p:nvPr>
            <p:ph type="dt" idx="1"/>
          </p:nvPr>
        </p:nvSpPr>
        <p:spPr>
          <a:xfrm>
            <a:off x="3884613" y="0"/>
            <a:ext cx="2971800" cy="457200"/>
          </a:xfrm>
          <a:prstGeom prst="rect">
            <a:avLst/>
          </a:prstGeom>
        </p:spPr>
        <p:txBody>
          <a:bodyPr vert="horz" lIns="91440" tIns="45720" rIns="91440" bIns="45720" rtlCol="0"/>
          <a:lstStyle>
            <a:lvl1pPr algn="r" eaLnBrk="1" fontAlgn="auto" hangingPunct="1">
              <a:spcBef>
                <a:spcPct val="0"/>
              </a:spcBef>
              <a:spcAft>
                <a:spcPct val="0"/>
              </a:spcAft>
              <a:defRPr sz="1200">
                <a:latin typeface="+mn-lt"/>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9FD0AE4A-6695-4C21-B6F1-4DB6B0B07387}" type="hfDateTime">
              <a:rPr kumimoji="0" lang="pt-BR" sz="1200" b="0" i="0" u="none" strike="noStrike" kern="1200" cap="none" spc="0" normalizeH="0" baseline="0" noProof="0">
                <a:ln>
                  <a:noFill/>
                </a:ln>
                <a:solidFill>
                  <a:schemeClr val="tx1"/>
                </a:solidFill>
                <a:effectLst/>
                <a:uLnTx/>
                <a:uFillTx/>
                <a:latin typeface="+mn-lt"/>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pt-BR" sz="1200" b="0" i="0" u="none" strike="noStrike" kern="1200" cap="none" spc="0" normalizeH="0" baseline="0" noProof="0">
              <a:ln>
                <a:noFill/>
              </a:ln>
              <a:solidFill>
                <a:schemeClr val="tx1"/>
              </a:solidFill>
              <a:effectLst/>
              <a:uLnTx/>
              <a:uFillTx/>
              <a:latin typeface="+mn-lt"/>
              <a:ea typeface="+mn-ea"/>
              <a:cs typeface="+mn-cs"/>
            </a:endParaRPr>
          </a:p>
        </p:txBody>
      </p:sp>
      <p:sp>
        <p:nvSpPr>
          <p:cNvPr id="13316" name="Espaço Reservado para Imagem de Slide 3"/>
          <p:cNvSpPr>
            <a:spLocks noGrp="1" noRot="1" noChangeAspect="1"/>
          </p:cNvSpPr>
          <p:nvPr>
            <p:ph type="sldImg" idx="2"/>
          </p:nvPr>
        </p:nvSpPr>
        <p:spPr>
          <a:xfrm>
            <a:off x="1143000" y="685800"/>
            <a:ext cx="4572000" cy="3429000"/>
          </a:xfrm>
          <a:prstGeom prst="rect">
            <a:avLst/>
          </a:prstGeom>
          <a:noFill/>
          <a:ln w="12700">
            <a:solidFill>
              <a:prstClr val="black"/>
            </a:solidFill>
          </a:ln>
        </p:spPr>
      </p:sp>
      <p:sp>
        <p:nvSpPr>
          <p:cNvPr id="13317" name="Espaço Reservado para Anotaçõ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marL="0" marR="0" lvl="0" indent="0" algn="l" defTabSz="914400" rtl="0" eaLnBrk="0" fontAlgn="base" latinLnBrk="0" hangingPunct="0">
              <a:lnSpc>
                <a:spcPct val="100000"/>
              </a:lnSpc>
              <a:spcBef>
                <a:spcPct val="30000"/>
              </a:spcBef>
              <a:spcAft>
                <a:spcPct val="0"/>
              </a:spcAft>
              <a:buClrTx/>
              <a:buSzTx/>
              <a:buFontTx/>
              <a:buNone/>
              <a:defRPr/>
            </a:pPr>
            <a:r>
              <a:rPr kumimoji="0" lang="pt-BR" sz="1200" b="0" i="0" u="none" strike="noStrike" kern="1200" cap="none" spc="0" normalizeH="0" baseline="0" noProof="0">
                <a:ln>
                  <a:noFill/>
                </a:ln>
                <a:solidFill>
                  <a:schemeClr val="tx1"/>
                </a:solidFill>
                <a:effectLst/>
                <a:uLnTx/>
                <a:uFillTx/>
                <a:latin typeface="+mn-lt"/>
                <a:ea typeface="+mn-ea"/>
                <a:cs typeface="+mn-cs"/>
              </a:rPr>
              <a:t>Clique para editar o texto mestre</a:t>
            </a:r>
          </a:p>
          <a:p>
            <a:pPr marL="457200" marR="0" lvl="1" indent="0" algn="l" defTabSz="914400" rtl="0" eaLnBrk="0" fontAlgn="base" latinLnBrk="0" hangingPunct="0">
              <a:lnSpc>
                <a:spcPct val="100000"/>
              </a:lnSpc>
              <a:spcBef>
                <a:spcPct val="30000"/>
              </a:spcBef>
              <a:spcAft>
                <a:spcPct val="0"/>
              </a:spcAft>
              <a:buClrTx/>
              <a:buSzTx/>
              <a:buFontTx/>
              <a:buNone/>
              <a:defRPr/>
            </a:pPr>
            <a:r>
              <a:rPr kumimoji="0" lang="pt-BR" sz="1200" b="0" i="0" u="none" strike="noStrike" kern="1200" cap="none" spc="0" normalizeH="0" baseline="0" noProof="0">
                <a:ln>
                  <a:noFill/>
                </a:ln>
                <a:solidFill>
                  <a:schemeClr val="tx1"/>
                </a:solidFill>
                <a:effectLst/>
                <a:uLnTx/>
                <a:uFillTx/>
                <a:latin typeface="+mn-lt"/>
                <a:ea typeface="+mn-ea"/>
                <a:cs typeface="+mn-cs"/>
              </a:rPr>
              <a:t>Segundo nível</a:t>
            </a:r>
          </a:p>
          <a:p>
            <a:pPr marL="914400" marR="0" lvl="2" indent="0" algn="l" defTabSz="914400" rtl="0" eaLnBrk="0" fontAlgn="base" latinLnBrk="0" hangingPunct="0">
              <a:lnSpc>
                <a:spcPct val="100000"/>
              </a:lnSpc>
              <a:spcBef>
                <a:spcPct val="30000"/>
              </a:spcBef>
              <a:spcAft>
                <a:spcPct val="0"/>
              </a:spcAft>
              <a:buClrTx/>
              <a:buSzTx/>
              <a:buFontTx/>
              <a:buNone/>
              <a:defRPr/>
            </a:pPr>
            <a:r>
              <a:rPr kumimoji="0" lang="pt-BR" sz="1200" b="0" i="0" u="none" strike="noStrike" kern="1200" cap="none" spc="0" normalizeH="0" baseline="0" noProof="0">
                <a:ln>
                  <a:noFill/>
                </a:ln>
                <a:solidFill>
                  <a:schemeClr val="tx1"/>
                </a:solidFill>
                <a:effectLst/>
                <a:uLnTx/>
                <a:uFillTx/>
                <a:latin typeface="+mn-lt"/>
                <a:ea typeface="+mn-ea"/>
                <a:cs typeface="+mn-cs"/>
              </a:rPr>
              <a:t>Terceiro nível</a:t>
            </a:r>
          </a:p>
          <a:p>
            <a:pPr marL="1371600" marR="0" lvl="3" indent="0" algn="l" defTabSz="914400" rtl="0" eaLnBrk="0" fontAlgn="base" latinLnBrk="0" hangingPunct="0">
              <a:lnSpc>
                <a:spcPct val="100000"/>
              </a:lnSpc>
              <a:spcBef>
                <a:spcPct val="30000"/>
              </a:spcBef>
              <a:spcAft>
                <a:spcPct val="0"/>
              </a:spcAft>
              <a:buClrTx/>
              <a:buSzTx/>
              <a:buFontTx/>
              <a:buNone/>
              <a:defRPr/>
            </a:pPr>
            <a:r>
              <a:rPr kumimoji="0" lang="pt-BR" sz="1200" b="0" i="0" u="none" strike="noStrike" kern="1200" cap="none" spc="0" normalizeH="0" baseline="0" noProof="0">
                <a:ln>
                  <a:noFill/>
                </a:ln>
                <a:solidFill>
                  <a:schemeClr val="tx1"/>
                </a:solidFill>
                <a:effectLst/>
                <a:uLnTx/>
                <a:uFillTx/>
                <a:latin typeface="+mn-lt"/>
                <a:ea typeface="+mn-ea"/>
                <a:cs typeface="+mn-cs"/>
              </a:rPr>
              <a:t>Quarto nível</a:t>
            </a:r>
          </a:p>
          <a:p>
            <a:pPr marL="1828800" marR="0" lvl="4" indent="0" algn="l" defTabSz="914400" rtl="0" eaLnBrk="0" fontAlgn="base" latinLnBrk="0" hangingPunct="0">
              <a:lnSpc>
                <a:spcPct val="100000"/>
              </a:lnSpc>
              <a:spcBef>
                <a:spcPct val="30000"/>
              </a:spcBef>
              <a:spcAft>
                <a:spcPct val="0"/>
              </a:spcAft>
              <a:buClrTx/>
              <a:buSzTx/>
              <a:buFontTx/>
              <a:buNone/>
              <a:defRPr/>
            </a:pPr>
            <a:r>
              <a:rPr kumimoji="0" lang="pt-BR" sz="1200" b="0" i="0" u="none" strike="noStrike" kern="1200" cap="none" spc="0" normalizeH="0" baseline="0" noProof="0">
                <a:ln>
                  <a:noFill/>
                </a:ln>
                <a:solidFill>
                  <a:schemeClr val="tx1"/>
                </a:solidFill>
                <a:effectLst/>
                <a:uLnTx/>
                <a:uFillTx/>
                <a:latin typeface="+mn-lt"/>
                <a:ea typeface="+mn-ea"/>
                <a:cs typeface="+mn-cs"/>
              </a:rPr>
              <a:t>Quinto nível</a:t>
            </a:r>
          </a:p>
        </p:txBody>
      </p:sp>
      <p:sp>
        <p:nvSpPr>
          <p:cNvPr id="13318" name="Espaço Reservado para Rodapé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eaLnBrk="1" fontAlgn="auto" hangingPunct="1">
              <a:spcBef>
                <a:spcPct val="0"/>
              </a:spcBef>
              <a:spcAft>
                <a:spcPct val="0"/>
              </a:spcAft>
              <a:defRPr sz="1200">
                <a:latin typeface="+mn-lt"/>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pt-BR" sz="1200" b="0" i="0" u="none" strike="noStrike" kern="1200" cap="none" spc="0" normalizeH="0" baseline="0" noProof="0">
              <a:ln>
                <a:noFill/>
              </a:ln>
              <a:solidFill>
                <a:schemeClr val="tx1"/>
              </a:solidFill>
              <a:effectLst/>
              <a:uLnTx/>
              <a:uFillTx/>
              <a:latin typeface="+mn-lt"/>
              <a:ea typeface="+mn-ea"/>
              <a:cs typeface="+mn-cs"/>
            </a:endParaRPr>
          </a:p>
        </p:txBody>
      </p:sp>
      <p:sp>
        <p:nvSpPr>
          <p:cNvPr id="13319" name="Espaço Reservado para Número de Slide 6"/>
          <p:cNvSpPr>
            <a:spLocks noGrp="1"/>
          </p:cNvSpPr>
          <p:nvPr>
            <p:ph type="sldNum" sz="quarter" idx="5"/>
          </p:nvPr>
        </p:nvSpPr>
        <p:spPr>
          <a:xfrm>
            <a:off x="3884613" y="8685213"/>
            <a:ext cx="2971800" cy="457200"/>
          </a:xfrm>
          <a:prstGeom prst="rect">
            <a:avLst/>
          </a:prstGeom>
        </p:spPr>
        <p:txBody>
          <a:bodyPr numCol="1" anchor="b" anchorCtr="0" compatLnSpc="1">
            <a:prstTxWarp prst="textNoShape">
              <a:avLst/>
            </a:prstTxWarp>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r" eaLnBrk="1" hangingPunct="1"/>
            <a:fld id="{6CDF05DA-BAAF-459B-9F27-783DB88D8757}" type="slidenum">
              <a:rPr lang="pt-BR" altLang="en-US" sz="1200">
                <a:latin typeface="Calibri" pitchFamily="34" charset="0"/>
              </a:rPr>
              <a:t>*</a:t>
            </a:fld>
            <a:endParaRPr lang="pt-BR" altLang="en-US" sz="1200">
              <a:latin typeface="Calibri" pitchFamily="34" charset="0"/>
            </a:endParaRPr>
          </a:p>
        </p:txBody>
      </p:sp>
    </p:spTree>
  </p:cSld>
  <p:clrMap bg1="lt1" tx1="dk1" bg2="lt2" tx2="dk2" accent1="accent1" accent2="accent2" accent3="accent3" accent4="accent4" accent5="accent5" accent6="accent6" hlink="hlink" folHlink="folHlink"/>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37.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38.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http://schemas.openxmlformats.org/presentationml/2006/main">
  <p:cSld name="">
    <p:spTree>
      <p:nvGrpSpPr>
        <p:cNvPr id="1" name=""/>
        <p:cNvGrpSpPr/>
        <p:nvPr/>
      </p:nvGrpSpPr>
      <p:grpSpPr/>
      <p:sp>
        <p:nvSpPr>
          <p:cNvPr id="52226" name="Espaço Reservado para Imagem de Slide 1"/>
          <p:cNvSpPr>
            <a:spLocks noGrp="1" noRot="1" noChangeAspect="1" noTextEdit="1"/>
          </p:cNvSpPr>
          <p:nvPr>
            <p:ph type="sldImg" idx="2"/>
          </p:nvPr>
        </p:nvSpPr>
        <p:spPr bwMode="auto">
          <a:xfrm>
            <a:off x="1143000" y="685800"/>
            <a:ext cx="4572000" cy="3429000"/>
          </a:xfrm>
          <a:noFill/>
          <a:ln w="12700">
            <a:solidFill>
              <a:srgbClr val="000000"/>
            </a:solidFill>
            <a:miter lim="800000"/>
          </a:ln>
        </p:spPr>
      </p:sp>
      <p:sp>
        <p:nvSpPr>
          <p:cNvPr id="52227" name="Espaço Reservado para Anotações 2"/>
          <p:cNvSpPr>
            <a:spLocks noGrp="1"/>
          </p:cNvSpPr>
          <p:nvPr>
            <p:ph type="body" idx="3"/>
          </p:nvPr>
        </p:nvSpPr>
        <p:spPr bwMode="auto">
          <a:xfrm>
            <a:off x="685800" y="4343400"/>
            <a:ext cx="5486400" cy="4114800"/>
          </a:xfrm>
          <a:noFill/>
          <a:ln w="9525">
            <a:noFill/>
            <a:miter lim="800000"/>
          </a:ln>
        </p:spPr>
        <p:txBody>
          <a:bodyPr vert="horz" wrap="square" lIns="91440" tIns="45720" rIns="91440" bIns="45720" anchor="t" anchorCtr="0">
            <a:noAutofit/>
          </a:bodyPr>
          <a:lstStyle>
            <a:lvl1pPr marL="0" indent="0" algn="l" defTabSz="914400" rtl="0" eaLnBrk="0" fontAlgn="base" hangingPunct="0">
              <a:lnSpc>
                <a:spcPct val="100000"/>
              </a:lnSpc>
              <a:spcBef>
                <a:spcPct val="30000"/>
              </a:spcBef>
              <a:spcAft>
                <a:spcPct val="0"/>
              </a:spcAft>
              <a:buClrTx/>
              <a:buSzTx/>
              <a:buFontTx/>
              <a:buNone/>
              <a:defRPr kumimoji="0" lang="pt-BR" altLang="en-US" sz="1200" b="0" i="0" u="none" baseline="0">
                <a:solidFill>
                  <a:schemeClr val="tx1"/>
                </a:solidFill>
                <a:effectLst/>
                <a:latin typeface="Calibri" pitchFamily="34" charset="0"/>
              </a:defRPr>
            </a:lvl1pPr>
            <a:lvl2pPr marL="457200" indent="0" algn="l" defTabSz="914400" rtl="0" eaLnBrk="0" fontAlgn="base" hangingPunct="0">
              <a:lnSpc>
                <a:spcPct val="100000"/>
              </a:lnSpc>
              <a:spcBef>
                <a:spcPct val="30000"/>
              </a:spcBef>
              <a:spcAft>
                <a:spcPct val="0"/>
              </a:spcAft>
              <a:buClrTx/>
              <a:buSzTx/>
              <a:buFontTx/>
              <a:buNone/>
              <a:defRPr kumimoji="0" lang="pt-BR" altLang="en-US" sz="1200" b="0" i="0" u="none" baseline="0">
                <a:solidFill>
                  <a:schemeClr val="tx1"/>
                </a:solidFill>
                <a:effectLst/>
                <a:latin typeface="Calibri" pitchFamily="34" charset="0"/>
              </a:defRPr>
            </a:lvl2pPr>
            <a:lvl3pPr marL="914400" indent="0" algn="l" defTabSz="914400" rtl="0" eaLnBrk="0" fontAlgn="base" hangingPunct="0">
              <a:lnSpc>
                <a:spcPct val="100000"/>
              </a:lnSpc>
              <a:spcBef>
                <a:spcPct val="30000"/>
              </a:spcBef>
              <a:spcAft>
                <a:spcPct val="0"/>
              </a:spcAft>
              <a:buClrTx/>
              <a:buSzTx/>
              <a:buFontTx/>
              <a:buNone/>
              <a:defRPr kumimoji="0" lang="pt-BR" altLang="en-US" sz="1200" b="0" i="0" u="none" baseline="0">
                <a:solidFill>
                  <a:schemeClr val="tx1"/>
                </a:solidFill>
                <a:effectLst/>
                <a:latin typeface="Calibri" pitchFamily="34" charset="0"/>
              </a:defRPr>
            </a:lvl3pPr>
            <a:lvl4pPr marL="1371600" indent="0" algn="l" defTabSz="914400" rtl="0" eaLnBrk="0" fontAlgn="base" hangingPunct="0">
              <a:lnSpc>
                <a:spcPct val="100000"/>
              </a:lnSpc>
              <a:spcBef>
                <a:spcPct val="30000"/>
              </a:spcBef>
              <a:spcAft>
                <a:spcPct val="0"/>
              </a:spcAft>
              <a:buClrTx/>
              <a:buSzTx/>
              <a:buFontTx/>
              <a:buNone/>
              <a:defRPr kumimoji="0" lang="pt-BR" altLang="en-US" sz="1200" b="0" i="0" u="none" baseline="0">
                <a:solidFill>
                  <a:schemeClr val="tx1"/>
                </a:solidFill>
                <a:effectLst/>
                <a:latin typeface="Calibri" pitchFamily="34" charset="0"/>
              </a:defRPr>
            </a:lvl4pPr>
            <a:lvl5pPr marL="1828800" indent="0" algn="l" defTabSz="914400" rtl="0" eaLnBrk="0" fontAlgn="base" hangingPunct="0">
              <a:lnSpc>
                <a:spcPct val="100000"/>
              </a:lnSpc>
              <a:spcBef>
                <a:spcPct val="30000"/>
              </a:spcBef>
              <a:spcAft>
                <a:spcPct val="0"/>
              </a:spcAft>
              <a:buClrTx/>
              <a:buSzTx/>
              <a:buFontTx/>
              <a:buNone/>
              <a:defRPr kumimoji="0" lang="pt-BR" altLang="en-US" sz="1200" b="0" i="0" u="none" baseline="0">
                <a:solidFill>
                  <a:schemeClr val="tx1"/>
                </a:solidFill>
                <a:effectLst/>
                <a:latin typeface="Calibri" pitchFamily="34" charset="0"/>
              </a:defRPr>
            </a:lvl5pPr>
          </a:lstStyle>
          <a:p>
            <a:pPr marL="0" lvl="0" indent="0" eaLnBrk="1" hangingPunct="1">
              <a:spcBef>
                <a:spcPct val="0"/>
              </a:spcBef>
            </a:pPr>
            <a:endParaRPr lang="en-US" altLang="en-US"/>
          </a:p>
        </p:txBody>
      </p:sp>
      <p:sp>
        <p:nvSpPr>
          <p:cNvPr id="52228" name="Espaço Reservado para Número de Slide 3"/>
          <p:cNvSpPr>
            <a:spLocks noGrp="1"/>
          </p:cNvSpPr>
          <p:nvPr>
            <p:ph type="sldNum"/>
          </p:nvPr>
        </p:nvSpPr>
        <p:spPr>
          <a:xfrm>
            <a:off x="3884613" y="8685213"/>
            <a:ext cx="2971800" cy="457200"/>
          </a:xfrm>
          <a:prstGeom prst="rect">
            <a:avLst/>
          </a:prstGeom>
          <a:noFill/>
          <a:ln>
            <a:noFill/>
            <a:miter lim="800000"/>
          </a:ln>
        </p:spPr>
        <p:txBody>
          <a:bodyPr anchor="b"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r" eaLnBrk="1" hangingPunct="1"/>
            <a:fld id="{84D64052-3529-407D-98DC-4CAFA3B315EB}" type="slidenum">
              <a:rPr lang="pt-BR" altLang="en-US" sz="1200">
                <a:latin typeface="Calibri" pitchFamily="34" charset="0"/>
              </a:rPr>
              <a:t>37</a:t>
            </a:fld>
            <a:endParaRPr lang="pt-BR" altLang="en-US" sz="1200">
              <a:latin typeface="Calibri"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http://schemas.openxmlformats.org/presentationml/2006/main">
  <p:cSld name="">
    <p:spTree>
      <p:nvGrpSpPr>
        <p:cNvPr id="1" name=""/>
        <p:cNvGrpSpPr/>
        <p:nvPr/>
      </p:nvGrpSpPr>
      <p:grpSpPr/>
      <p:sp>
        <p:nvSpPr>
          <p:cNvPr id="54274" name="Espaço Reservado para Imagem de Slide 1"/>
          <p:cNvSpPr>
            <a:spLocks noGrp="1" noRot="1" noChangeAspect="1" noTextEdit="1"/>
          </p:cNvSpPr>
          <p:nvPr>
            <p:ph type="sldImg" idx="2"/>
          </p:nvPr>
        </p:nvSpPr>
        <p:spPr bwMode="auto">
          <a:xfrm>
            <a:off x="1143000" y="685800"/>
            <a:ext cx="4572000" cy="3429000"/>
          </a:xfrm>
          <a:noFill/>
          <a:ln w="12700">
            <a:solidFill>
              <a:srgbClr val="000000"/>
            </a:solidFill>
            <a:miter lim="800000"/>
          </a:ln>
        </p:spPr>
      </p:sp>
      <p:sp>
        <p:nvSpPr>
          <p:cNvPr id="54275" name="Espaço Reservado para Anotações 2"/>
          <p:cNvSpPr>
            <a:spLocks noGrp="1"/>
          </p:cNvSpPr>
          <p:nvPr>
            <p:ph type="body" idx="3"/>
          </p:nvPr>
        </p:nvSpPr>
        <p:spPr bwMode="auto">
          <a:xfrm>
            <a:off x="685800" y="4343400"/>
            <a:ext cx="5486400" cy="4114800"/>
          </a:xfrm>
          <a:noFill/>
          <a:ln w="9525">
            <a:noFill/>
            <a:miter lim="800000"/>
          </a:ln>
        </p:spPr>
        <p:txBody>
          <a:bodyPr vert="horz" wrap="square" lIns="91440" tIns="45720" rIns="91440" bIns="45720" anchor="t" anchorCtr="0">
            <a:noAutofit/>
          </a:bodyPr>
          <a:lstStyle>
            <a:lvl1pPr marL="0" indent="0" algn="l" defTabSz="914400" rtl="0" eaLnBrk="0" fontAlgn="base" hangingPunct="0">
              <a:lnSpc>
                <a:spcPct val="100000"/>
              </a:lnSpc>
              <a:spcBef>
                <a:spcPct val="30000"/>
              </a:spcBef>
              <a:spcAft>
                <a:spcPct val="0"/>
              </a:spcAft>
              <a:buClrTx/>
              <a:buSzTx/>
              <a:buFontTx/>
              <a:buNone/>
              <a:defRPr kumimoji="0" lang="pt-BR" altLang="en-US" sz="1200" b="0" i="0" u="none" baseline="0">
                <a:solidFill>
                  <a:schemeClr val="tx1"/>
                </a:solidFill>
                <a:effectLst/>
                <a:latin typeface="Calibri" pitchFamily="34" charset="0"/>
              </a:defRPr>
            </a:lvl1pPr>
            <a:lvl2pPr marL="457200" indent="0" algn="l" defTabSz="914400" rtl="0" eaLnBrk="0" fontAlgn="base" hangingPunct="0">
              <a:lnSpc>
                <a:spcPct val="100000"/>
              </a:lnSpc>
              <a:spcBef>
                <a:spcPct val="30000"/>
              </a:spcBef>
              <a:spcAft>
                <a:spcPct val="0"/>
              </a:spcAft>
              <a:buClrTx/>
              <a:buSzTx/>
              <a:buFontTx/>
              <a:buNone/>
              <a:defRPr kumimoji="0" lang="pt-BR" altLang="en-US" sz="1200" b="0" i="0" u="none" baseline="0">
                <a:solidFill>
                  <a:schemeClr val="tx1"/>
                </a:solidFill>
                <a:effectLst/>
                <a:latin typeface="Calibri" pitchFamily="34" charset="0"/>
              </a:defRPr>
            </a:lvl2pPr>
            <a:lvl3pPr marL="914400" indent="0" algn="l" defTabSz="914400" rtl="0" eaLnBrk="0" fontAlgn="base" hangingPunct="0">
              <a:lnSpc>
                <a:spcPct val="100000"/>
              </a:lnSpc>
              <a:spcBef>
                <a:spcPct val="30000"/>
              </a:spcBef>
              <a:spcAft>
                <a:spcPct val="0"/>
              </a:spcAft>
              <a:buClrTx/>
              <a:buSzTx/>
              <a:buFontTx/>
              <a:buNone/>
              <a:defRPr kumimoji="0" lang="pt-BR" altLang="en-US" sz="1200" b="0" i="0" u="none" baseline="0">
                <a:solidFill>
                  <a:schemeClr val="tx1"/>
                </a:solidFill>
                <a:effectLst/>
                <a:latin typeface="Calibri" pitchFamily="34" charset="0"/>
              </a:defRPr>
            </a:lvl3pPr>
            <a:lvl4pPr marL="1371600" indent="0" algn="l" defTabSz="914400" rtl="0" eaLnBrk="0" fontAlgn="base" hangingPunct="0">
              <a:lnSpc>
                <a:spcPct val="100000"/>
              </a:lnSpc>
              <a:spcBef>
                <a:spcPct val="30000"/>
              </a:spcBef>
              <a:spcAft>
                <a:spcPct val="0"/>
              </a:spcAft>
              <a:buClrTx/>
              <a:buSzTx/>
              <a:buFontTx/>
              <a:buNone/>
              <a:defRPr kumimoji="0" lang="pt-BR" altLang="en-US" sz="1200" b="0" i="0" u="none" baseline="0">
                <a:solidFill>
                  <a:schemeClr val="tx1"/>
                </a:solidFill>
                <a:effectLst/>
                <a:latin typeface="Calibri" pitchFamily="34" charset="0"/>
              </a:defRPr>
            </a:lvl4pPr>
            <a:lvl5pPr marL="1828800" indent="0" algn="l" defTabSz="914400" rtl="0" eaLnBrk="0" fontAlgn="base" hangingPunct="0">
              <a:lnSpc>
                <a:spcPct val="100000"/>
              </a:lnSpc>
              <a:spcBef>
                <a:spcPct val="30000"/>
              </a:spcBef>
              <a:spcAft>
                <a:spcPct val="0"/>
              </a:spcAft>
              <a:buClrTx/>
              <a:buSzTx/>
              <a:buFontTx/>
              <a:buNone/>
              <a:defRPr kumimoji="0" lang="pt-BR" altLang="en-US" sz="1200" b="0" i="0" u="none" baseline="0">
                <a:solidFill>
                  <a:schemeClr val="tx1"/>
                </a:solidFill>
                <a:effectLst/>
                <a:latin typeface="Calibri" pitchFamily="34" charset="0"/>
              </a:defRPr>
            </a:lvl5pPr>
          </a:lstStyle>
          <a:p>
            <a:pPr marL="0" lvl="0" indent="0" eaLnBrk="1" hangingPunct="1">
              <a:spcBef>
                <a:spcPct val="0"/>
              </a:spcBef>
            </a:pPr>
            <a:endParaRPr lang="en-US" altLang="en-US"/>
          </a:p>
        </p:txBody>
      </p:sp>
      <p:sp>
        <p:nvSpPr>
          <p:cNvPr id="54276" name="Espaço Reservado para Número de Slide 3"/>
          <p:cNvSpPr>
            <a:spLocks noGrp="1"/>
          </p:cNvSpPr>
          <p:nvPr>
            <p:ph type="sldNum"/>
          </p:nvPr>
        </p:nvSpPr>
        <p:spPr>
          <a:xfrm>
            <a:off x="3884613" y="8685213"/>
            <a:ext cx="2971800" cy="457200"/>
          </a:xfrm>
          <a:prstGeom prst="rect">
            <a:avLst/>
          </a:prstGeom>
          <a:noFill/>
          <a:ln>
            <a:noFill/>
            <a:miter lim="800000"/>
          </a:ln>
        </p:spPr>
        <p:txBody>
          <a:bodyPr anchor="b"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r" eaLnBrk="1" hangingPunct="1"/>
            <a:fld id="{0F01F927-B879-4A9D-B1A3-D23F721863B1}" type="slidenum">
              <a:rPr lang="pt-BR" altLang="en-US" sz="1200">
                <a:latin typeface="Calibri" pitchFamily="34" charset="0"/>
              </a:rPr>
              <a:t>38</a:t>
            </a:fld>
            <a:endParaRPr lang="pt-BR" altLang="en-US" sz="1200">
              <a:latin typeface="Calibri" pitchFamily="34" charset="0"/>
            </a:endParaRPr>
          </a:p>
        </p:txBody>
      </p:sp>
    </p:spTree>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image" Target="../media/image2.png" /><Relationship Id="rId3" Type="http://schemas.openxmlformats.org/officeDocument/2006/relationships/image" Target="../media/image3.png" /><Relationship Id="rId4"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image" Target="../media/image4.png" /><Relationship Id="rId2" Type="http://schemas.openxmlformats.org/officeDocument/2006/relationships/image" Target="../media/image5.png" /><Relationship Id="rId3" Type="http://schemas.openxmlformats.org/officeDocument/2006/relationships/image" Target="../media/image3.png" /><Relationship Id="rId4"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9.xml.rels>&#65279;<?xml version="1.0" encoding="utf-8" standalone="yes"?><Relationships xmlns="http://schemas.openxmlformats.org/package/2006/relationships"><Relationship Id="rId1" Type="http://schemas.openxmlformats.org/officeDocument/2006/relationships/image" Target="../media/image4.png" /><Relationship Id="rId2" Type="http://schemas.openxmlformats.org/officeDocument/2006/relationships/image" Target="../media/image5.png" /><Relationship Id="rId3" Type="http://schemas.openxmlformats.org/officeDocument/2006/relationships/image" Target="../media/image3.png" /><Relationship Id="rId4"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type="title">
  <p:cSld name="Slide de título">
    <p:bg>
      <p:bgPr>
        <a:solidFill>
          <a:schemeClr val="bg1"/>
        </a:solidFill>
      </p:bgPr>
    </p:bg>
    <p:spTree>
      <p:nvGrpSpPr>
        <p:cNvPr id="1" name=""/>
        <p:cNvGrpSpPr/>
        <p:nvPr/>
      </p:nvGrpSpPr>
      <p:grpSpPr/>
      <p:grpSp>
        <p:nvGrpSpPr>
          <p:cNvPr id="2052" name="Rectangle 10"/>
          <p:cNvGrpSpPr/>
          <p:nvPr/>
        </p:nvGrpSpPr>
        <p:grpSpPr>
          <a:xfrm>
            <a:off x="0" y="3865563"/>
            <a:ext cx="9144000" cy="2992437"/>
            <a:chOff x="0" y="2435"/>
            <a:chExt cx="5760" cy="1885"/>
          </a:xfrm>
        </p:grpSpPr>
        <p:pic>
          <p:nvPicPr>
            <p:cNvPr id="2050" name="Rectangle 10"/>
            <p:cNvPicPr/>
            <p:nvPr/>
          </p:nvPicPr>
          <p:blipFill>
            <a:blip r:embed="rId1"/>
            <a:stretch>
              <a:fillRect/>
            </a:stretch>
          </p:blipFill>
          <p:spPr>
            <a:xfrm>
              <a:off x="0" y="2435"/>
              <a:ext cx="5760" cy="1885"/>
            </a:xfrm>
            <a:prstGeom prst="rect">
              <a:avLst/>
            </a:prstGeom>
            <a:noFill/>
            <a:ln>
              <a:miter lim="800000"/>
            </a:ln>
          </p:spPr>
        </p:pic>
        <p:sp>
          <p:nvSpPr>
            <p:cNvPr id="2051" name=""/>
            <p:cNvSpPr/>
            <p:nvPr/>
          </p:nvSpPr>
          <p:spPr>
            <a:xfrm>
              <a:off x="0" y="2436"/>
              <a:ext cx="5760" cy="1884"/>
            </a:xfrm>
            <a:prstGeom prst="rect">
              <a:avLst/>
            </a:prstGeom>
            <a:noFill/>
            <a:ln>
              <a:noFill/>
              <a:miter lim="800000"/>
            </a:ln>
          </p:spPr>
          <p:txBody>
            <a:bodyPr anchor="ctr"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endParaRPr lang="en-US" altLang="en-US">
                <a:solidFill>
                  <a:srgbClr val="FFFFFF"/>
                </a:solidFill>
                <a:latin typeface="Trebuchet MS" pitchFamily="34" charset="0"/>
              </a:endParaRPr>
            </a:p>
          </p:txBody>
        </p:sp>
      </p:grpSp>
      <p:grpSp>
        <p:nvGrpSpPr>
          <p:cNvPr id="2055" name="Rectangle 11"/>
          <p:cNvGrpSpPr/>
          <p:nvPr/>
        </p:nvGrpSpPr>
        <p:grpSpPr>
          <a:xfrm>
            <a:off x="0" y="0"/>
            <a:ext cx="9144000" cy="3865563"/>
            <a:chExt cx="5760" cy="2435"/>
          </a:xfrm>
        </p:grpSpPr>
        <p:pic>
          <p:nvPicPr>
            <p:cNvPr id="2053" name="Rectangle 11"/>
            <p:cNvPicPr/>
            <p:nvPr/>
          </p:nvPicPr>
          <p:blipFill>
            <a:blip r:embed="rId2"/>
            <a:stretch>
              <a:fillRect/>
            </a:stretch>
          </p:blipFill>
          <p:spPr>
            <a:xfrm>
              <a:off x="0" y="0"/>
              <a:ext cx="5760" cy="2435"/>
            </a:xfrm>
            <a:prstGeom prst="rect">
              <a:avLst/>
            </a:prstGeom>
            <a:noFill/>
            <a:ln>
              <a:miter lim="800000"/>
            </a:ln>
          </p:spPr>
        </p:pic>
        <p:sp>
          <p:nvSpPr>
            <p:cNvPr id="2054" name=""/>
            <p:cNvSpPr/>
            <p:nvPr/>
          </p:nvSpPr>
          <p:spPr>
            <a:xfrm>
              <a:off x="0" y="0"/>
              <a:ext cx="5760" cy="2436"/>
            </a:xfrm>
            <a:prstGeom prst="rect">
              <a:avLst/>
            </a:prstGeom>
            <a:noFill/>
            <a:ln>
              <a:noFill/>
              <a:miter lim="800000"/>
            </a:ln>
          </p:spPr>
          <p:txBody>
            <a:bodyPr anchor="ctr"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endParaRPr lang="en-US" altLang="en-US">
                <a:solidFill>
                  <a:srgbClr val="FFFFFF"/>
                </a:solidFill>
                <a:latin typeface="Trebuchet MS" pitchFamily="34" charset="0"/>
              </a:endParaRPr>
            </a:p>
          </p:txBody>
        </p:sp>
      </p:grpSp>
      <p:sp>
        <p:nvSpPr>
          <p:cNvPr id="2056" name="Rectangle 12"/>
          <p:cNvSpPr/>
          <p:nvPr/>
        </p:nvSpPr>
        <p:spPr>
          <a:xfrm>
            <a:off x="0" y="2652713"/>
            <a:ext cx="9144000" cy="2286000"/>
          </a:xfrm>
          <a:prstGeom prst="rect">
            <a:avLst/>
          </a:prstGeom>
          <a:gradFill rotWithShape="1">
            <a:gsLst>
              <a:gs pos="0">
                <a:srgbClr val="FFFFFF">
                  <a:alpha val="0"/>
                </a:srgbClr>
              </a:gs>
              <a:gs pos="28999">
                <a:srgbClr val="FFFFFF">
                  <a:alpha val="0"/>
                </a:srgbClr>
              </a:gs>
              <a:gs pos="45000">
                <a:srgbClr val="B4DCFA">
                  <a:alpha val="0"/>
                </a:srgbClr>
              </a:gs>
              <a:gs pos="55000">
                <a:srgbClr val="FFFFFF">
                  <a:alpha val="0"/>
                </a:srgbClr>
              </a:gs>
              <a:gs pos="64999">
                <a:srgbClr val="B4DCFA">
                  <a:alpha val="0"/>
                </a:srgbClr>
              </a:gs>
              <a:gs pos="100000">
                <a:srgbClr val="FFFFFF">
                  <a:alpha val="0"/>
                </a:srgbClr>
              </a:gs>
            </a:gsLst>
            <a:lin ang="5400000"/>
          </a:gradFill>
          <a:ln w="15875">
            <a:noFill/>
            <a:miter lim="800000"/>
          </a:ln>
        </p:spPr>
        <p:txBody>
          <a:bodyPr anchor="ctr"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endParaRPr lang="en-US" altLang="en-US">
              <a:solidFill>
                <a:srgbClr val="FFFFFF"/>
              </a:solidFill>
              <a:latin typeface="Trebuchet MS" pitchFamily="34" charset="0"/>
            </a:endParaRPr>
          </a:p>
        </p:txBody>
      </p:sp>
      <p:grpSp>
        <p:nvGrpSpPr>
          <p:cNvPr id="2059" name="Oval 13"/>
          <p:cNvGrpSpPr/>
          <p:nvPr/>
        </p:nvGrpSpPr>
        <p:grpSpPr>
          <a:xfrm>
            <a:off x="0" y="1603375"/>
            <a:ext cx="9144000" cy="5102225"/>
            <a:chOff x="0" y="1010"/>
            <a:chExt cx="5760" cy="3214"/>
          </a:xfrm>
        </p:grpSpPr>
        <p:pic>
          <p:nvPicPr>
            <p:cNvPr id="2057" name="Oval 13"/>
            <p:cNvPicPr/>
            <p:nvPr/>
          </p:nvPicPr>
          <p:blipFill>
            <a:blip r:embed="rId3"/>
            <a:stretch>
              <a:fillRect/>
            </a:stretch>
          </p:blipFill>
          <p:spPr>
            <a:xfrm>
              <a:off x="0" y="1010"/>
              <a:ext cx="5760" cy="3214"/>
            </a:xfrm>
            <a:prstGeom prst="rect">
              <a:avLst/>
            </a:prstGeom>
            <a:noFill/>
            <a:ln>
              <a:miter lim="800000"/>
            </a:ln>
          </p:spPr>
        </p:pic>
        <p:sp>
          <p:nvSpPr>
            <p:cNvPr id="2058" name=""/>
            <p:cNvSpPr/>
            <p:nvPr/>
          </p:nvSpPr>
          <p:spPr>
            <a:xfrm>
              <a:off x="844" y="1479"/>
              <a:ext cx="4072" cy="2274"/>
            </a:xfrm>
            <a:prstGeom prst="rect">
              <a:avLst/>
            </a:prstGeom>
            <a:noFill/>
            <a:ln>
              <a:noFill/>
              <a:miter lim="800000"/>
            </a:ln>
          </p:spPr>
          <p:txBody>
            <a:bodyPr anchor="ctr"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endParaRPr lang="en-US" altLang="en-US">
                <a:solidFill>
                  <a:srgbClr val="FFFFFF"/>
                </a:solidFill>
                <a:latin typeface="Trebuchet MS" pitchFamily="34" charset="0"/>
              </a:endParaRPr>
            </a:p>
          </p:txBody>
        </p:sp>
      </p:gr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a:t>Clique para editar o estilo do subtítulo mestre</a:t>
            </a:r>
            <a:endParaRPr lang="en-US"/>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pt-BR"/>
              <a:t>Clique para editar o título mestre</a:t>
            </a:r>
            <a:endParaRPr lang="en-US"/>
          </a:p>
        </p:txBody>
      </p:sp>
      <p:sp>
        <p:nvSpPr>
          <p:cNvPr id="2062" name="Date Placeholder 3"/>
          <p:cNvSpPr>
            <a:spLocks noGrp="1"/>
          </p:cNvSpPr>
          <p:nvPr>
            <p:ph type="dt" sz="half" idx="10"/>
          </p:nvPr>
        </p:nvSpPr>
        <p:spPr>
          <a:xfrm>
            <a:off x="6172200" y="6172200"/>
            <a:ext cx="2514600" cy="365125"/>
          </a:xfrm>
          <a:prstGeom prst="rect">
            <a:avLst/>
          </a:prstGeom>
        </p:spPr>
        <p:txBody>
          <a:bodyPr vert="horz" lIns="91440" tIns="45720" rIns="91440" bIns="45720" rtlCol="0" anchor="ctr"/>
          <a:lstStyle>
            <a:lvl1pPr>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4823811B-5341-4D8E-84B7-4EF6A630BB1D}" type="hfDateTime">
              <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2063" name="Footer Placeholder 4"/>
          <p:cNvSpPr>
            <a:spLocks noGrp="1"/>
          </p:cNvSpPr>
          <p:nvPr>
            <p:ph type="ftr" sz="quarter" idx="11"/>
          </p:nvPr>
        </p:nvSpPr>
        <p:spPr>
          <a:xfrm>
            <a:off x="457200" y="6172200"/>
            <a:ext cx="3352800" cy="365125"/>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2064" name="Slide Number Placeholder 5"/>
          <p:cNvSpPr>
            <a:spLocks noGrp="1"/>
          </p:cNvSpPr>
          <p:nvPr>
            <p:ph type="sldNum" sz="quarter" idx="12"/>
          </p:nvPr>
        </p:nvSpPr>
        <p:spPr>
          <a:xfrm>
            <a:off x="3810000" y="6172200"/>
            <a:ext cx="1828800" cy="365125"/>
          </a:xfrm>
          <a:prstGeom prst="rect">
            <a:avLst/>
          </a:prstGeom>
        </p:spPr>
        <p:txBody>
          <a:bodyPr numCol="1" anchor="ctr" anchorCtr="0" compatLnSpc="1">
            <a:prstTxWarp prst="textNoShape">
              <a:avLst/>
            </a:prstTxWarp>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fld id="{8BE32EC5-9BCC-4D95-8C59-40CD657F995D}" type="slidenum">
              <a:rPr lang="pt-BR" altLang="en-US" sz="1200" b="1">
                <a:solidFill>
                  <a:srgbClr val="7F7F7F"/>
                </a:solidFill>
                <a:latin typeface="Trebuchet MS" pitchFamily="34" charset="0"/>
              </a:rPr>
              <a:t>*</a:t>
            </a:fld>
            <a:endParaRPr lang="pt-BR" altLang="en-US" sz="1200" b="1">
              <a:solidFill>
                <a:srgbClr val="7F7F7F"/>
              </a:solidFill>
              <a:latin typeface="Trebuchet MS" pitchFamily="34" charset="0"/>
            </a:endParaRPr>
          </a:p>
        </p:txBody>
      </p:sp>
    </p:spTree>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type="vertTx">
  <p:cSld name="Título e texto vertical">
    <p:bg>
      <p:bgPr>
        <a:solidFill>
          <a:schemeClr val="bg1"/>
        </a:solidFill>
      </p:bgPr>
    </p:bg>
    <p:spTree>
      <p:nvGrpSpPr>
        <p:cNvPr id="1" name=""/>
        <p:cNvGrpSpPr/>
        <p:nvPr/>
      </p:nvGrpSpPr>
      <p:grpSpPr/>
      <p:sp>
        <p:nvSpPr>
          <p:cNvPr id="2" name="Title 1"/>
          <p:cNvSpPr>
            <a:spLocks noGrp="1"/>
          </p:cNvSpPr>
          <p:nvPr>
            <p:ph type="title"/>
          </p:nvPr>
        </p:nvSpPr>
        <p:spPr/>
        <p:txBody>
          <a:bodyPr/>
          <a:lstStyle/>
          <a:p>
            <a:r>
              <a:rPr lang="pt-BR"/>
              <a:t>Clique para editar o título mestre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11268" name="Date Placeholder 3"/>
          <p:cNvSpPr>
            <a:spLocks noGrp="1"/>
          </p:cNvSpPr>
          <p:nvPr>
            <p:ph type="dt" sz="half" idx="10"/>
          </p:nvPr>
        </p:nvSpPr>
        <p:spPr>
          <a:xfrm>
            <a:off x="6172200" y="6172200"/>
            <a:ext cx="2514600" cy="365125"/>
          </a:xfrm>
          <a:prstGeom prst="rect">
            <a:avLst/>
          </a:prstGeom>
        </p:spPr>
        <p:txBody>
          <a:bodyPr vert="horz" lIns="91440" tIns="45720" rIns="91440" bIns="45720" rtlCol="0" anchor="ctr"/>
          <a:lstStyle>
            <a:lvl1pPr>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470E92CB-8AEC-402F-9B8B-8DBBA70885E5}" type="hfDateTime">
              <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11269" name="Footer Placeholder 4"/>
          <p:cNvSpPr>
            <a:spLocks noGrp="1"/>
          </p:cNvSpPr>
          <p:nvPr>
            <p:ph type="ftr" sz="quarter" idx="11"/>
          </p:nvPr>
        </p:nvSpPr>
        <p:spPr>
          <a:xfrm>
            <a:off x="457200" y="6172200"/>
            <a:ext cx="3352800" cy="365125"/>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11270" name="Slide Number Placeholder 5"/>
          <p:cNvSpPr>
            <a:spLocks noGrp="1"/>
          </p:cNvSpPr>
          <p:nvPr>
            <p:ph type="sldNum" sz="quarter" idx="12"/>
          </p:nvPr>
        </p:nvSpPr>
        <p:spPr>
          <a:xfrm>
            <a:off x="3810000" y="6172200"/>
            <a:ext cx="1828800" cy="365125"/>
          </a:xfrm>
          <a:prstGeom prst="rect">
            <a:avLst/>
          </a:prstGeom>
        </p:spPr>
        <p:txBody>
          <a:bodyPr numCol="1" anchor="ctr" anchorCtr="0" compatLnSpc="1">
            <a:prstTxWarp prst="textNoShape">
              <a:avLst/>
            </a:prstTxWarp>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fld id="{5B50FD14-361D-43E7-AF11-F96B36FD1FAC}" type="slidenum">
              <a:rPr lang="pt-BR" altLang="en-US" sz="1200" b="1">
                <a:solidFill>
                  <a:srgbClr val="7F7F7F"/>
                </a:solidFill>
                <a:latin typeface="Trebuchet MS" pitchFamily="34" charset="0"/>
              </a:rPr>
              <a:t>*</a:t>
            </a:fld>
            <a:endParaRPr lang="pt-BR" altLang="en-US" sz="1200" b="1">
              <a:solidFill>
                <a:srgbClr val="7F7F7F"/>
              </a:solidFill>
              <a:latin typeface="Trebuchet MS" pitchFamily="34" charset="0"/>
            </a:endParaRPr>
          </a:p>
        </p:txBody>
      </p:sp>
    </p:spTree>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type="vertTitleAndTx">
  <p:cSld name="Título e texto verticais">
    <p:bg>
      <p:bgPr>
        <a:solidFill>
          <a:schemeClr val="bg1"/>
        </a:solidFill>
      </p:bgPr>
    </p:bg>
    <p:spTree>
      <p:nvGrpSpPr>
        <p:cNvPr id="1" name=""/>
        <p:cNvGrpSpPr/>
        <p:nvPr/>
      </p:nvGrpSpPr>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pt-BR"/>
              <a:t>Clique para editar o título mestre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12292" name="Date Placeholder 3"/>
          <p:cNvSpPr>
            <a:spLocks noGrp="1"/>
          </p:cNvSpPr>
          <p:nvPr>
            <p:ph type="dt" sz="half" idx="10"/>
          </p:nvPr>
        </p:nvSpPr>
        <p:spPr>
          <a:xfrm>
            <a:off x="6172200" y="6172200"/>
            <a:ext cx="2514600" cy="365125"/>
          </a:xfrm>
          <a:prstGeom prst="rect">
            <a:avLst/>
          </a:prstGeom>
        </p:spPr>
        <p:txBody>
          <a:bodyPr vert="horz" lIns="91440" tIns="45720" rIns="91440" bIns="45720" rtlCol="0" anchor="ctr"/>
          <a:lstStyle>
            <a:lvl1pPr>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5C339741-9ED3-43DA-8E94-166B367ED265}" type="hfDateTime">
              <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12293" name="Footer Placeholder 4"/>
          <p:cNvSpPr>
            <a:spLocks noGrp="1"/>
          </p:cNvSpPr>
          <p:nvPr>
            <p:ph type="ftr" sz="quarter" idx="11"/>
          </p:nvPr>
        </p:nvSpPr>
        <p:spPr>
          <a:xfrm>
            <a:off x="457200" y="6172200"/>
            <a:ext cx="3352800" cy="365125"/>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12294" name="Slide Number Placeholder 5"/>
          <p:cNvSpPr>
            <a:spLocks noGrp="1"/>
          </p:cNvSpPr>
          <p:nvPr>
            <p:ph type="sldNum" sz="quarter" idx="12"/>
          </p:nvPr>
        </p:nvSpPr>
        <p:spPr>
          <a:xfrm>
            <a:off x="3810000" y="6172200"/>
            <a:ext cx="1828800" cy="365125"/>
          </a:xfrm>
          <a:prstGeom prst="rect">
            <a:avLst/>
          </a:prstGeom>
        </p:spPr>
        <p:txBody>
          <a:bodyPr numCol="1" anchor="ctr" anchorCtr="0" compatLnSpc="1">
            <a:prstTxWarp prst="textNoShape">
              <a:avLst/>
            </a:prstTxWarp>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fld id="{B753AAF8-0FE5-483B-8785-812CC2657AE3}" type="slidenum">
              <a:rPr lang="pt-BR" altLang="en-US" sz="1200" b="1">
                <a:solidFill>
                  <a:srgbClr val="7F7F7F"/>
                </a:solidFill>
                <a:latin typeface="Trebuchet MS" pitchFamily="34" charset="0"/>
              </a:rPr>
              <a:t>*</a:t>
            </a:fld>
            <a:endParaRPr lang="pt-BR" altLang="en-US" sz="1200" b="1">
              <a:solidFill>
                <a:srgbClr val="7F7F7F"/>
              </a:solidFill>
              <a:latin typeface="Trebuchet MS" pitchFamily="34" charset="0"/>
            </a:endParaRPr>
          </a:p>
        </p:txBody>
      </p:sp>
    </p:spTree>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type="obj">
  <p:cSld name="Título e conteúdo">
    <p:bg>
      <p:bgPr>
        <a:solidFill>
          <a:schemeClr val="bg1"/>
        </a:solidFill>
      </p:bgPr>
    </p:bg>
    <p:spTree>
      <p:nvGrpSpPr>
        <p:cNvPr id="1" name=""/>
        <p:cNvGrpSpPr/>
        <p:nvPr/>
      </p:nvGrpSpPr>
      <p:grpSpPr/>
      <p:sp>
        <p:nvSpPr>
          <p:cNvPr id="8" name="Title 7"/>
          <p:cNvSpPr>
            <a:spLocks noGrp="1"/>
          </p:cNvSpPr>
          <p:nvPr>
            <p:ph type="title"/>
          </p:nvPr>
        </p:nvSpPr>
        <p:spPr/>
        <p:txBody>
          <a:bodyPr/>
          <a:lstStyle/>
          <a:p>
            <a:r>
              <a:rPr lang="pt-BR"/>
              <a:t>Clique para editar o título mestre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3076" name="Date Placeholder 3"/>
          <p:cNvSpPr>
            <a:spLocks noGrp="1"/>
          </p:cNvSpPr>
          <p:nvPr>
            <p:ph type="dt" sz="half" idx="14"/>
          </p:nvPr>
        </p:nvSpPr>
        <p:spPr>
          <a:xfrm>
            <a:off x="6172200" y="6172200"/>
            <a:ext cx="2514600" cy="365125"/>
          </a:xfrm>
          <a:prstGeom prst="rect">
            <a:avLst/>
          </a:prstGeom>
        </p:spPr>
        <p:txBody>
          <a:bodyPr vert="horz" lIns="91440" tIns="45720" rIns="91440" bIns="45720" rtlCol="0" anchor="ctr"/>
          <a:lstStyle>
            <a:lvl1pPr>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21458178-74BC-48D7-A3E1-AD41ABBB97DA}" type="hfDateTime">
              <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3077" name="Footer Placeholder 4"/>
          <p:cNvSpPr>
            <a:spLocks noGrp="1"/>
          </p:cNvSpPr>
          <p:nvPr>
            <p:ph type="ftr" sz="quarter" idx="15"/>
          </p:nvPr>
        </p:nvSpPr>
        <p:spPr>
          <a:xfrm>
            <a:off x="457200" y="6172200"/>
            <a:ext cx="3352800" cy="365125"/>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3078" name="Slide Number Placeholder 5"/>
          <p:cNvSpPr>
            <a:spLocks noGrp="1"/>
          </p:cNvSpPr>
          <p:nvPr>
            <p:ph type="sldNum" sz="quarter" idx="16"/>
          </p:nvPr>
        </p:nvSpPr>
        <p:spPr>
          <a:xfrm>
            <a:off x="3810000" y="6172200"/>
            <a:ext cx="1828800" cy="365125"/>
          </a:xfrm>
          <a:prstGeom prst="rect">
            <a:avLst/>
          </a:prstGeom>
        </p:spPr>
        <p:txBody>
          <a:bodyPr numCol="1" anchor="ctr" anchorCtr="0" compatLnSpc="1">
            <a:prstTxWarp prst="textNoShape">
              <a:avLst/>
            </a:prstTxWarp>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fld id="{AE662654-C3C3-469F-9A66-504A61362630}" type="slidenum">
              <a:rPr lang="pt-BR" altLang="en-US" sz="1200" b="1">
                <a:solidFill>
                  <a:srgbClr val="7F7F7F"/>
                </a:solidFill>
                <a:latin typeface="Trebuchet MS" pitchFamily="34" charset="0"/>
              </a:rPr>
              <a:t>*</a:t>
            </a:fld>
            <a:endParaRPr lang="pt-BR" altLang="en-US" sz="1200" b="1">
              <a:solidFill>
                <a:srgbClr val="7F7F7F"/>
              </a:solidFill>
              <a:latin typeface="Trebuchet MS" pitchFamily="34" charset="0"/>
            </a:endParaRPr>
          </a:p>
        </p:txBody>
      </p:sp>
    </p:spTree>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type="secHead">
  <p:cSld name="Cabeçalho da Seção">
    <p:bg>
      <p:bgPr>
        <a:solidFill>
          <a:schemeClr val="bg1"/>
        </a:solidFill>
      </p:bgPr>
    </p:bg>
    <p:spTree>
      <p:nvGrpSpPr>
        <p:cNvPr id="1" name=""/>
        <p:cNvGrpSpPr/>
        <p:nvPr/>
      </p:nvGrpSpPr>
      <p:grpSpPr/>
      <p:grpSp>
        <p:nvGrpSpPr>
          <p:cNvPr id="4100" name="Rectangle 6"/>
          <p:cNvGrpSpPr/>
          <p:nvPr/>
        </p:nvGrpSpPr>
        <p:grpSpPr>
          <a:xfrm>
            <a:off x="0" y="3865563"/>
            <a:ext cx="9144000" cy="2992437"/>
            <a:chOff x="0" y="2435"/>
            <a:chExt cx="5760" cy="1885"/>
          </a:xfrm>
        </p:grpSpPr>
        <p:pic>
          <p:nvPicPr>
            <p:cNvPr id="4098" name="Rectangle 6"/>
            <p:cNvPicPr/>
            <p:nvPr/>
          </p:nvPicPr>
          <p:blipFill>
            <a:blip r:embed="rId1"/>
            <a:stretch>
              <a:fillRect/>
            </a:stretch>
          </p:blipFill>
          <p:spPr>
            <a:xfrm>
              <a:off x="0" y="2435"/>
              <a:ext cx="5760" cy="1885"/>
            </a:xfrm>
            <a:prstGeom prst="rect">
              <a:avLst/>
            </a:prstGeom>
            <a:noFill/>
            <a:ln>
              <a:miter lim="800000"/>
            </a:ln>
          </p:spPr>
        </p:pic>
        <p:sp>
          <p:nvSpPr>
            <p:cNvPr id="4099" name=""/>
            <p:cNvSpPr/>
            <p:nvPr/>
          </p:nvSpPr>
          <p:spPr>
            <a:xfrm>
              <a:off x="0" y="2436"/>
              <a:ext cx="5760" cy="1884"/>
            </a:xfrm>
            <a:prstGeom prst="rect">
              <a:avLst/>
            </a:prstGeom>
            <a:noFill/>
            <a:ln>
              <a:noFill/>
              <a:miter lim="800000"/>
            </a:ln>
          </p:spPr>
          <p:txBody>
            <a:bodyPr anchor="ctr"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endParaRPr lang="en-US" altLang="en-US">
                <a:solidFill>
                  <a:srgbClr val="FFFFFF"/>
                </a:solidFill>
                <a:latin typeface="Trebuchet MS" pitchFamily="34" charset="0"/>
              </a:endParaRPr>
            </a:p>
          </p:txBody>
        </p:sp>
      </p:grpSp>
      <p:grpSp>
        <p:nvGrpSpPr>
          <p:cNvPr id="4103" name="Rectangle 7"/>
          <p:cNvGrpSpPr/>
          <p:nvPr/>
        </p:nvGrpSpPr>
        <p:grpSpPr>
          <a:xfrm>
            <a:off x="0" y="0"/>
            <a:ext cx="9144000" cy="3865563"/>
            <a:chExt cx="5760" cy="2435"/>
          </a:xfrm>
        </p:grpSpPr>
        <p:pic>
          <p:nvPicPr>
            <p:cNvPr id="4101" name="Rectangle 7"/>
            <p:cNvPicPr/>
            <p:nvPr/>
          </p:nvPicPr>
          <p:blipFill>
            <a:blip r:embed="rId2"/>
            <a:stretch>
              <a:fillRect/>
            </a:stretch>
          </p:blipFill>
          <p:spPr>
            <a:xfrm>
              <a:off x="0" y="0"/>
              <a:ext cx="5760" cy="2435"/>
            </a:xfrm>
            <a:prstGeom prst="rect">
              <a:avLst/>
            </a:prstGeom>
            <a:noFill/>
            <a:ln>
              <a:miter lim="800000"/>
            </a:ln>
          </p:spPr>
        </p:pic>
        <p:sp>
          <p:nvSpPr>
            <p:cNvPr id="4102" name=""/>
            <p:cNvSpPr/>
            <p:nvPr/>
          </p:nvSpPr>
          <p:spPr>
            <a:xfrm>
              <a:off x="0" y="0"/>
              <a:ext cx="5760" cy="2436"/>
            </a:xfrm>
            <a:prstGeom prst="rect">
              <a:avLst/>
            </a:prstGeom>
            <a:noFill/>
            <a:ln>
              <a:noFill/>
              <a:miter lim="800000"/>
            </a:ln>
          </p:spPr>
          <p:txBody>
            <a:bodyPr anchor="ctr"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endParaRPr lang="en-US" altLang="en-US">
                <a:solidFill>
                  <a:srgbClr val="FFFFFF"/>
                </a:solidFill>
                <a:latin typeface="Trebuchet MS" pitchFamily="34" charset="0"/>
              </a:endParaRPr>
            </a:p>
          </p:txBody>
        </p:sp>
      </p:grpSp>
      <p:sp>
        <p:nvSpPr>
          <p:cNvPr id="4104" name="Rectangle 8"/>
          <p:cNvSpPr/>
          <p:nvPr/>
        </p:nvSpPr>
        <p:spPr>
          <a:xfrm>
            <a:off x="0" y="2652713"/>
            <a:ext cx="9144000" cy="2286000"/>
          </a:xfrm>
          <a:prstGeom prst="rect">
            <a:avLst/>
          </a:prstGeom>
          <a:gradFill rotWithShape="1">
            <a:gsLst>
              <a:gs pos="0">
                <a:srgbClr val="FFFFFF">
                  <a:alpha val="0"/>
                </a:srgbClr>
              </a:gs>
              <a:gs pos="28999">
                <a:srgbClr val="FFFFFF">
                  <a:alpha val="0"/>
                </a:srgbClr>
              </a:gs>
              <a:gs pos="45000">
                <a:srgbClr val="B4DCFA">
                  <a:alpha val="0"/>
                </a:srgbClr>
              </a:gs>
              <a:gs pos="55000">
                <a:srgbClr val="FFFFFF">
                  <a:alpha val="0"/>
                </a:srgbClr>
              </a:gs>
              <a:gs pos="64999">
                <a:srgbClr val="B4DCFA">
                  <a:alpha val="0"/>
                </a:srgbClr>
              </a:gs>
              <a:gs pos="100000">
                <a:srgbClr val="FFFFFF">
                  <a:alpha val="0"/>
                </a:srgbClr>
              </a:gs>
            </a:gsLst>
            <a:lin ang="5400000"/>
          </a:gradFill>
          <a:ln w="15875">
            <a:noFill/>
            <a:miter lim="800000"/>
          </a:ln>
        </p:spPr>
        <p:txBody>
          <a:bodyPr anchor="ctr"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endParaRPr lang="en-US" altLang="en-US">
              <a:solidFill>
                <a:srgbClr val="FFFFFF"/>
              </a:solidFill>
              <a:latin typeface="Trebuchet MS" pitchFamily="34" charset="0"/>
            </a:endParaRPr>
          </a:p>
        </p:txBody>
      </p:sp>
      <p:grpSp>
        <p:nvGrpSpPr>
          <p:cNvPr id="4107" name="Oval 9"/>
          <p:cNvGrpSpPr/>
          <p:nvPr/>
        </p:nvGrpSpPr>
        <p:grpSpPr>
          <a:xfrm>
            <a:off x="0" y="1603375"/>
            <a:ext cx="9144000" cy="5102225"/>
            <a:chOff x="0" y="1010"/>
            <a:chExt cx="5760" cy="3214"/>
          </a:xfrm>
        </p:grpSpPr>
        <p:pic>
          <p:nvPicPr>
            <p:cNvPr id="4105" name="Oval 9"/>
            <p:cNvPicPr/>
            <p:nvPr/>
          </p:nvPicPr>
          <p:blipFill>
            <a:blip r:embed="rId3"/>
            <a:stretch>
              <a:fillRect/>
            </a:stretch>
          </p:blipFill>
          <p:spPr>
            <a:xfrm>
              <a:off x="0" y="1010"/>
              <a:ext cx="5760" cy="3214"/>
            </a:xfrm>
            <a:prstGeom prst="rect">
              <a:avLst/>
            </a:prstGeom>
            <a:noFill/>
            <a:ln>
              <a:miter lim="800000"/>
            </a:ln>
          </p:spPr>
        </p:pic>
        <p:sp>
          <p:nvSpPr>
            <p:cNvPr id="4106" name=""/>
            <p:cNvSpPr/>
            <p:nvPr/>
          </p:nvSpPr>
          <p:spPr>
            <a:xfrm>
              <a:off x="844" y="1479"/>
              <a:ext cx="4072" cy="2274"/>
            </a:xfrm>
            <a:prstGeom prst="rect">
              <a:avLst/>
            </a:prstGeom>
            <a:noFill/>
            <a:ln>
              <a:noFill/>
              <a:miter lim="800000"/>
            </a:ln>
          </p:spPr>
          <p:txBody>
            <a:bodyPr anchor="ctr"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endParaRPr lang="en-US" altLang="en-US">
                <a:solidFill>
                  <a:srgbClr val="FFFFFF"/>
                </a:solidFill>
                <a:latin typeface="Trebuchet MS" pitchFamily="34" charset="0"/>
              </a:endParaRPr>
            </a:p>
          </p:txBody>
        </p:sp>
      </p:gr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pt-BR"/>
              <a:t>Clique para editar o título mestre</a:t>
            </a:r>
            <a:endParaRPr lang="en-US"/>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a:t>Clique para editar o texto mestre</a:t>
            </a:r>
          </a:p>
        </p:txBody>
      </p:sp>
      <p:sp>
        <p:nvSpPr>
          <p:cNvPr id="4110" name="Date Placeholder 3"/>
          <p:cNvSpPr>
            <a:spLocks noGrp="1"/>
          </p:cNvSpPr>
          <p:nvPr>
            <p:ph type="dt" sz="half" idx="10"/>
          </p:nvPr>
        </p:nvSpPr>
        <p:spPr>
          <a:xfrm>
            <a:off x="6172200" y="6172200"/>
            <a:ext cx="2514600" cy="365125"/>
          </a:xfrm>
          <a:prstGeom prst="rect">
            <a:avLst/>
          </a:prstGeom>
        </p:spPr>
        <p:txBody>
          <a:bodyPr vert="horz" lIns="91440" tIns="45720" rIns="91440" bIns="45720" rtlCol="0" anchor="ctr"/>
          <a:lstStyle>
            <a:lvl1pPr>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439BE293-C849-4665-AAA4-7864A075308E}" type="hfDateTime">
              <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4111" name="Footer Placeholder 4"/>
          <p:cNvSpPr>
            <a:spLocks noGrp="1"/>
          </p:cNvSpPr>
          <p:nvPr>
            <p:ph type="ftr" sz="quarter" idx="11"/>
          </p:nvPr>
        </p:nvSpPr>
        <p:spPr>
          <a:xfrm>
            <a:off x="457200" y="6172200"/>
            <a:ext cx="3352800" cy="365125"/>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4112" name="Slide Number Placeholder 5"/>
          <p:cNvSpPr>
            <a:spLocks noGrp="1"/>
          </p:cNvSpPr>
          <p:nvPr>
            <p:ph type="sldNum" sz="quarter" idx="12"/>
          </p:nvPr>
        </p:nvSpPr>
        <p:spPr>
          <a:xfrm>
            <a:off x="3810000" y="6172200"/>
            <a:ext cx="1828800" cy="365125"/>
          </a:xfrm>
          <a:prstGeom prst="rect">
            <a:avLst/>
          </a:prstGeom>
        </p:spPr>
        <p:txBody>
          <a:bodyPr numCol="1" anchor="ctr" anchorCtr="0" compatLnSpc="1">
            <a:prstTxWarp prst="textNoShape">
              <a:avLst/>
            </a:prstTxWarp>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fld id="{A2714D44-7232-40AB-A23B-218C3F567443}" type="slidenum">
              <a:rPr lang="pt-BR" altLang="en-US" sz="1200" b="1">
                <a:solidFill>
                  <a:srgbClr val="7F7F7F"/>
                </a:solidFill>
                <a:latin typeface="Trebuchet MS" pitchFamily="34" charset="0"/>
              </a:rPr>
              <a:t>*</a:t>
            </a:fld>
            <a:endParaRPr lang="pt-BR" altLang="en-US" sz="1200" b="1">
              <a:solidFill>
                <a:srgbClr val="7F7F7F"/>
              </a:solidFill>
              <a:latin typeface="Trebuchet MS" pitchFamily="34" charset="0"/>
            </a:endParaRPr>
          </a:p>
        </p:txBody>
      </p:sp>
    </p:spTree>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type="twoObj">
  <p:cSld name="Duas Partes de Conteúdo">
    <p:bg>
      <p:bgPr>
        <a:solidFill>
          <a:schemeClr val="bg1"/>
        </a:solidFill>
      </p:bgPr>
    </p:bg>
    <p:spTree>
      <p:nvGrpSpPr>
        <p:cNvPr id="1" name=""/>
        <p:cNvGrpSpPr/>
        <p:nvPr/>
      </p:nvGrpSpPr>
      <p:grpSpPr/>
      <p:sp>
        <p:nvSpPr>
          <p:cNvPr id="8" name="Title 7"/>
          <p:cNvSpPr>
            <a:spLocks noGrp="1"/>
          </p:cNvSpPr>
          <p:nvPr>
            <p:ph type="title"/>
          </p:nvPr>
        </p:nvSpPr>
        <p:spPr/>
        <p:txBody>
          <a:bodyPr/>
          <a:lstStyle/>
          <a:p>
            <a:r>
              <a:rPr lang="pt-BR"/>
              <a:t>Clique para editar o título mestre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5124" name="Date Placeholder 4"/>
          <p:cNvSpPr>
            <a:spLocks noGrp="1"/>
          </p:cNvSpPr>
          <p:nvPr>
            <p:ph type="dt" sz="half" idx="15"/>
          </p:nvPr>
        </p:nvSpPr>
        <p:spPr>
          <a:xfrm>
            <a:off x="6172200" y="6172200"/>
            <a:ext cx="2514600" cy="365125"/>
          </a:xfrm>
          <a:prstGeom prst="rect">
            <a:avLst/>
          </a:prstGeom>
        </p:spPr>
        <p:txBody>
          <a:bodyPr vert="horz" lIns="91440" tIns="45720" rIns="91440" bIns="45720" rtlCol="0" anchor="ctr"/>
          <a:lstStyle>
            <a:lvl1pPr>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1DADDFBC-EA0E-4754-91E3-D575FB8D3513}" type="hfDateTime">
              <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5125" name="Footer Placeholder 5"/>
          <p:cNvSpPr>
            <a:spLocks noGrp="1"/>
          </p:cNvSpPr>
          <p:nvPr>
            <p:ph type="ftr" sz="quarter" idx="16"/>
          </p:nvPr>
        </p:nvSpPr>
        <p:spPr>
          <a:xfrm>
            <a:off x="457200" y="6172200"/>
            <a:ext cx="3352800" cy="365125"/>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5126" name="Slide Number Placeholder 6"/>
          <p:cNvSpPr>
            <a:spLocks noGrp="1"/>
          </p:cNvSpPr>
          <p:nvPr>
            <p:ph type="sldNum" sz="quarter" idx="17"/>
          </p:nvPr>
        </p:nvSpPr>
        <p:spPr>
          <a:xfrm>
            <a:off x="3810000" y="6172200"/>
            <a:ext cx="1828800" cy="365125"/>
          </a:xfrm>
          <a:prstGeom prst="rect">
            <a:avLst/>
          </a:prstGeom>
        </p:spPr>
        <p:txBody>
          <a:bodyPr numCol="1" anchor="ctr" anchorCtr="0" compatLnSpc="1">
            <a:prstTxWarp prst="textNoShape">
              <a:avLst/>
            </a:prstTxWarp>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fld id="{3FB6327D-8B67-4274-8420-E5CB8331C35B}" type="slidenum">
              <a:rPr lang="pt-BR" altLang="en-US" sz="1200" b="1">
                <a:solidFill>
                  <a:srgbClr val="7F7F7F"/>
                </a:solidFill>
                <a:latin typeface="Trebuchet MS" pitchFamily="34" charset="0"/>
              </a:rPr>
              <a:t>*</a:t>
            </a:fld>
            <a:endParaRPr lang="pt-BR" altLang="en-US" sz="1200" b="1">
              <a:solidFill>
                <a:srgbClr val="7F7F7F"/>
              </a:solidFill>
              <a:latin typeface="Trebuchet MS" pitchFamily="34" charset="0"/>
            </a:endParaRPr>
          </a:p>
        </p:txBody>
      </p:sp>
    </p:spTree>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type="twoTxTwoObj">
  <p:cSld name="Comparação">
    <p:bg>
      <p:bgPr>
        <a:solidFill>
          <a:schemeClr val="bg1"/>
        </a:solidFill>
      </p:bgPr>
    </p:bg>
    <p:spTree>
      <p:nvGrpSpPr>
        <p:cNvPr id="1" name=""/>
        <p:cNvGrpSpPr/>
        <p:nvPr/>
      </p:nvGrpSpPr>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 texto mestre</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10" name="Title 9"/>
          <p:cNvSpPr>
            <a:spLocks noGrp="1"/>
          </p:cNvSpPr>
          <p:nvPr>
            <p:ph type="title"/>
          </p:nvPr>
        </p:nvSpPr>
        <p:spPr/>
        <p:txBody>
          <a:bodyPr/>
          <a:lstStyle/>
          <a:p>
            <a:r>
              <a:rPr lang="pt-BR"/>
              <a:t>Clique para editar o título mestre</a:t>
            </a:r>
            <a:endParaRPr lang="en-US"/>
          </a:p>
        </p:txBody>
      </p:sp>
      <p:sp>
        <p:nvSpPr>
          <p:cNvPr id="6148" name="Date Placeholder 6"/>
          <p:cNvSpPr>
            <a:spLocks noGrp="1"/>
          </p:cNvSpPr>
          <p:nvPr>
            <p:ph type="dt" sz="half" idx="10"/>
          </p:nvPr>
        </p:nvSpPr>
        <p:spPr>
          <a:xfrm>
            <a:off x="6172200" y="6172200"/>
            <a:ext cx="2514600" cy="365125"/>
          </a:xfrm>
          <a:prstGeom prst="rect">
            <a:avLst/>
          </a:prstGeom>
        </p:spPr>
        <p:txBody>
          <a:bodyPr vert="horz" lIns="91440" tIns="45720" rIns="91440" bIns="45720" rtlCol="0" anchor="ctr"/>
          <a:lstStyle>
            <a:lvl1pPr>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913ABBDA-7676-447C-8958-9A0783AFC79C}" type="hfDateTime">
              <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6149" name="Footer Placeholder 7"/>
          <p:cNvSpPr>
            <a:spLocks noGrp="1"/>
          </p:cNvSpPr>
          <p:nvPr>
            <p:ph type="ftr" sz="quarter" idx="11"/>
          </p:nvPr>
        </p:nvSpPr>
        <p:spPr>
          <a:xfrm>
            <a:off x="457200" y="6172200"/>
            <a:ext cx="3352800" cy="365125"/>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6150" name="Slide Number Placeholder 8"/>
          <p:cNvSpPr>
            <a:spLocks noGrp="1"/>
          </p:cNvSpPr>
          <p:nvPr>
            <p:ph type="sldNum" sz="quarter" idx="12"/>
          </p:nvPr>
        </p:nvSpPr>
        <p:spPr>
          <a:xfrm>
            <a:off x="3810000" y="6172200"/>
            <a:ext cx="1828800" cy="365125"/>
          </a:xfrm>
          <a:prstGeom prst="rect">
            <a:avLst/>
          </a:prstGeom>
        </p:spPr>
        <p:txBody>
          <a:bodyPr numCol="1" anchor="ctr" anchorCtr="0" compatLnSpc="1">
            <a:prstTxWarp prst="textNoShape">
              <a:avLst/>
            </a:prstTxWarp>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fld id="{6F42DD42-8EBE-4679-B68D-AAAC5AE4FFF4}" type="slidenum">
              <a:rPr lang="pt-BR" altLang="en-US" sz="1200" b="1">
                <a:solidFill>
                  <a:srgbClr val="7F7F7F"/>
                </a:solidFill>
                <a:latin typeface="Trebuchet MS" pitchFamily="34" charset="0"/>
              </a:rPr>
              <a:t>*</a:t>
            </a:fld>
            <a:endParaRPr lang="pt-BR" altLang="en-US" sz="1200" b="1">
              <a:solidFill>
                <a:srgbClr val="7F7F7F"/>
              </a:solidFill>
              <a:latin typeface="Trebuchet MS" pitchFamily="34" charset="0"/>
            </a:endParaRPr>
          </a:p>
        </p:txBody>
      </p:sp>
    </p:spTree>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type="titleOnly">
  <p:cSld name="Somente título">
    <p:bg>
      <p:bgPr>
        <a:solidFill>
          <a:schemeClr val="bg1"/>
        </a:solidFill>
      </p:bgPr>
    </p:bg>
    <p:spTree>
      <p:nvGrpSpPr>
        <p:cNvPr id="1" name=""/>
        <p:cNvGrpSpPr/>
        <p:nvPr/>
      </p:nvGrpSpPr>
      <p:grpSpPr/>
      <p:sp>
        <p:nvSpPr>
          <p:cNvPr id="2" name="Title 1"/>
          <p:cNvSpPr>
            <a:spLocks noGrp="1"/>
          </p:cNvSpPr>
          <p:nvPr>
            <p:ph type="title"/>
          </p:nvPr>
        </p:nvSpPr>
        <p:spPr/>
        <p:txBody>
          <a:bodyPr/>
          <a:lstStyle/>
          <a:p>
            <a:r>
              <a:rPr lang="pt-BR"/>
              <a:t>Clique para editar o título mestre</a:t>
            </a:r>
            <a:endParaRPr lang="en-US"/>
          </a:p>
        </p:txBody>
      </p:sp>
      <p:sp>
        <p:nvSpPr>
          <p:cNvPr id="7172" name="Date Placeholder 2"/>
          <p:cNvSpPr>
            <a:spLocks noGrp="1"/>
          </p:cNvSpPr>
          <p:nvPr>
            <p:ph type="dt" sz="half" idx="10"/>
          </p:nvPr>
        </p:nvSpPr>
        <p:spPr>
          <a:xfrm>
            <a:off x="6172200" y="6172200"/>
            <a:ext cx="2514600" cy="365125"/>
          </a:xfrm>
          <a:prstGeom prst="rect">
            <a:avLst/>
          </a:prstGeom>
        </p:spPr>
        <p:txBody>
          <a:bodyPr vert="horz" lIns="91440" tIns="45720" rIns="91440" bIns="45720" rtlCol="0" anchor="ctr"/>
          <a:lstStyle>
            <a:lvl1pPr>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BC160F18-7006-4019-A017-05C028D9EC12}" type="hfDateTime">
              <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7173" name="Footer Placeholder 3"/>
          <p:cNvSpPr>
            <a:spLocks noGrp="1"/>
          </p:cNvSpPr>
          <p:nvPr>
            <p:ph type="ftr" sz="quarter" idx="11"/>
          </p:nvPr>
        </p:nvSpPr>
        <p:spPr>
          <a:xfrm>
            <a:off x="457200" y="6172200"/>
            <a:ext cx="3352800" cy="365125"/>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7174" name="Slide Number Placeholder 4"/>
          <p:cNvSpPr>
            <a:spLocks noGrp="1"/>
          </p:cNvSpPr>
          <p:nvPr>
            <p:ph type="sldNum" sz="quarter" idx="12"/>
          </p:nvPr>
        </p:nvSpPr>
        <p:spPr>
          <a:xfrm>
            <a:off x="3810000" y="6172200"/>
            <a:ext cx="1828800" cy="365125"/>
          </a:xfrm>
          <a:prstGeom prst="rect">
            <a:avLst/>
          </a:prstGeom>
        </p:spPr>
        <p:txBody>
          <a:bodyPr numCol="1" anchor="ctr" anchorCtr="0" compatLnSpc="1">
            <a:prstTxWarp prst="textNoShape">
              <a:avLst/>
            </a:prstTxWarp>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fld id="{56BB2FC7-E87E-4B67-8E67-C40C5AD010E7}" type="slidenum">
              <a:rPr lang="pt-BR" altLang="en-US" sz="1200" b="1">
                <a:solidFill>
                  <a:srgbClr val="7F7F7F"/>
                </a:solidFill>
                <a:latin typeface="Trebuchet MS" pitchFamily="34" charset="0"/>
              </a:rPr>
              <a:t>*</a:t>
            </a:fld>
            <a:endParaRPr lang="pt-BR" altLang="en-US" sz="1200" b="1">
              <a:solidFill>
                <a:srgbClr val="7F7F7F"/>
              </a:solidFill>
              <a:latin typeface="Trebuchet MS" pitchFamily="34" charset="0"/>
            </a:endParaRPr>
          </a:p>
        </p:txBody>
      </p:sp>
    </p:spTree>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type="blank">
  <p:cSld name="Em branco">
    <p:bg>
      <p:bgPr>
        <a:solidFill>
          <a:schemeClr val="bg1"/>
        </a:solidFill>
      </p:bgPr>
    </p:bg>
    <p:spTree>
      <p:nvGrpSpPr>
        <p:cNvPr id="1" name=""/>
        <p:cNvGrpSpPr/>
        <p:nvPr/>
      </p:nvGrpSpPr>
      <p:grpSpPr/>
      <p:sp>
        <p:nvSpPr>
          <p:cNvPr id="8196" name="Date Placeholder 1"/>
          <p:cNvSpPr>
            <a:spLocks noGrp="1"/>
          </p:cNvSpPr>
          <p:nvPr>
            <p:ph type="dt" sz="half" idx="10"/>
          </p:nvPr>
        </p:nvSpPr>
        <p:spPr>
          <a:xfrm>
            <a:off x="6172200" y="6172200"/>
            <a:ext cx="2514600" cy="365125"/>
          </a:xfrm>
          <a:prstGeom prst="rect">
            <a:avLst/>
          </a:prstGeom>
        </p:spPr>
        <p:txBody>
          <a:bodyPr vert="horz" lIns="91440" tIns="45720" rIns="91440" bIns="45720" rtlCol="0" anchor="ctr"/>
          <a:lstStyle>
            <a:lvl1pPr>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EF0E6FC4-50A1-4E89-80A3-978D7A689A65}" type="hfDateTime">
              <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8197" name="Footer Placeholder 2"/>
          <p:cNvSpPr>
            <a:spLocks noGrp="1"/>
          </p:cNvSpPr>
          <p:nvPr>
            <p:ph type="ftr" sz="quarter" idx="11"/>
          </p:nvPr>
        </p:nvSpPr>
        <p:spPr>
          <a:xfrm>
            <a:off x="457200" y="6172200"/>
            <a:ext cx="3352800" cy="365125"/>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8198" name="Slide Number Placeholder 3"/>
          <p:cNvSpPr>
            <a:spLocks noGrp="1"/>
          </p:cNvSpPr>
          <p:nvPr>
            <p:ph type="sldNum" sz="quarter" idx="12"/>
          </p:nvPr>
        </p:nvSpPr>
        <p:spPr>
          <a:xfrm>
            <a:off x="3810000" y="6172200"/>
            <a:ext cx="1828800" cy="365125"/>
          </a:xfrm>
          <a:prstGeom prst="rect">
            <a:avLst/>
          </a:prstGeom>
        </p:spPr>
        <p:txBody>
          <a:bodyPr numCol="1" anchor="ctr" anchorCtr="0" compatLnSpc="1">
            <a:prstTxWarp prst="textNoShape">
              <a:avLst/>
            </a:prstTxWarp>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fld id="{0593A2E3-018D-4FB7-9A96-C0C46B7B5BE2}" type="slidenum">
              <a:rPr lang="pt-BR" altLang="en-US" sz="1200" b="1">
                <a:solidFill>
                  <a:srgbClr val="7F7F7F"/>
                </a:solidFill>
                <a:latin typeface="Trebuchet MS" pitchFamily="34" charset="0"/>
              </a:rPr>
              <a:t>*</a:t>
            </a:fld>
            <a:endParaRPr lang="pt-BR" altLang="en-US" sz="1200" b="1">
              <a:solidFill>
                <a:srgbClr val="7F7F7F"/>
              </a:solidFill>
              <a:latin typeface="Trebuchet MS" pitchFamily="34" charset="0"/>
            </a:endParaRPr>
          </a:p>
        </p:txBody>
      </p:sp>
    </p:spTree>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type="objTx">
  <p:cSld name="Conteúdo com Legenda">
    <p:bg>
      <p:bgPr>
        <a:solidFill>
          <a:schemeClr val="bg1"/>
        </a:solidFill>
      </p:bgPr>
    </p:bg>
    <p:spTree>
      <p:nvGrpSpPr>
        <p:cNvPr id="1" name=""/>
        <p:cNvGrpSpPr/>
        <p:nvPr/>
      </p:nvGrpSpPr>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pt-BR"/>
              <a:t>Clique para editar o título mestre</a:t>
            </a:r>
            <a:endParaRPr lang="en-US"/>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pt-BR"/>
              <a:t>Clique para editar o texto mestre</a:t>
            </a:r>
          </a:p>
          <a:p>
            <a:pPr lvl="1"/>
            <a:r>
              <a:rPr lang="pt-BR"/>
              <a:t>Segundo nível</a:t>
            </a:r>
          </a:p>
          <a:p>
            <a:pPr lvl="2"/>
            <a:r>
              <a:rPr lang="pt-BR"/>
              <a:t>Terceiro nível</a:t>
            </a:r>
          </a:p>
          <a:p>
            <a:pPr lvl="3"/>
            <a:r>
              <a:rPr lang="pt-BR"/>
              <a:t>Quarto nível</a:t>
            </a:r>
          </a:p>
          <a:p>
            <a:pPr lvl="4"/>
            <a:r>
              <a:rPr lang="pt-BR"/>
              <a:t>Quinto nível</a:t>
            </a:r>
            <a:endParaRPr lang="en-US"/>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9220" name="Date Placeholder 4"/>
          <p:cNvSpPr>
            <a:spLocks noGrp="1"/>
          </p:cNvSpPr>
          <p:nvPr>
            <p:ph type="dt" sz="half" idx="10"/>
          </p:nvPr>
        </p:nvSpPr>
        <p:spPr>
          <a:xfrm>
            <a:off x="6172200" y="6172200"/>
            <a:ext cx="2514600" cy="365125"/>
          </a:xfrm>
          <a:prstGeom prst="rect">
            <a:avLst/>
          </a:prstGeom>
        </p:spPr>
        <p:txBody>
          <a:bodyPr vert="horz" lIns="91440" tIns="45720" rIns="91440" bIns="45720" rtlCol="0" anchor="ctr"/>
          <a:lstStyle>
            <a:lvl1pPr>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54F57A95-12E0-4BAE-B69B-BA2254BE8BE3}" type="hfDateTime">
              <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9221" name="Footer Placeholder 5"/>
          <p:cNvSpPr>
            <a:spLocks noGrp="1"/>
          </p:cNvSpPr>
          <p:nvPr>
            <p:ph type="ftr" sz="quarter" idx="11"/>
          </p:nvPr>
        </p:nvSpPr>
        <p:spPr>
          <a:xfrm>
            <a:off x="457200" y="6172200"/>
            <a:ext cx="3352800" cy="365125"/>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9222" name="Slide Number Placeholder 6"/>
          <p:cNvSpPr>
            <a:spLocks noGrp="1"/>
          </p:cNvSpPr>
          <p:nvPr>
            <p:ph type="sldNum" sz="quarter" idx="12"/>
          </p:nvPr>
        </p:nvSpPr>
        <p:spPr>
          <a:xfrm>
            <a:off x="3810000" y="6172200"/>
            <a:ext cx="1828800" cy="365125"/>
          </a:xfrm>
          <a:prstGeom prst="rect">
            <a:avLst/>
          </a:prstGeom>
        </p:spPr>
        <p:txBody>
          <a:bodyPr numCol="1" anchor="ctr" anchorCtr="0" compatLnSpc="1">
            <a:prstTxWarp prst="textNoShape">
              <a:avLst/>
            </a:prstTxWarp>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fld id="{11B2B637-4972-4604-BF62-DD60E56FA2B9}" type="slidenum">
              <a:rPr lang="pt-BR" altLang="en-US" sz="1200" b="1">
                <a:solidFill>
                  <a:srgbClr val="7F7F7F"/>
                </a:solidFill>
                <a:latin typeface="Trebuchet MS" pitchFamily="34" charset="0"/>
              </a:rPr>
              <a:t>*</a:t>
            </a:fld>
            <a:endParaRPr lang="pt-BR" altLang="en-US" sz="1200" b="1">
              <a:solidFill>
                <a:srgbClr val="7F7F7F"/>
              </a:solidFill>
              <a:latin typeface="Trebuchet MS" pitchFamily="34" charset="0"/>
            </a:endParaRPr>
          </a:p>
        </p:txBody>
      </p:sp>
    </p:spTree>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type="picTx">
  <p:cSld name="Imagem com Legenda">
    <p:bg>
      <p:bgPr>
        <a:solidFill>
          <a:schemeClr val="bg1"/>
        </a:solidFill>
      </p:bgPr>
    </p:bg>
    <p:spTree>
      <p:nvGrpSpPr>
        <p:cNvPr id="1" name=""/>
        <p:cNvGrpSpPr/>
        <p:nvPr/>
      </p:nvGrpSpPr>
      <p:grpSpPr/>
      <p:grpSp>
        <p:nvGrpSpPr>
          <p:cNvPr id="10244" name="Rectangle 7"/>
          <p:cNvGrpSpPr/>
          <p:nvPr/>
        </p:nvGrpSpPr>
        <p:grpSpPr>
          <a:xfrm>
            <a:off x="0" y="3865563"/>
            <a:ext cx="9144000" cy="2992437"/>
            <a:chOff x="0" y="2435"/>
            <a:chExt cx="5760" cy="1885"/>
          </a:xfrm>
        </p:grpSpPr>
        <p:pic>
          <p:nvPicPr>
            <p:cNvPr id="10242" name="Rectangle 7"/>
            <p:cNvPicPr/>
            <p:nvPr/>
          </p:nvPicPr>
          <p:blipFill>
            <a:blip r:embed="rId1"/>
            <a:stretch>
              <a:fillRect/>
            </a:stretch>
          </p:blipFill>
          <p:spPr>
            <a:xfrm>
              <a:off x="0" y="2435"/>
              <a:ext cx="5760" cy="1885"/>
            </a:xfrm>
            <a:prstGeom prst="rect">
              <a:avLst/>
            </a:prstGeom>
            <a:noFill/>
            <a:ln>
              <a:miter lim="800000"/>
            </a:ln>
          </p:spPr>
        </p:pic>
        <p:sp>
          <p:nvSpPr>
            <p:cNvPr id="10243" name=""/>
            <p:cNvSpPr/>
            <p:nvPr/>
          </p:nvSpPr>
          <p:spPr>
            <a:xfrm>
              <a:off x="0" y="2436"/>
              <a:ext cx="5760" cy="1884"/>
            </a:xfrm>
            <a:prstGeom prst="rect">
              <a:avLst/>
            </a:prstGeom>
            <a:noFill/>
            <a:ln>
              <a:noFill/>
              <a:miter lim="800000"/>
            </a:ln>
          </p:spPr>
          <p:txBody>
            <a:bodyPr anchor="ctr"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endParaRPr lang="en-US" altLang="en-US">
                <a:solidFill>
                  <a:srgbClr val="FFFFFF"/>
                </a:solidFill>
                <a:latin typeface="Trebuchet MS" pitchFamily="34" charset="0"/>
              </a:endParaRPr>
            </a:p>
          </p:txBody>
        </p:sp>
      </p:grpSp>
      <p:grpSp>
        <p:nvGrpSpPr>
          <p:cNvPr id="10247" name="Rectangle 8"/>
          <p:cNvGrpSpPr/>
          <p:nvPr/>
        </p:nvGrpSpPr>
        <p:grpSpPr>
          <a:xfrm>
            <a:off x="0" y="0"/>
            <a:ext cx="9144000" cy="3865563"/>
            <a:chExt cx="5760" cy="2435"/>
          </a:xfrm>
        </p:grpSpPr>
        <p:pic>
          <p:nvPicPr>
            <p:cNvPr id="10245" name="Rectangle 8"/>
            <p:cNvPicPr/>
            <p:nvPr/>
          </p:nvPicPr>
          <p:blipFill>
            <a:blip r:embed="rId2"/>
            <a:stretch>
              <a:fillRect/>
            </a:stretch>
          </p:blipFill>
          <p:spPr>
            <a:xfrm>
              <a:off x="0" y="0"/>
              <a:ext cx="5760" cy="2435"/>
            </a:xfrm>
            <a:prstGeom prst="rect">
              <a:avLst/>
            </a:prstGeom>
            <a:noFill/>
            <a:ln>
              <a:miter lim="800000"/>
            </a:ln>
          </p:spPr>
        </p:pic>
        <p:sp>
          <p:nvSpPr>
            <p:cNvPr id="10246" name=""/>
            <p:cNvSpPr/>
            <p:nvPr/>
          </p:nvSpPr>
          <p:spPr>
            <a:xfrm>
              <a:off x="0" y="0"/>
              <a:ext cx="5760" cy="2436"/>
            </a:xfrm>
            <a:prstGeom prst="rect">
              <a:avLst/>
            </a:prstGeom>
            <a:noFill/>
            <a:ln>
              <a:noFill/>
              <a:miter lim="800000"/>
            </a:ln>
          </p:spPr>
          <p:txBody>
            <a:bodyPr anchor="ctr"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endParaRPr lang="en-US" altLang="en-US">
                <a:solidFill>
                  <a:srgbClr val="FFFFFF"/>
                </a:solidFill>
                <a:latin typeface="Trebuchet MS" pitchFamily="34" charset="0"/>
              </a:endParaRPr>
            </a:p>
          </p:txBody>
        </p:sp>
      </p:grpSp>
      <p:sp>
        <p:nvSpPr>
          <p:cNvPr id="10248" name="Rectangle 9"/>
          <p:cNvSpPr/>
          <p:nvPr/>
        </p:nvSpPr>
        <p:spPr>
          <a:xfrm>
            <a:off x="0" y="2652713"/>
            <a:ext cx="9144000" cy="2286000"/>
          </a:xfrm>
          <a:prstGeom prst="rect">
            <a:avLst/>
          </a:prstGeom>
          <a:gradFill rotWithShape="1">
            <a:gsLst>
              <a:gs pos="0">
                <a:srgbClr val="FFFFFF">
                  <a:alpha val="0"/>
                </a:srgbClr>
              </a:gs>
              <a:gs pos="28999">
                <a:srgbClr val="FFFFFF">
                  <a:alpha val="0"/>
                </a:srgbClr>
              </a:gs>
              <a:gs pos="45000">
                <a:srgbClr val="B4DCFA">
                  <a:alpha val="0"/>
                </a:srgbClr>
              </a:gs>
              <a:gs pos="55000">
                <a:srgbClr val="FFFFFF">
                  <a:alpha val="0"/>
                </a:srgbClr>
              </a:gs>
              <a:gs pos="64999">
                <a:srgbClr val="B4DCFA">
                  <a:alpha val="0"/>
                </a:srgbClr>
              </a:gs>
              <a:gs pos="100000">
                <a:srgbClr val="FFFFFF">
                  <a:alpha val="0"/>
                </a:srgbClr>
              </a:gs>
            </a:gsLst>
            <a:lin ang="5400000"/>
          </a:gradFill>
          <a:ln w="15875">
            <a:noFill/>
            <a:miter lim="800000"/>
          </a:ln>
        </p:spPr>
        <p:txBody>
          <a:bodyPr anchor="ctr"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endParaRPr lang="en-US" altLang="en-US">
              <a:solidFill>
                <a:srgbClr val="FFFFFF"/>
              </a:solidFill>
              <a:latin typeface="Trebuchet MS" pitchFamily="34" charset="0"/>
            </a:endParaRPr>
          </a:p>
        </p:txBody>
      </p:sp>
      <p:grpSp>
        <p:nvGrpSpPr>
          <p:cNvPr id="10251" name="Oval 10"/>
          <p:cNvGrpSpPr/>
          <p:nvPr/>
        </p:nvGrpSpPr>
        <p:grpSpPr>
          <a:xfrm>
            <a:off x="0" y="1603375"/>
            <a:ext cx="9144000" cy="5102225"/>
            <a:chOff x="0" y="1010"/>
            <a:chExt cx="5760" cy="3214"/>
          </a:xfrm>
        </p:grpSpPr>
        <p:pic>
          <p:nvPicPr>
            <p:cNvPr id="10249" name="Oval 10"/>
            <p:cNvPicPr/>
            <p:nvPr/>
          </p:nvPicPr>
          <p:blipFill>
            <a:blip r:embed="rId3"/>
            <a:stretch>
              <a:fillRect/>
            </a:stretch>
          </p:blipFill>
          <p:spPr>
            <a:xfrm>
              <a:off x="0" y="1010"/>
              <a:ext cx="5760" cy="3214"/>
            </a:xfrm>
            <a:prstGeom prst="rect">
              <a:avLst/>
            </a:prstGeom>
            <a:noFill/>
            <a:ln>
              <a:miter lim="800000"/>
            </a:ln>
          </p:spPr>
        </p:pic>
        <p:sp>
          <p:nvSpPr>
            <p:cNvPr id="10250" name=""/>
            <p:cNvSpPr/>
            <p:nvPr/>
          </p:nvSpPr>
          <p:spPr>
            <a:xfrm>
              <a:off x="844" y="1479"/>
              <a:ext cx="4072" cy="2274"/>
            </a:xfrm>
            <a:prstGeom prst="rect">
              <a:avLst/>
            </a:prstGeom>
            <a:noFill/>
            <a:ln>
              <a:noFill/>
              <a:miter lim="800000"/>
            </a:ln>
          </p:spPr>
          <p:txBody>
            <a:bodyPr anchor="ctr"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endParaRPr lang="en-US" altLang="en-US">
                <a:solidFill>
                  <a:srgbClr val="FFFFFF"/>
                </a:solidFill>
                <a:latin typeface="Trebuchet MS" pitchFamily="34" charset="0"/>
              </a:endParaRPr>
            </a:p>
          </p:txBody>
        </p:sp>
      </p:gr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vert="horz" wrap="square" lIns="91440" tIns="45720" rIns="91440" bIns="45720" numCol="1" rtlCol="0" anchor="t" anchorCtr="0" compatLnSpc="1">
            <a:prstTxWarp prst="textNoShape">
              <a:avLst/>
            </a:prstTxWarp>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ctr" defTabSz="914400" rtl="0" eaLnBrk="0" fontAlgn="base" latinLnBrk="0" hangingPunct="0">
              <a:lnSpc>
                <a:spcPct val="100000"/>
              </a:lnSpc>
              <a:spcBef>
                <a:spcPct val="20000"/>
              </a:spcBef>
              <a:spcAft>
                <a:spcPts val="300"/>
              </a:spcAft>
              <a:buClr>
                <a:srgbClr val="C3260C"/>
              </a:buClr>
              <a:buSzPct val="130000"/>
              <a:buFont typeface="Georgia" pitchFamily="18" charset="0"/>
              <a:buNone/>
              <a:defRPr/>
            </a:pPr>
            <a:r>
              <a:rPr kumimoji="0" lang="pt-BR" sz="2000" b="0" i="0" u="none" strike="noStrike" kern="1200" cap="none" spc="0" normalizeH="0" baseline="0" noProof="0">
                <a:ln>
                  <a:noFill/>
                </a:ln>
                <a:solidFill>
                  <a:srgbClr val="404040"/>
                </a:solidFill>
                <a:effectLst/>
                <a:uLnTx/>
                <a:uFillTx/>
                <a:latin typeface="+mn-lt"/>
                <a:ea typeface="+mn-ea"/>
                <a:cs typeface="+mn-cs"/>
              </a:rPr>
              <a:t>Clique no ícone para adicionar uma imagem</a:t>
            </a:r>
            <a:endParaRPr kumimoji="0" lang="en-US" sz="2000" b="0" i="0" u="none" strike="noStrike" kern="1200" cap="none" spc="0" normalizeH="0" baseline="0" noProof="0">
              <a:ln>
                <a:noFill/>
              </a:ln>
              <a:solidFill>
                <a:srgbClr val="404040"/>
              </a:solidFill>
              <a:effectLst/>
              <a:uLnTx/>
              <a:uFillTx/>
              <a:latin typeface="+mn-lt"/>
              <a:ea typeface="+mn-ea"/>
              <a:cs typeface="+mn-cs"/>
            </a:endParaRPr>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a:t>Clique para editar o texto mestre</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pt-BR"/>
              <a:t>Clique para editar o título mestre</a:t>
            </a:r>
            <a:endParaRPr lang="en-US"/>
          </a:p>
        </p:txBody>
      </p:sp>
      <p:sp>
        <p:nvSpPr>
          <p:cNvPr id="10254" name="Date Placeholder 4"/>
          <p:cNvSpPr>
            <a:spLocks noGrp="1"/>
          </p:cNvSpPr>
          <p:nvPr>
            <p:ph type="dt" sz="half" idx="10"/>
          </p:nvPr>
        </p:nvSpPr>
        <p:spPr>
          <a:xfrm>
            <a:off x="6172200" y="6172200"/>
            <a:ext cx="2514600" cy="365125"/>
          </a:xfrm>
          <a:prstGeom prst="rect">
            <a:avLst/>
          </a:prstGeom>
        </p:spPr>
        <p:txBody>
          <a:bodyPr vert="horz" lIns="91440" tIns="45720" rIns="91440" bIns="45720" rtlCol="0" anchor="ctr"/>
          <a:lstStyle>
            <a:lvl1pPr>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6149C707-1198-4B75-9E2D-DADEEED9DC2A}" type="hfDateTime">
              <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10255" name="Footer Placeholder 5"/>
          <p:cNvSpPr>
            <a:spLocks noGrp="1"/>
          </p:cNvSpPr>
          <p:nvPr>
            <p:ph type="ftr" sz="quarter" idx="11"/>
          </p:nvPr>
        </p:nvSpPr>
        <p:spPr>
          <a:xfrm>
            <a:off x="457200" y="6172200"/>
            <a:ext cx="3352800" cy="365125"/>
          </a:xfrm>
          <a:prstGeom prst="rect">
            <a:avLst/>
          </a:prstGeom>
        </p:spPr>
        <p:txBody>
          <a:bodyPr vert="horz" lIns="91440" tIns="45720" rIns="91440" bIns="45720" rtlCol="0" anchor="ctr"/>
          <a:lstStyle>
            <a:lvl1pPr>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10256" name="Slide Number Placeholder 6"/>
          <p:cNvSpPr>
            <a:spLocks noGrp="1"/>
          </p:cNvSpPr>
          <p:nvPr>
            <p:ph type="sldNum" sz="quarter" idx="12"/>
          </p:nvPr>
        </p:nvSpPr>
        <p:spPr>
          <a:xfrm>
            <a:off x="3810000" y="6172200"/>
            <a:ext cx="1828800" cy="365125"/>
          </a:xfrm>
          <a:prstGeom prst="rect">
            <a:avLst/>
          </a:prstGeom>
        </p:spPr>
        <p:txBody>
          <a:bodyPr numCol="1" anchor="ctr" anchorCtr="0" compatLnSpc="1">
            <a:prstTxWarp prst="textNoShape">
              <a:avLst/>
            </a:prstTxWarp>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fld id="{F01D3028-F5F8-4A6C-8A73-2D4A4FEE7AAD}" type="slidenum">
              <a:rPr lang="pt-BR" altLang="en-US" sz="1200" b="1">
                <a:solidFill>
                  <a:srgbClr val="7F7F7F"/>
                </a:solidFill>
                <a:latin typeface="Trebuchet MS" pitchFamily="34" charset="0"/>
              </a:rPr>
              <a:t>*</a:t>
            </a:fld>
            <a:endParaRPr lang="pt-BR" altLang="en-US" sz="1200" b="1">
              <a:solidFill>
                <a:srgbClr val="7F7F7F"/>
              </a:solidFill>
              <a:latin typeface="Trebuchet MS" pitchFamily="34" charset="0"/>
            </a:endParaRPr>
          </a:p>
        </p:txBody>
      </p:sp>
    </p:spTree>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10" Type="http://schemas.openxmlformats.org/officeDocument/2006/relationships/slideLayout" Target="../slideLayouts/slideLayout10.xml" /><Relationship Id="rId11" Type="http://schemas.openxmlformats.org/officeDocument/2006/relationships/slideLayout" Target="../slideLayouts/slideLayout11.xml" /><Relationship Id="rId12" Type="http://schemas.openxmlformats.org/officeDocument/2006/relationships/image" Target="../media/image6.png" /><Relationship Id="rId13" Type="http://schemas.openxmlformats.org/officeDocument/2006/relationships/image" Target="../media/image7.png" /><Relationship Id="rId14" Type="http://schemas.openxmlformats.org/officeDocument/2006/relationships/image" Target="../media/image8.png" /><Relationship Id="rId15" Type="http://schemas.openxmlformats.org/officeDocument/2006/relationships/theme" Target="../theme/theme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slideLayout" Target="../slideLayouts/slideLayout7.xml" /><Relationship Id="rId8" Type="http://schemas.openxmlformats.org/officeDocument/2006/relationships/slideLayout" Target="../slideLayouts/slideLayout8.xml" /><Relationship Id="rId9" Type="http://schemas.openxmlformats.org/officeDocument/2006/relationships/slideLayout" Target="../slideLayouts/slideLayout9.xml" /></Relationships>
</file>

<file path=ppt/slideMasters/slideMaster1.xml><?xml version="1.0" encoding="utf-8"?>
<p:sldMaster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p:cSld>
    <p:bg>
      <p:bgPr>
        <a:solidFill>
          <a:schemeClr val="bg1"/>
        </a:solidFill>
      </p:bgPr>
    </p:bg>
    <p:spTree>
      <p:nvGrpSpPr>
        <p:cNvPr id="1" name=""/>
        <p:cNvGrpSpPr/>
        <p:nvPr/>
      </p:nvGrpSpPr>
      <p:grpSpPr/>
      <p:grpSp>
        <p:nvGrpSpPr>
          <p:cNvPr id="1028" name="Rectangle 6"/>
          <p:cNvGrpSpPr/>
          <p:nvPr/>
        </p:nvGrpSpPr>
        <p:grpSpPr>
          <a:xfrm>
            <a:off x="0" y="5108575"/>
            <a:ext cx="9144000" cy="1749425"/>
            <a:chOff x="0" y="3218"/>
            <a:chExt cx="5760" cy="1102"/>
          </a:xfrm>
        </p:grpSpPr>
        <p:pic>
          <p:nvPicPr>
            <p:cNvPr id="1026" name="Rectangle 6"/>
            <p:cNvPicPr/>
            <p:nvPr/>
          </p:nvPicPr>
          <p:blipFill>
            <a:blip r:embed="rId12"/>
            <a:stretch>
              <a:fillRect/>
            </a:stretch>
          </p:blipFill>
          <p:spPr>
            <a:xfrm>
              <a:off x="0" y="3218"/>
              <a:ext cx="5760" cy="1102"/>
            </a:xfrm>
            <a:prstGeom prst="rect">
              <a:avLst/>
            </a:prstGeom>
            <a:noFill/>
            <a:ln>
              <a:miter lim="800000"/>
            </a:ln>
          </p:spPr>
        </p:pic>
        <p:sp>
          <p:nvSpPr>
            <p:cNvPr id="1027" name=""/>
            <p:cNvSpPr/>
            <p:nvPr/>
          </p:nvSpPr>
          <p:spPr>
            <a:xfrm>
              <a:off x="0" y="3216"/>
              <a:ext cx="5760" cy="1104"/>
            </a:xfrm>
            <a:prstGeom prst="rect">
              <a:avLst/>
            </a:prstGeom>
            <a:noFill/>
            <a:ln>
              <a:noFill/>
              <a:miter lim="800000"/>
            </a:ln>
          </p:spPr>
          <p:txBody>
            <a:bodyPr anchor="ctr"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endParaRPr lang="en-US" altLang="en-US">
                <a:solidFill>
                  <a:srgbClr val="FFFFFF"/>
                </a:solidFill>
                <a:latin typeface="Trebuchet MS" pitchFamily="34" charset="0"/>
              </a:endParaRPr>
            </a:p>
          </p:txBody>
        </p:sp>
      </p:grpSp>
      <p:grpSp>
        <p:nvGrpSpPr>
          <p:cNvPr id="1031" name="Rectangle 7"/>
          <p:cNvGrpSpPr/>
          <p:nvPr/>
        </p:nvGrpSpPr>
        <p:grpSpPr>
          <a:xfrm>
            <a:off x="0" y="0"/>
            <a:ext cx="9144000" cy="5108575"/>
            <a:chExt cx="5760" cy="3218"/>
          </a:xfrm>
        </p:grpSpPr>
        <p:pic>
          <p:nvPicPr>
            <p:cNvPr id="1029" name="Rectangle 7"/>
            <p:cNvPicPr/>
            <p:nvPr/>
          </p:nvPicPr>
          <p:blipFill>
            <a:blip r:embed="rId13"/>
            <a:stretch>
              <a:fillRect/>
            </a:stretch>
          </p:blipFill>
          <p:spPr>
            <a:xfrm>
              <a:off x="0" y="0"/>
              <a:ext cx="5760" cy="3218"/>
            </a:xfrm>
            <a:prstGeom prst="rect">
              <a:avLst/>
            </a:prstGeom>
            <a:noFill/>
            <a:ln>
              <a:miter lim="800000"/>
            </a:ln>
          </p:spPr>
        </p:pic>
        <p:sp>
          <p:nvSpPr>
            <p:cNvPr id="1030" name=""/>
            <p:cNvSpPr/>
            <p:nvPr/>
          </p:nvSpPr>
          <p:spPr>
            <a:xfrm>
              <a:off x="0" y="0"/>
              <a:ext cx="5760" cy="3216"/>
            </a:xfrm>
            <a:prstGeom prst="rect">
              <a:avLst/>
            </a:prstGeom>
            <a:noFill/>
            <a:ln>
              <a:noFill/>
              <a:miter lim="800000"/>
            </a:ln>
          </p:spPr>
          <p:txBody>
            <a:bodyPr anchor="ctr"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endParaRPr lang="en-US" altLang="en-US">
                <a:solidFill>
                  <a:srgbClr val="FFFFFF"/>
                </a:solidFill>
                <a:latin typeface="Trebuchet MS" pitchFamily="34" charset="0"/>
              </a:endParaRPr>
            </a:p>
          </p:txBody>
        </p:sp>
      </p:grpSp>
      <p:sp>
        <p:nvSpPr>
          <p:cNvPr id="1032" name="Rectangle 8"/>
          <p:cNvSpPr/>
          <p:nvPr/>
        </p:nvSpPr>
        <p:spPr>
          <a:xfrm>
            <a:off x="0" y="3768725"/>
            <a:ext cx="9144000" cy="2286000"/>
          </a:xfrm>
          <a:prstGeom prst="rect">
            <a:avLst/>
          </a:prstGeom>
          <a:gradFill rotWithShape="1">
            <a:gsLst>
              <a:gs pos="0">
                <a:srgbClr val="FFFFFF">
                  <a:alpha val="0"/>
                </a:srgbClr>
              </a:gs>
              <a:gs pos="28999">
                <a:srgbClr val="FFFFFF">
                  <a:alpha val="0"/>
                </a:srgbClr>
              </a:gs>
              <a:gs pos="45000">
                <a:srgbClr val="B4DCFA">
                  <a:alpha val="0"/>
                </a:srgbClr>
              </a:gs>
              <a:gs pos="55000">
                <a:srgbClr val="FFFFFF">
                  <a:alpha val="0"/>
                </a:srgbClr>
              </a:gs>
              <a:gs pos="64999">
                <a:srgbClr val="B4DCFA">
                  <a:alpha val="0"/>
                </a:srgbClr>
              </a:gs>
              <a:gs pos="100000">
                <a:srgbClr val="FFFFFF">
                  <a:alpha val="0"/>
                </a:srgbClr>
              </a:gs>
            </a:gsLst>
            <a:lin ang="5400000"/>
          </a:gradFill>
          <a:ln w="15875">
            <a:noFill/>
            <a:miter lim="800000"/>
          </a:ln>
        </p:spPr>
        <p:txBody>
          <a:bodyPr anchor="ctr"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endParaRPr lang="en-US" altLang="en-US">
              <a:solidFill>
                <a:srgbClr val="FFFFFF"/>
              </a:solidFill>
              <a:latin typeface="Trebuchet MS" pitchFamily="34" charset="0"/>
            </a:endParaRPr>
          </a:p>
        </p:txBody>
      </p:sp>
      <p:grpSp>
        <p:nvGrpSpPr>
          <p:cNvPr id="1035" name="Oval 9"/>
          <p:cNvGrpSpPr/>
          <p:nvPr/>
        </p:nvGrpSpPr>
        <p:grpSpPr>
          <a:xfrm>
            <a:off x="0" y="1603375"/>
            <a:ext cx="9144000" cy="5102225"/>
            <a:chOff x="0" y="1010"/>
            <a:chExt cx="5760" cy="3214"/>
          </a:xfrm>
        </p:grpSpPr>
        <p:pic>
          <p:nvPicPr>
            <p:cNvPr id="1033" name="Oval 9"/>
            <p:cNvPicPr/>
            <p:nvPr/>
          </p:nvPicPr>
          <p:blipFill>
            <a:blip r:embed="rId14"/>
            <a:stretch>
              <a:fillRect/>
            </a:stretch>
          </p:blipFill>
          <p:spPr>
            <a:xfrm>
              <a:off x="0" y="1010"/>
              <a:ext cx="5760" cy="3214"/>
            </a:xfrm>
            <a:prstGeom prst="rect">
              <a:avLst/>
            </a:prstGeom>
            <a:noFill/>
            <a:ln>
              <a:miter lim="800000"/>
            </a:ln>
          </p:spPr>
        </p:pic>
        <p:sp>
          <p:nvSpPr>
            <p:cNvPr id="1034" name=""/>
            <p:cNvSpPr/>
            <p:nvPr/>
          </p:nvSpPr>
          <p:spPr>
            <a:xfrm>
              <a:off x="844" y="1479"/>
              <a:ext cx="4072" cy="2274"/>
            </a:xfrm>
            <a:prstGeom prst="rect">
              <a:avLst/>
            </a:prstGeom>
            <a:noFill/>
            <a:ln>
              <a:noFill/>
              <a:miter lim="800000"/>
            </a:ln>
          </p:spPr>
          <p:txBody>
            <a:bodyPr anchor="ctr" anchorCtr="0">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endParaRPr lang="en-US" altLang="en-US">
                <a:solidFill>
                  <a:srgbClr val="FFFFFF"/>
                </a:solidFill>
                <a:latin typeface="Trebuchet MS" pitchFamily="34" charset="0"/>
              </a:endParaRPr>
            </a:p>
          </p:txBody>
        </p:sp>
      </p:grpSp>
      <p:sp>
        <p:nvSpPr>
          <p:cNvPr id="1036"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pt-BR"/>
              <a:t>Clique para editar o título mestre</a:t>
            </a:r>
            <a:endParaRPr lang="en-US"/>
          </a:p>
        </p:txBody>
      </p:sp>
      <p:sp>
        <p:nvSpPr>
          <p:cNvPr id="1037" name="Text Placeholder 2"/>
          <p:cNvSpPr>
            <a:spLocks noGrp="1"/>
          </p:cNvSpPr>
          <p:nvPr>
            <p:ph type="body" idx="1"/>
          </p:nvPr>
        </p:nvSpPr>
        <p:spPr>
          <a:xfrm>
            <a:off x="1143000" y="731838"/>
            <a:ext cx="6400800" cy="3475037"/>
          </a:xfrm>
          <a:prstGeom prst="rect">
            <a:avLst/>
          </a:prstGeom>
          <a:noFill/>
          <a:ln>
            <a:noFill/>
            <a:miter lim="800000"/>
          </a:ln>
        </p:spPr>
        <p:txBody>
          <a:bodyPr>
            <a:noAutofit/>
          </a:bodyPr>
          <a:lstStyle>
            <a:lvl1pPr marL="228600" indent="-182563" algn="l" defTabSz="914400" rtl="0" eaLnBrk="0" fontAlgn="base" hangingPunct="0">
              <a:lnSpc>
                <a:spcPct val="100000"/>
              </a:lnSpc>
              <a:spcBef>
                <a:spcPct val="20000"/>
              </a:spcBef>
              <a:spcAft>
                <a:spcPts val="300"/>
              </a:spcAft>
              <a:buClr>
                <a:srgbClr val="C3260C"/>
              </a:buClr>
              <a:buSzPct val="130000"/>
              <a:buFont typeface="Georgia" pitchFamily="18" charset="0"/>
              <a:buChar char="*"/>
              <a:defRPr kumimoji="0" lang="pt-BR" altLang="en-US" sz="2200" b="0" i="0" u="none" kern="1200" baseline="0">
                <a:solidFill>
                  <a:srgbClr val="404040"/>
                </a:solidFill>
                <a:latin typeface="+mn-lt"/>
                <a:ea typeface="+mn-ea"/>
                <a:cs typeface="+mn-cs"/>
              </a:defRPr>
            </a:lvl1pPr>
            <a:lvl2pPr marL="547688" indent="-182563" algn="l" defTabSz="914400" rtl="0" eaLnBrk="0" fontAlgn="base" hangingPunct="0">
              <a:lnSpc>
                <a:spcPct val="100000"/>
              </a:lnSpc>
              <a:spcBef>
                <a:spcPct val="20000"/>
              </a:spcBef>
              <a:spcAft>
                <a:spcPts val="300"/>
              </a:spcAft>
              <a:buClr>
                <a:srgbClr val="C3260C"/>
              </a:buClr>
              <a:buSzPct val="130000"/>
              <a:buFont typeface="Georgia" pitchFamily="18" charset="0"/>
              <a:buChar char="*"/>
              <a:defRPr kumimoji="0" lang="pt-BR" altLang="en-US" sz="2000" b="0" i="0" u="none" kern="1200" baseline="0">
                <a:solidFill>
                  <a:srgbClr val="404040"/>
                </a:solidFill>
                <a:latin typeface="+mn-lt"/>
                <a:ea typeface="+mn-ea"/>
                <a:cs typeface="+mn-cs"/>
              </a:defRPr>
            </a:lvl2pPr>
            <a:lvl3pPr marL="822325" indent="-182563" algn="l" defTabSz="914400" rtl="0" eaLnBrk="0" fontAlgn="base" hangingPunct="0">
              <a:lnSpc>
                <a:spcPct val="100000"/>
              </a:lnSpc>
              <a:spcBef>
                <a:spcPct val="20000"/>
              </a:spcBef>
              <a:spcAft>
                <a:spcPts val="300"/>
              </a:spcAft>
              <a:buClr>
                <a:srgbClr val="C3260C"/>
              </a:buClr>
              <a:buSzPct val="130000"/>
              <a:buFont typeface="Georgia" pitchFamily="18" charset="0"/>
              <a:buChar char="*"/>
              <a:defRPr kumimoji="0" lang="pt-BR" altLang="en-US" sz="1800" b="0" i="0" u="none" kern="1200" baseline="0">
                <a:solidFill>
                  <a:srgbClr val="404040"/>
                </a:solidFill>
                <a:latin typeface="+mn-lt"/>
                <a:ea typeface="+mn-ea"/>
                <a:cs typeface="+mn-cs"/>
              </a:defRPr>
            </a:lvl3pPr>
            <a:lvl4pPr marL="1096963" indent="-182563" algn="l" defTabSz="914400" rtl="0" eaLnBrk="0" fontAlgn="base" hangingPunct="0">
              <a:lnSpc>
                <a:spcPct val="100000"/>
              </a:lnSpc>
              <a:spcBef>
                <a:spcPct val="20000"/>
              </a:spcBef>
              <a:spcAft>
                <a:spcPts val="300"/>
              </a:spcAft>
              <a:buClr>
                <a:srgbClr val="C3260C"/>
              </a:buClr>
              <a:buSzPct val="130000"/>
              <a:buFont typeface="Georgia" pitchFamily="18" charset="0"/>
              <a:buChar char="*"/>
              <a:defRPr kumimoji="0" lang="pt-BR" altLang="en-US" sz="1600" b="0" i="0" u="none" kern="1200" baseline="0">
                <a:solidFill>
                  <a:srgbClr val="404040"/>
                </a:solidFill>
                <a:latin typeface="+mn-lt"/>
                <a:ea typeface="+mn-ea"/>
                <a:cs typeface="+mn-cs"/>
              </a:defRPr>
            </a:lvl4pPr>
            <a:lvl5pPr marL="1389063" indent="-182563" algn="l" defTabSz="914400" rtl="0" eaLnBrk="0" fontAlgn="base" hangingPunct="0">
              <a:lnSpc>
                <a:spcPct val="100000"/>
              </a:lnSpc>
              <a:spcBef>
                <a:spcPct val="20000"/>
              </a:spcBef>
              <a:spcAft>
                <a:spcPts val="300"/>
              </a:spcAft>
              <a:buClr>
                <a:srgbClr val="C3260C"/>
              </a:buClr>
              <a:buSzPct val="130000"/>
              <a:buFont typeface="Georgia" pitchFamily="18" charset="0"/>
              <a:buChar char="*"/>
              <a:defRPr kumimoji="0" lang="pt-BR" altLang="en-US" sz="1400" b="0" i="0" u="none" kern="1200" baseline="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lang="pt-BR" altLang="en-US"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lang="pt-BR" altLang="en-US"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lang="pt-BR" altLang="en-US"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lang="pt-BR" altLang="en-US" sz="1400" kern="1200">
                <a:solidFill>
                  <a:schemeClr val="tx1">
                    <a:lumMod val="75000"/>
                    <a:lumOff val="25000"/>
                  </a:schemeClr>
                </a:solidFill>
                <a:latin typeface="+mn-lt"/>
                <a:ea typeface="+mn-ea"/>
                <a:cs typeface="+mn-cs"/>
              </a:defRPr>
            </a:lvl9pPr>
          </a:lstStyle>
          <a:p>
            <a:pPr lvl="0"/>
            <a:r>
              <a:t>Clique para editar o texto mestre</a:t>
            </a:r>
          </a:p>
          <a:p>
            <a:pPr lvl="1"/>
            <a:r>
              <a:t>Segundo nível</a:t>
            </a:r>
          </a:p>
          <a:p>
            <a:pPr lvl="2"/>
            <a:r>
              <a:t>Terceiro nível</a:t>
            </a:r>
          </a:p>
          <a:p>
            <a:pPr lvl="3"/>
            <a:r>
              <a:t>Quarto nível</a:t>
            </a:r>
          </a:p>
          <a:p>
            <a:pPr lvl="4"/>
            <a:r>
              <a:t>Quinto nível</a:t>
            </a:r>
          </a:p>
        </p:txBody>
      </p:sp>
      <p:sp>
        <p:nvSpPr>
          <p:cNvPr id="1038"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eaLnBrk="1" fontAlgn="auto" hangingPunct="1">
              <a:spcBef>
                <a:spcPct val="0"/>
              </a:spcBef>
              <a:spcAft>
                <a:spcPct val="0"/>
              </a:spcAft>
              <a:defRPr sz="1100" b="1">
                <a:solidFill>
                  <a:schemeClr val="tx1">
                    <a:lumMod val="50000"/>
                    <a:lumOff val="50000"/>
                  </a:schemeClr>
                </a:solidFill>
                <a:latin typeface="+mn-lt"/>
              </a:defRPr>
            </a:lvl1pPr>
          </a:lstStyle>
          <a:p>
            <a:pPr marL="0" marR="0" lvl="0" indent="0" algn="r" defTabSz="914400" rtl="0" eaLnBrk="1" fontAlgn="auto" latinLnBrk="0" hangingPunct="1">
              <a:lnSpc>
                <a:spcPct val="100000"/>
              </a:lnSpc>
              <a:spcBef>
                <a:spcPct val="0"/>
              </a:spcBef>
              <a:spcAft>
                <a:spcPct val="0"/>
              </a:spcAft>
              <a:buClrTx/>
              <a:buSzTx/>
              <a:buFontTx/>
              <a:buNone/>
              <a:defRPr/>
            </a:pPr>
            <a:fld id="{C623DD7E-BA39-4EF4-AFB6-CE2216F65692}" type="hfDateTime">
              <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rPr>
              <a:pPr marL="0" marR="0" lvl="0" indent="0" algn="r" defTabSz="914400" rtl="0" eaLnBrk="1" fontAlgn="auto" latinLnBrk="0" hangingPunct="1">
                <a:lnSpc>
                  <a:spcPct val="100000"/>
                </a:lnSpc>
                <a:spcBef>
                  <a:spcPct val="0"/>
                </a:spcBef>
                <a:spcAft>
                  <a:spcPct val="0"/>
                </a:spcAft>
                <a:buClrTx/>
                <a:buSzTx/>
                <a:buFontTx/>
                <a:buNone/>
                <a:defRPr/>
              </a:pPr>
              <a:t>*</a:t>
            </a:fld>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1039" name="Footer Placeholder 4"/>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eaLnBrk="1" fontAlgn="auto" hangingPunct="1">
              <a:spcBef>
                <a:spcPct val="0"/>
              </a:spcBef>
              <a:spcAft>
                <a:spcPct val="0"/>
              </a:spcAft>
              <a:defRPr sz="1100" b="1">
                <a:solidFill>
                  <a:schemeClr val="tx1">
                    <a:lumMod val="50000"/>
                    <a:lumOff val="50000"/>
                  </a:schemeClr>
                </a:solidFill>
                <a:latin typeface="+mn-lt"/>
              </a:defRPr>
            </a:lvl1pPr>
          </a:lstStyle>
          <a:p>
            <a:pPr marL="0" marR="0" lvl="0" indent="0" algn="l" defTabSz="914400" rtl="0" eaLnBrk="1" fontAlgn="auto" latinLnBrk="0" hangingPunct="1">
              <a:lnSpc>
                <a:spcPct val="100000"/>
              </a:lnSpc>
              <a:spcBef>
                <a:spcPct val="0"/>
              </a:spcBef>
              <a:spcAft>
                <a:spcPct val="0"/>
              </a:spcAft>
              <a:buClrTx/>
              <a:buSzTx/>
              <a:buFontTx/>
              <a:buNone/>
              <a:defRPr/>
            </a:pPr>
            <a:endParaRPr kumimoji="0" lang="pt-BR" sz="1100" b="1" i="0" u="none" strike="noStrike" kern="1200" cap="none" spc="0" normalizeH="0" baseline="0" noProof="0">
              <a:ln>
                <a:noFill/>
              </a:ln>
              <a:solidFill>
                <a:schemeClr val="tx1">
                  <a:lumMod val="50000"/>
                  <a:lumOff val="50000"/>
                </a:schemeClr>
              </a:solidFill>
              <a:effectLst/>
              <a:uLnTx/>
              <a:uFillTx/>
              <a:latin typeface="+mn-lt"/>
              <a:ea typeface="+mn-ea"/>
              <a:cs typeface="+mn-cs"/>
            </a:endParaRPr>
          </a:p>
        </p:txBody>
      </p:sp>
      <p:sp>
        <p:nvSpPr>
          <p:cNvPr id="1040" name="Slide Number Placeholder 5"/>
          <p:cNvSpPr>
            <a:spLocks noGrp="1"/>
          </p:cNvSpPr>
          <p:nvPr>
            <p:ph type="sldNum" sz="quarter" idx="4"/>
          </p:nvPr>
        </p:nvSpPr>
        <p:spPr>
          <a:xfrm>
            <a:off x="3810000" y="6172200"/>
            <a:ext cx="1828800" cy="365125"/>
          </a:xfrm>
          <a:prstGeom prst="rect">
            <a:avLst/>
          </a:prstGeom>
        </p:spPr>
        <p:txBody>
          <a:bodyPr numCol="1" anchor="ctr" anchorCtr="0" compatLnSpc="1">
            <a:prstTxWarp prst="textNoShape">
              <a:avLst/>
            </a:prstTxWarp>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ctr" eaLnBrk="1" hangingPunct="1"/>
            <a:fld id="{D4B8CC04-1432-4AB4-A565-59E4737E0097}" type="slidenum">
              <a:rPr lang="pt-BR" altLang="en-US" sz="1200" b="1">
                <a:solidFill>
                  <a:srgbClr val="7F7F7F"/>
                </a:solidFill>
                <a:latin typeface="Trebuchet MS" pitchFamily="34" charset="0"/>
              </a:rPr>
              <a:t>*</a:t>
            </a:fld>
            <a:endParaRPr lang="pt-BR" altLang="en-US" sz="1200" b="1">
              <a:solidFill>
                <a:srgbClr val="7F7F7F"/>
              </a:solidFill>
              <a:latin typeface="Trebuchet MS" pitchFamily="34" charset="0"/>
            </a:endParaRPr>
          </a:p>
        </p:txBody>
      </p:sp>
    </p:spTree>
  </p:cSld>
  <p:clrMap bg1="lt1" tx1="dk1" bg2="lt2" tx2="dk2" accent1="accent1" accent2="accent2" accent3="accent3" accent4="accent4" accent5="accent5" accent6="accent6" hlink="hlink" folHlink="folHlink"/>
  <p:sldLayoutIdLst>
    <p:sldLayoutId id="2147483847" r:id="rId1"/>
    <p:sldLayoutId id="2147483849" r:id="rId2"/>
    <p:sldLayoutId id="2147483851" r:id="rId3"/>
    <p:sldLayoutId id="2147483853" r:id="rId4"/>
    <p:sldLayoutId id="2147483855" r:id="rId5"/>
    <p:sldLayoutId id="2147483857" r:id="rId6"/>
    <p:sldLayoutId id="2147483859" r:id="rId7"/>
    <p:sldLayoutId id="2147483861" r:id="rId8"/>
    <p:sldLayoutId id="2147483863" r:id="rId9"/>
    <p:sldLayoutId id="2147483865" r:id="rId10"/>
    <p:sldLayoutId id="2147483867" r:id="rId11"/>
  </p:sldLayoutIdLst>
  <p:transition/>
  <p:timing/>
  <p:txStyles>
    <p:titleStyle>
      <a:lvl1pPr marL="319088" indent="-319088" algn="r" defTabSz="914400" rtl="0" eaLnBrk="0" fontAlgn="base" hangingPunct="0">
        <a:lnSpc>
          <a:spcPct val="100000"/>
        </a:lnSpc>
        <a:spcBef>
          <a:spcPct val="0"/>
        </a:spcBef>
        <a:spcAft>
          <a:spcPct val="0"/>
        </a:spcAft>
        <a:buClr>
          <a:srgbClr val="C3260C"/>
        </a:buClr>
        <a:buSzPct val="128000"/>
        <a:buFont typeface="Georgia" pitchFamily="18" charset="0"/>
        <a:buChar char="*"/>
        <a:defRPr kumimoji="0" sz="4600" b="1" i="0" u="none" kern="1200" baseline="0">
          <a:solidFill>
            <a:schemeClr val="tx1"/>
          </a:solidFill>
          <a:effectLst>
            <a:reflection blurRad="6350" stA="55000" endA="300" endPos="45500" dir="5400000" sy="-100000" algn="bl" rotWithShape="0"/>
          </a:effectLst>
          <a:latin typeface="Trebuchet MS" pitchFamily="34" charset="0"/>
          <a:ea typeface="+mj-ea"/>
          <a:cs typeface="+mj-cs"/>
        </a:defRPr>
      </a:lvl1pPr>
    </p:titleStyle>
    <p:bodyStyle>
      <a:lvl1pPr marL="228600" indent="-182563" algn="l" defTabSz="914400" rtl="0" eaLnBrk="0" fontAlgn="base" hangingPunct="0">
        <a:lnSpc>
          <a:spcPct val="100000"/>
        </a:lnSpc>
        <a:spcBef>
          <a:spcPct val="20000"/>
        </a:spcBef>
        <a:spcAft>
          <a:spcPts val="300"/>
        </a:spcAft>
        <a:buClr>
          <a:srgbClr val="C3260C"/>
        </a:buClr>
        <a:buSzPct val="130000"/>
        <a:buFont typeface="Georgia" pitchFamily="18" charset="0"/>
        <a:buChar char="*"/>
        <a:defRPr kumimoji="0" sz="2200" b="0" i="0" u="none" kern="1200" baseline="0">
          <a:solidFill>
            <a:srgbClr val="404040"/>
          </a:solidFill>
          <a:effectLst/>
          <a:latin typeface="+mn-lt"/>
          <a:ea typeface="+mn-ea"/>
          <a:cs typeface="+mn-cs"/>
        </a:defRPr>
      </a:lvl1pPr>
      <a:lvl2pPr marL="547688" indent="-182563" algn="l" defTabSz="914400" rtl="0" eaLnBrk="0" fontAlgn="base" hangingPunct="0">
        <a:lnSpc>
          <a:spcPct val="100000"/>
        </a:lnSpc>
        <a:spcBef>
          <a:spcPct val="20000"/>
        </a:spcBef>
        <a:spcAft>
          <a:spcPts val="300"/>
        </a:spcAft>
        <a:buClr>
          <a:srgbClr val="C3260C"/>
        </a:buClr>
        <a:buSzPct val="130000"/>
        <a:buFont typeface="Georgia" pitchFamily="18" charset="0"/>
        <a:buChar char="*"/>
        <a:defRPr kumimoji="0" sz="2000" b="0" i="0" u="none" kern="1200" baseline="0">
          <a:solidFill>
            <a:srgbClr val="404040"/>
          </a:solidFill>
          <a:effectLst/>
          <a:latin typeface="+mn-lt"/>
          <a:ea typeface="+mn-ea"/>
          <a:cs typeface="+mn-cs"/>
        </a:defRPr>
      </a:lvl2pPr>
      <a:lvl3pPr marL="822325" indent="-182563" algn="l" defTabSz="914400" rtl="0" eaLnBrk="0" fontAlgn="base" hangingPunct="0">
        <a:lnSpc>
          <a:spcPct val="100000"/>
        </a:lnSpc>
        <a:spcBef>
          <a:spcPct val="20000"/>
        </a:spcBef>
        <a:spcAft>
          <a:spcPts val="300"/>
        </a:spcAft>
        <a:buClr>
          <a:srgbClr val="C3260C"/>
        </a:buClr>
        <a:buSzPct val="130000"/>
        <a:buFont typeface="Georgia" pitchFamily="18" charset="0"/>
        <a:buChar char="*"/>
        <a:defRPr kumimoji="0" sz="1800" b="0" i="0" u="none" kern="1200" baseline="0">
          <a:solidFill>
            <a:srgbClr val="404040"/>
          </a:solidFill>
          <a:effectLst/>
          <a:latin typeface="+mn-lt"/>
          <a:ea typeface="+mn-ea"/>
          <a:cs typeface="+mn-cs"/>
        </a:defRPr>
      </a:lvl3pPr>
      <a:lvl4pPr marL="1096963" indent="-182563" algn="l" defTabSz="914400" rtl="0" eaLnBrk="0" fontAlgn="base" hangingPunct="0">
        <a:lnSpc>
          <a:spcPct val="100000"/>
        </a:lnSpc>
        <a:spcBef>
          <a:spcPct val="20000"/>
        </a:spcBef>
        <a:spcAft>
          <a:spcPts val="300"/>
        </a:spcAft>
        <a:buClr>
          <a:srgbClr val="C3260C"/>
        </a:buClr>
        <a:buSzPct val="130000"/>
        <a:buFont typeface="Georgia" pitchFamily="18" charset="0"/>
        <a:buChar char="*"/>
        <a:defRPr kumimoji="0" sz="1600" b="0" i="0" u="none" kern="1200" baseline="0">
          <a:solidFill>
            <a:srgbClr val="404040"/>
          </a:solidFill>
          <a:effectLst/>
          <a:latin typeface="+mn-lt"/>
          <a:ea typeface="+mn-ea"/>
          <a:cs typeface="+mn-cs"/>
        </a:defRPr>
      </a:lvl4pPr>
      <a:lvl5pPr marL="1389063" indent="-182563" algn="l" defTabSz="914400" rtl="0" eaLnBrk="0" fontAlgn="base" hangingPunct="0">
        <a:lnSpc>
          <a:spcPct val="100000"/>
        </a:lnSpc>
        <a:spcBef>
          <a:spcPct val="20000"/>
        </a:spcBef>
        <a:spcAft>
          <a:spcPts val="300"/>
        </a:spcAft>
        <a:buClr>
          <a:srgbClr val="C3260C"/>
        </a:buClr>
        <a:buSzPct val="130000"/>
        <a:buFont typeface="Georgia" pitchFamily="18" charset="0"/>
        <a:buChar char="*"/>
        <a:defRPr kumimoji="0" sz="1400" b="0" i="0" u="none" kern="1200" baseline="0">
          <a:solidFill>
            <a:srgbClr val="404040"/>
          </a:solidFill>
          <a:effectLst/>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1pPr>
      <a:lvl2pPr marL="4572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2pPr>
      <a:lvl3pPr marL="9144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3pPr>
      <a:lvl4pPr marL="13716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4pPr>
      <a:lvl5pPr marL="1828800" indent="0" algn="l" defTabSz="914400" rtl="0" eaLnBrk="1" fontAlgn="base" latinLnBrk="0" hangingPunct="1">
        <a:lnSpc>
          <a:spcPct val="100000"/>
        </a:lnSpc>
        <a:spcBef>
          <a:spcPct val="0"/>
        </a:spcBef>
        <a:spcAft>
          <a:spcPct val="0"/>
        </a:spcAft>
        <a:buClrTx/>
        <a:buSzTx/>
        <a:buFontTx/>
        <a:buNone/>
        <a:defRPr kumimoji="0" sz="1800" b="0" i="0" u="none" kern="1200" baseline="0">
          <a:solidFill>
            <a:schemeClr val="tx1"/>
          </a:solidFill>
          <a:effectLst/>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s>
</file>

<file path=ppt/slides/_rels/slide1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1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hyperlink" Target="http://www.dellore.com/" TargetMode="External" /></Relationships>
</file>

<file path=ppt/slides/_rels/slide2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4.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www.stj.gov.br/webstj/processo/justica/jurisprudencia.asp?tipo=num_pro&amp;valor=EREsp 54788" TargetMode="External" /></Relationships>
</file>

<file path=ppt/slides/_rels/slide2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2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2.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3.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37.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1.xml" /></Relationships>
</file>

<file path=ppt/slides/_rels/slide38.xml.rels>&#65279;<?xml version="1.0" encoding="utf-8" standalone="yes"?><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notesSlide" Target="../notesSlides/notesSlide2.xml" /></Relationships>
</file>

<file path=ppt/slides/_rels/slide3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0.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41.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7.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8.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_rels/slide9.xml.rels>&#65279;<?xml version="1.0" encoding="utf-8" standalone="yes"?><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14338" name="Rectangle 3"/>
          <p:cNvSpPr/>
          <p:nvPr/>
        </p:nvSpPr>
        <p:spPr>
          <a:xfrm>
            <a:off x="0" y="0"/>
            <a:ext cx="9144000" cy="6669088"/>
          </a:xfrm>
          <a:prstGeom prst="rect">
            <a:avLst/>
          </a:prstGeom>
          <a:noFill/>
          <a:ln>
            <a:noFill/>
            <a:miter lim="800000"/>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609600" lvl="0" indent="-609600" algn="ctr" eaLnBrk="1" hangingPunct="1">
              <a:lnSpc>
                <a:spcPct val="90000"/>
              </a:lnSpc>
              <a:buFont typeface="Wingdings" pitchFamily="2" charset="2"/>
            </a:pPr>
            <a:endParaRPr lang="pt-BR" altLang="en-US" sz="3400" b="1">
              <a:latin typeface="Tahoma" pitchFamily="34" charset="0"/>
              <a:ea typeface="Arial" pitchFamily="34" charset="0"/>
            </a:endParaRPr>
          </a:p>
          <a:p>
            <a:pPr marL="609600" lvl="0" indent="-609600" algn="ctr" eaLnBrk="1" hangingPunct="1">
              <a:lnSpc>
                <a:spcPct val="90000"/>
              </a:lnSpc>
              <a:buFont typeface="Wingdings" pitchFamily="2" charset="2"/>
            </a:pPr>
            <a:r>
              <a:rPr lang="pt-BR" altLang="en-US" sz="3400" b="1">
                <a:latin typeface="Tahoma" pitchFamily="34" charset="0"/>
                <a:ea typeface="Arial" pitchFamily="34" charset="0"/>
              </a:rPr>
              <a:t>DIREITO PROCESSUAL CIVIL</a:t>
            </a:r>
            <a:endParaRPr lang="pt-BR" altLang="en-US" sz="3400" b="1">
              <a:latin typeface="Tahoma" pitchFamily="34" charset="0"/>
              <a:ea typeface="Arial" pitchFamily="34" charset="0"/>
            </a:endParaRPr>
          </a:p>
          <a:p>
            <a:pPr marL="609600" lvl="0" indent="-609600" algn="ctr" eaLnBrk="1" hangingPunct="1">
              <a:lnSpc>
                <a:spcPct val="90000"/>
              </a:lnSpc>
              <a:buFont typeface="Wingdings" pitchFamily="2" charset="2"/>
            </a:pPr>
            <a:endParaRPr lang="pt-BR" altLang="en-US" sz="3400" b="1">
              <a:latin typeface="Tahoma" pitchFamily="34" charset="0"/>
              <a:ea typeface="Arial" pitchFamily="34" charset="0"/>
            </a:endParaRPr>
          </a:p>
          <a:p>
            <a:pPr marL="609600" lvl="0" indent="-609600" algn="ctr" eaLnBrk="1" hangingPunct="1">
              <a:lnSpc>
                <a:spcPct val="90000"/>
              </a:lnSpc>
              <a:buFont typeface="Wingdings" pitchFamily="2" charset="2"/>
            </a:pPr>
            <a:r>
              <a:rPr lang="pt-BR" altLang="en-US" sz="3400" b="1">
                <a:latin typeface="Tahoma" pitchFamily="34" charset="0"/>
                <a:ea typeface="Arial" pitchFamily="34" charset="0"/>
              </a:rPr>
              <a:t>Ações Possessórias</a:t>
            </a:r>
            <a:endParaRPr lang="pt-BR" altLang="en-US" sz="3400" b="1">
              <a:latin typeface="Tahoma" pitchFamily="34" charset="0"/>
              <a:ea typeface="Arial" pitchFamily="34" charset="0"/>
            </a:endParaRPr>
          </a:p>
          <a:p>
            <a:pPr marL="609600" lvl="0" indent="-609600" algn="ctr" eaLnBrk="1" hangingPunct="1">
              <a:lnSpc>
                <a:spcPct val="90000"/>
              </a:lnSpc>
              <a:buFont typeface="Wingdings" pitchFamily="2" charset="2"/>
            </a:pPr>
            <a:endParaRPr lang="pt-BR" altLang="en-US" sz="3400" b="1">
              <a:latin typeface="Tahoma" pitchFamily="34" charset="0"/>
              <a:ea typeface="Arial" pitchFamily="34" charset="0"/>
            </a:endParaRPr>
          </a:p>
          <a:p>
            <a:pPr marL="609600" lvl="0" indent="-609600" algn="ctr" eaLnBrk="1" hangingPunct="1">
              <a:lnSpc>
                <a:spcPct val="90000"/>
              </a:lnSpc>
              <a:buFont typeface="Wingdings" pitchFamily="2" charset="2"/>
            </a:pPr>
            <a:r>
              <a:rPr lang="pt-BR" altLang="en-US" sz="3400" b="1">
                <a:latin typeface="Tahoma" pitchFamily="34" charset="0"/>
                <a:ea typeface="Arial" pitchFamily="34" charset="0"/>
              </a:rPr>
              <a:t>Prof Luiz Dellore</a:t>
            </a:r>
            <a:endParaRPr lang="pt-BR" altLang="en-US" sz="3400" b="1">
              <a:latin typeface="Tahoma" pitchFamily="34" charset="0"/>
              <a:ea typeface="Arial" pitchFamily="34" charset="0"/>
            </a:endParaRPr>
          </a:p>
          <a:p>
            <a:pPr marL="609600" lvl="0" indent="-609600" algn="ctr" eaLnBrk="1" hangingPunct="1">
              <a:lnSpc>
                <a:spcPct val="90000"/>
              </a:lnSpc>
              <a:buFont typeface="Wingdings" pitchFamily="2" charset="2"/>
            </a:pPr>
            <a:endParaRPr lang="pt-BR" altLang="en-US" sz="3400" b="1">
              <a:latin typeface="Tahoma" pitchFamily="34" charset="0"/>
              <a:ea typeface="Arial" pitchFamily="34" charset="0"/>
            </a:endParaRPr>
          </a:p>
          <a:p>
            <a:pPr marL="609600" lvl="0" indent="-609600" algn="ctr">
              <a:lnSpc>
                <a:spcPct val="90000"/>
              </a:lnSpc>
              <a:buFont typeface="Wingdings" pitchFamily="2" charset="2"/>
            </a:pPr>
            <a:endParaRPr lang="pt-BR" altLang="en-US" sz="3400" b="1">
              <a:latin typeface="Tahoma" pitchFamily="34" charset="0"/>
              <a:ea typeface="Arial" pitchFamily="34" charset="0"/>
            </a:endParaRPr>
          </a:p>
        </p:txBody>
      </p:sp>
    </p:spTree>
  </p:cSld>
  <p:clrMapOvr>
    <a:masterClrMapping/>
  </p:clrMapOvr>
  <p:transition/>
  <p:timing/>
</p:sld>
</file>

<file path=ppt/slides/slide10.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23554" name="Retângulo 3"/>
          <p:cNvSpPr/>
          <p:nvPr/>
        </p:nvSpPr>
        <p:spPr>
          <a:xfrm>
            <a:off x="179388" y="333375"/>
            <a:ext cx="8785225" cy="644842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1900">
                <a:latin typeface="Tahoma" pitchFamily="34" charset="0"/>
                <a:ea typeface="Tahoma" pitchFamily="34" charset="0"/>
              </a:rPr>
              <a:t>POSSE - MORTE DO AUTOR DA HERANÇA - PROTEÇÃO POSSESSÓRIA. Direito Civil - Posse - Morte do autor da herança - </a:t>
            </a:r>
            <a:r>
              <a:rPr lang="pt-BR" altLang="en-US" sz="1900" i="1">
                <a:latin typeface="Tahoma" pitchFamily="34" charset="0"/>
                <a:ea typeface="Tahoma" pitchFamily="34" charset="0"/>
              </a:rPr>
              <a:t>Saisine</a:t>
            </a:r>
            <a:r>
              <a:rPr lang="pt-BR" altLang="en-US" sz="1900">
                <a:latin typeface="Tahoma" pitchFamily="34" charset="0"/>
                <a:ea typeface="Tahoma" pitchFamily="34" charset="0"/>
              </a:rPr>
              <a:t> - Aquisição </a:t>
            </a:r>
            <a:r>
              <a:rPr lang="pt-BR" altLang="en-US" sz="1900" i="1">
                <a:latin typeface="Tahoma" pitchFamily="34" charset="0"/>
                <a:ea typeface="Tahoma" pitchFamily="34" charset="0"/>
              </a:rPr>
              <a:t>ex lege</a:t>
            </a:r>
            <a:r>
              <a:rPr lang="pt-BR" altLang="en-US" sz="1900">
                <a:latin typeface="Tahoma" pitchFamily="34" charset="0"/>
                <a:ea typeface="Tahoma" pitchFamily="34" charset="0"/>
              </a:rPr>
              <a:t> - Proteção possessória independente do exercício fático - Recurso Especial provido.</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1 - Modos de aquisição da posse. Forma </a:t>
            </a:r>
            <a:r>
              <a:rPr lang="pt-BR" altLang="en-US" sz="1900" i="1">
                <a:latin typeface="Tahoma" pitchFamily="34" charset="0"/>
                <a:ea typeface="Tahoma" pitchFamily="34" charset="0"/>
              </a:rPr>
              <a:t>ex lege</a:t>
            </a:r>
            <a:r>
              <a:rPr lang="pt-BR" altLang="en-US" sz="1900">
                <a:latin typeface="Tahoma" pitchFamily="34" charset="0"/>
                <a:ea typeface="Tahoma" pitchFamily="34" charset="0"/>
              </a:rPr>
              <a:t>: morte do autor da herança. </a:t>
            </a:r>
            <a:r>
              <a:rPr lang="pt-BR" altLang="en-US" sz="1900" u="sng">
                <a:latin typeface="Tahoma" pitchFamily="34" charset="0"/>
                <a:ea typeface="Tahoma" pitchFamily="34" charset="0"/>
              </a:rPr>
              <a:t>Não obstante a caracterização da </a:t>
            </a:r>
            <a:r>
              <a:rPr lang="pt-BR" altLang="en-US" sz="1900" b="1" u="sng">
                <a:latin typeface="Tahoma" pitchFamily="34" charset="0"/>
                <a:ea typeface="Tahoma" pitchFamily="34" charset="0"/>
              </a:rPr>
              <a:t>posse como poder fático</a:t>
            </a:r>
            <a:r>
              <a:rPr lang="pt-BR" altLang="en-US" sz="1900" u="sng">
                <a:latin typeface="Tahoma" pitchFamily="34" charset="0"/>
                <a:ea typeface="Tahoma" pitchFamily="34" charset="0"/>
              </a:rPr>
              <a:t> sobre a coisa, o ordenamento jurídico reconhece, também, </a:t>
            </a:r>
            <a:r>
              <a:rPr lang="pt-BR" altLang="en-US" sz="1900" b="1" u="sng">
                <a:latin typeface="Tahoma" pitchFamily="34" charset="0"/>
                <a:ea typeface="Tahoma" pitchFamily="34" charset="0"/>
              </a:rPr>
              <a:t>a obtenção desse direito </a:t>
            </a:r>
            <a:r>
              <a:rPr lang="pt-BR" altLang="en-US" sz="1900" u="sng">
                <a:latin typeface="Tahoma" pitchFamily="34" charset="0"/>
                <a:ea typeface="Tahoma" pitchFamily="34" charset="0"/>
              </a:rPr>
              <a:t>na forma do art. 1.572 do CC/1916, em virtude do Princípio da </a:t>
            </a:r>
            <a:r>
              <a:rPr lang="pt-BR" altLang="en-US" sz="1900" i="1" u="sng">
                <a:latin typeface="Tahoma" pitchFamily="34" charset="0"/>
                <a:ea typeface="Tahoma" pitchFamily="34" charset="0"/>
              </a:rPr>
              <a:t>Saisine</a:t>
            </a:r>
            <a:r>
              <a:rPr lang="pt-BR" altLang="en-US" sz="1900">
                <a:latin typeface="Tahoma" pitchFamily="34" charset="0"/>
                <a:ea typeface="Tahoma" pitchFamily="34" charset="0"/>
              </a:rPr>
              <a:t>, que confere a transmissão da posse, ainda que indireta, aos herdeiros, independentemente de qualquer outra circunstância. 2 - A proteção possessória não reclama qualificação especial para o seu exercício, uma vez que a posse civil - decorrente da sucessão - tem as mesmas garantias que a posse oriunda do art. 485 do CC/1916, pois, embora desprovida de elementos marcantes do conceito tradicional, é tida como posse, e a sua proteção é, indubitavelmente, reclamada. 3 - A transmissão da posse ao herdeiro se dá </a:t>
            </a:r>
            <a:r>
              <a:rPr lang="pt-BR" altLang="en-US" sz="1900" i="1">
                <a:latin typeface="Tahoma" pitchFamily="34" charset="0"/>
                <a:ea typeface="Tahoma" pitchFamily="34" charset="0"/>
              </a:rPr>
              <a:t>ex lege</a:t>
            </a:r>
            <a:r>
              <a:rPr lang="pt-BR" altLang="en-US" sz="1900">
                <a:latin typeface="Tahoma" pitchFamily="34" charset="0"/>
                <a:ea typeface="Tahoma" pitchFamily="34" charset="0"/>
              </a:rPr>
              <a:t>. </a:t>
            </a:r>
            <a:r>
              <a:rPr lang="pt-BR" altLang="en-US" sz="1900" b="1" u="sng">
                <a:latin typeface="Tahoma" pitchFamily="34" charset="0"/>
                <a:ea typeface="Tahoma" pitchFamily="34" charset="0"/>
              </a:rPr>
              <a:t>O exercício fático da posse não é requisito essencial para que este tenha direito à proteção possessória</a:t>
            </a:r>
            <a:r>
              <a:rPr lang="pt-BR" altLang="en-US" sz="1900" u="sng">
                <a:latin typeface="Tahoma" pitchFamily="34" charset="0"/>
                <a:ea typeface="Tahoma" pitchFamily="34" charset="0"/>
              </a:rPr>
              <a:t> contra eventuais atos de turbação ou esbulho, tendo em vista que a transmissão da posse (seja ela direta ou indireta) dos bens da herança se dá </a:t>
            </a:r>
            <a:r>
              <a:rPr lang="pt-BR" altLang="en-US" sz="1900" i="1" u="sng">
                <a:latin typeface="Tahoma" pitchFamily="34" charset="0"/>
                <a:ea typeface="Tahoma" pitchFamily="34" charset="0"/>
              </a:rPr>
              <a:t>ope legis</a:t>
            </a:r>
            <a:r>
              <a:rPr lang="pt-BR" altLang="en-US" sz="1900" u="sng">
                <a:latin typeface="Tahoma" pitchFamily="34" charset="0"/>
                <a:ea typeface="Tahoma" pitchFamily="34" charset="0"/>
              </a:rPr>
              <a:t>, independentemente da prática de qualquer outro ato</a:t>
            </a:r>
            <a:r>
              <a:rPr lang="pt-BR" altLang="en-US" sz="1900">
                <a:latin typeface="Tahoma" pitchFamily="34" charset="0"/>
                <a:ea typeface="Tahoma" pitchFamily="34" charset="0"/>
              </a:rPr>
              <a:t>. 4 - Recurso Especial a que se dá provimento.</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(STJ - 3ª T.; REsp nº 537.363-RS; Rel. Des. convocado Vasco Della Giustina; j. 20/4/2010; v.u.)</a:t>
            </a:r>
            <a:endParaRPr lang="pt-BR" altLang="en-US">
              <a:latin typeface="Trebuchet MS" pitchFamily="34" charset="0"/>
            </a:endParaRPr>
          </a:p>
        </p:txBody>
      </p:sp>
    </p:spTree>
  </p:cSld>
  <p:clrMapOvr>
    <a:masterClrMapping/>
  </p:clrMapOvr>
  <p:transition/>
  <p:timing/>
</p:sld>
</file>

<file path=ppt/slides/slide11.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24578" name="Retângulo 3"/>
          <p:cNvSpPr/>
          <p:nvPr/>
        </p:nvSpPr>
        <p:spPr>
          <a:xfrm>
            <a:off x="0" y="55563"/>
            <a:ext cx="9144000" cy="6494462"/>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1900">
                <a:latin typeface="Tahoma" pitchFamily="34" charset="0"/>
                <a:ea typeface="Tahoma" pitchFamily="34" charset="0"/>
              </a:rPr>
              <a:t>Dentre as ações que discutem a propriedade (</a:t>
            </a:r>
            <a:r>
              <a:rPr lang="pt-BR" altLang="en-US" sz="1900" u="sng">
                <a:latin typeface="Tahoma" pitchFamily="34" charset="0"/>
                <a:ea typeface="Tahoma" pitchFamily="34" charset="0"/>
              </a:rPr>
              <a:t>ações petitórias</a:t>
            </a:r>
            <a:r>
              <a:rPr lang="pt-BR" altLang="en-US" sz="1900">
                <a:latin typeface="Tahoma" pitchFamily="34" charset="0"/>
                <a:ea typeface="Tahoma" pitchFamily="34" charset="0"/>
              </a:rPr>
              <a:t>), destacam-se as seguintes.</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 </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(i) </a:t>
            </a:r>
            <a:r>
              <a:rPr lang="pt-BR" altLang="en-US" sz="1900" u="sng">
                <a:latin typeface="Tahoma" pitchFamily="34" charset="0"/>
                <a:ea typeface="Tahoma" pitchFamily="34" charset="0"/>
              </a:rPr>
              <a:t>ação de imissão na posse</a:t>
            </a:r>
            <a:r>
              <a:rPr lang="pt-BR" altLang="en-US" sz="1900">
                <a:latin typeface="Tahoma" pitchFamily="34" charset="0"/>
                <a:ea typeface="Tahoma" pitchFamily="34" charset="0"/>
              </a:rPr>
              <a:t>: busca dar posse a proprietário que nunca a teve (CC, art. 1.228). Apesar do nome, o fundamento é a propriedade, não a posse. Utilizada por aquele que possui documento que lhe outorga o direito de ingressar na posse.</a:t>
            </a:r>
            <a:endParaRPr lang="pt-BR" altLang="en-US" sz="1900">
              <a:latin typeface="Tahoma" pitchFamily="34" charset="0"/>
              <a:ea typeface="Tahoma" pitchFamily="34" charset="0"/>
            </a:endParaRPr>
          </a:p>
          <a:p>
            <a:pPr marL="0" lvl="0" indent="0" algn="just" eaLnBrk="1" hangingPunct="1"/>
            <a:r>
              <a:rPr lang="pt-BR" altLang="en-US" i="1">
                <a:latin typeface="Tahoma" pitchFamily="34" charset="0"/>
                <a:ea typeface="Tahoma" pitchFamily="34" charset="0"/>
              </a:rPr>
              <a:t>TJSP, Súmula 4: É cabível liminar em ação de imissão de posse, mesmo em se tratando de imóvel objeto de arrematação com base no Decreto-Lei nº 70/66.</a:t>
            </a:r>
            <a:endParaRPr lang="pt-BR" altLang="en-US" i="1">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 </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(ii) </a:t>
            </a:r>
            <a:r>
              <a:rPr lang="pt-BR" altLang="en-US" sz="1900" u="sng">
                <a:latin typeface="Tahoma" pitchFamily="34" charset="0"/>
                <a:ea typeface="Tahoma" pitchFamily="34" charset="0"/>
              </a:rPr>
              <a:t>ação reivindicatória</a:t>
            </a:r>
            <a:r>
              <a:rPr lang="pt-BR" altLang="en-US" sz="1900">
                <a:latin typeface="Tahoma" pitchFamily="34" charset="0"/>
                <a:ea typeface="Tahoma" pitchFamily="34" charset="0"/>
              </a:rPr>
              <a:t>: discussão a respeito da propriedade do bem; objetivo é a restituição da coisa que se encontra em poder de terceiro (CC, art. 1.228). Utilizada pelo proprietário sem posse contra o possuidor que não é proprietário.</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 </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(iii) </a:t>
            </a:r>
            <a:r>
              <a:rPr lang="pt-BR" altLang="en-US" sz="1900" u="sng">
                <a:latin typeface="Tahoma" pitchFamily="34" charset="0"/>
                <a:ea typeface="Tahoma" pitchFamily="34" charset="0"/>
              </a:rPr>
              <a:t>ação de dano infecto</a:t>
            </a:r>
            <a:r>
              <a:rPr lang="pt-BR" altLang="en-US" sz="1900">
                <a:latin typeface="Tahoma" pitchFamily="34" charset="0"/>
                <a:ea typeface="Tahoma" pitchFamily="34" charset="0"/>
              </a:rPr>
              <a:t>: o proprietário (ou possuidor) de um prédio tem direito de pleitear imposição de multa ou caução ao vizinho, até que uma situação de uso nocivo (segurança, barulho, odores etc.), que pode causar prejuízo à propriedade do autor, cesse (CC, art. 1277 a 1281). </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 </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(iv) </a:t>
            </a:r>
            <a:r>
              <a:rPr lang="pt-BR" altLang="en-US" sz="1900" u="sng">
                <a:latin typeface="Tahoma" pitchFamily="34" charset="0"/>
                <a:ea typeface="Tahoma" pitchFamily="34" charset="0"/>
              </a:rPr>
              <a:t>ação de adjudicação compulsória</a:t>
            </a:r>
            <a:r>
              <a:rPr lang="pt-BR" altLang="en-US" sz="1900">
                <a:latin typeface="Tahoma" pitchFamily="34" charset="0"/>
                <a:ea typeface="Tahoma" pitchFamily="34" charset="0"/>
              </a:rPr>
              <a:t>: utilizada quando o promitente vendedor não outorga escritura de compra e venda, apesar do compromissário comprador já ter pago o valor devido (CC, art. 1418). O procedimento é previsto no DL n° 58/37, No CPC, cf. art. 501 (declaração de vontade).</a:t>
            </a:r>
            <a:endParaRPr lang="pt-BR" altLang="en-US">
              <a:latin typeface="Trebuchet MS" pitchFamily="34" charset="0"/>
            </a:endParaRPr>
          </a:p>
        </p:txBody>
      </p:sp>
    </p:spTree>
  </p:cSld>
  <p:clrMapOvr>
    <a:masterClrMapping/>
  </p:clrMapOvr>
  <p:transition/>
  <p:timing/>
</p:sld>
</file>

<file path=ppt/slides/slide12.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25602" name="Retângulo 3"/>
          <p:cNvSpPr/>
          <p:nvPr/>
        </p:nvSpPr>
        <p:spPr>
          <a:xfrm>
            <a:off x="179388" y="112713"/>
            <a:ext cx="8713787" cy="5116512"/>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buChar char="-"/>
            </a:pPr>
            <a:r>
              <a:rPr lang="pt-BR" altLang="en-US" sz="2200">
                <a:latin typeface="Tahoma" pitchFamily="34" charset="0"/>
                <a:ea typeface="Tahoma" pitchFamily="34" charset="0"/>
              </a:rPr>
              <a:t> </a:t>
            </a:r>
            <a:r>
              <a:rPr lang="pt-BR" altLang="en-US" sz="2200" u="sng">
                <a:latin typeface="Tahoma" pitchFamily="34" charset="0"/>
                <a:ea typeface="Tahoma" pitchFamily="34" charset="0"/>
              </a:rPr>
              <a:t>distinção entre a imissão de posse e a reivindicatória</a:t>
            </a:r>
            <a:r>
              <a:rPr lang="pt-BR" altLang="en-US" sz="2200">
                <a:latin typeface="Tahoma" pitchFamily="34" charset="0"/>
                <a:ea typeface="Tahoma" pitchFamily="34" charset="0"/>
              </a:rPr>
              <a:t>: como ambas têm por causa de pedir a propriedade (petitórias) e por pedido a posse, existe alguma dúvida na utilização de tais ações.</a:t>
            </a:r>
            <a:endParaRPr lang="pt-BR" altLang="en-US" sz="2200">
              <a:latin typeface="Tahoma" pitchFamily="34" charset="0"/>
              <a:ea typeface="Tahoma" pitchFamily="34" charset="0"/>
            </a:endParaRPr>
          </a:p>
          <a:p>
            <a:pPr marL="0" lvl="0" indent="0" algn="just" eaLnBrk="1" hangingPunct="1"/>
            <a:endParaRPr lang="pt-BR" altLang="en-US" sz="2200">
              <a:latin typeface="Tahoma" pitchFamily="34" charset="0"/>
              <a:ea typeface="Tahoma" pitchFamily="34" charset="0"/>
            </a:endParaRPr>
          </a:p>
          <a:p>
            <a:pPr marL="0" lvl="0" indent="0" algn="just" eaLnBrk="1" hangingPunct="1"/>
            <a:r>
              <a:rPr lang="pt-BR" altLang="en-US" sz="2200">
                <a:latin typeface="Tahoma" pitchFamily="34" charset="0"/>
                <a:ea typeface="Tahoma" pitchFamily="34" charset="0"/>
              </a:rPr>
              <a:t>Possível afirmar que na reivindicação o objetivo é a posse que se perdeu por ato injusto do réu. Já na imissão, o proprietário quer a posse que nunca teve e, portanto, não a perdeu, mas a adquiriu.</a:t>
            </a:r>
            <a:endParaRPr lang="pt-BR" altLang="en-US" sz="2200">
              <a:latin typeface="Tahoma" pitchFamily="34" charset="0"/>
              <a:ea typeface="Tahoma" pitchFamily="34" charset="0"/>
            </a:endParaRPr>
          </a:p>
          <a:p>
            <a:pPr marL="0" lvl="0" indent="0" algn="just" eaLnBrk="1" hangingPunct="1"/>
            <a:endParaRPr lang="pt-BR" altLang="en-US" sz="2200">
              <a:latin typeface="Tahoma" pitchFamily="34" charset="0"/>
              <a:ea typeface="Tahoma" pitchFamily="34" charset="0"/>
            </a:endParaRPr>
          </a:p>
          <a:p>
            <a:pPr marL="0" lvl="0" indent="0" algn="just" eaLnBrk="1" hangingPunct="1"/>
            <a:r>
              <a:rPr lang="pt-BR" altLang="en-US" sz="2200">
                <a:latin typeface="Tahoma" pitchFamily="34" charset="0"/>
                <a:ea typeface="Tahoma" pitchFamily="34" charset="0"/>
              </a:rPr>
              <a:t>Além disso, MARINONI destaca que:</a:t>
            </a:r>
            <a:endParaRPr lang="pt-BR" altLang="en-US" sz="2200">
              <a:latin typeface="Tahoma" pitchFamily="34" charset="0"/>
              <a:ea typeface="Tahoma" pitchFamily="34" charset="0"/>
            </a:endParaRPr>
          </a:p>
          <a:p>
            <a:pPr marL="0" lvl="0" indent="0" algn="just" eaLnBrk="1" hangingPunct="1">
              <a:buAutoNum type="romanLcParenBoth"/>
            </a:pPr>
            <a:r>
              <a:rPr lang="pt-BR" altLang="en-US" sz="2200">
                <a:latin typeface="Tahoma" pitchFamily="34" charset="0"/>
                <a:ea typeface="Tahoma" pitchFamily="34" charset="0"/>
              </a:rPr>
              <a:t>a imissão na posse é de cognição limitada, pois apenas permite que o réu se defenda alegando a ineficácia do documento que confere o direito à posse (documento de aquisição da posse, que gerou o direito à posse);</a:t>
            </a:r>
            <a:endParaRPr lang="pt-BR" altLang="en-US" sz="2200">
              <a:latin typeface="Tahoma" pitchFamily="34" charset="0"/>
              <a:ea typeface="Tahoma" pitchFamily="34" charset="0"/>
            </a:endParaRPr>
          </a:p>
          <a:p>
            <a:pPr marL="0" lvl="0" indent="0" algn="just" eaLnBrk="1" hangingPunct="1"/>
            <a:r>
              <a:rPr lang="pt-BR" altLang="en-US" sz="2200">
                <a:latin typeface="Tahoma" pitchFamily="34" charset="0"/>
                <a:ea typeface="Tahoma" pitchFamily="34" charset="0"/>
              </a:rPr>
              <a:t>(ii) a ação reivindicatória é de cognição plena, não existindo qualquer restrição às alegações de defesa.</a:t>
            </a:r>
            <a:endParaRPr lang="pt-BR" altLang="en-US">
              <a:latin typeface="Trebuchet MS" pitchFamily="34" charset="0"/>
            </a:endParaRPr>
          </a:p>
        </p:txBody>
      </p:sp>
      <p:sp>
        <p:nvSpPr>
          <p:cNvPr id="25603" name="Retângulo 1"/>
          <p:cNvSpPr/>
          <p:nvPr/>
        </p:nvSpPr>
        <p:spPr>
          <a:xfrm>
            <a:off x="395288" y="5656263"/>
            <a:ext cx="8497887" cy="46037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eaLnBrk="1" hangingPunct="1"/>
            <a:r>
              <a:rPr lang="pt-BR" altLang="en-US" sz="2400" i="1">
                <a:latin typeface="Tahoma" pitchFamily="34" charset="0"/>
                <a:ea typeface="Tahoma" pitchFamily="34" charset="0"/>
              </a:rPr>
              <a:t>Há fungibilidade entre imissão e reivindicatória?</a:t>
            </a:r>
            <a:endParaRPr lang="pt-BR" altLang="en-US" sz="2400" i="1">
              <a:latin typeface="Tahoma" pitchFamily="34" charset="0"/>
              <a:ea typeface="Tahom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5603"/>
                                        </p:tgtEl>
                                        <p:attrNameLst>
                                          <p:attrName>style.visibility</p:attrName>
                                        </p:attrNameLst>
                                      </p:cBhvr>
                                      <p:to>
                                        <p:strVal val="visible"/>
                                      </p:to>
                                    </p:set>
                                    <p:animEffect transition="in" filter="fade">
                                      <p:cBhvr>
                                        <p:cTn id="7" dur="500"/>
                                        <p:tgtEl>
                                          <p:spTgt spid="256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3" grpId="0"/>
    </p:bldLst>
  </p:timing>
</p:sld>
</file>

<file path=ppt/slides/slide13.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26626" name="Retângulo 3"/>
          <p:cNvSpPr/>
          <p:nvPr/>
        </p:nvSpPr>
        <p:spPr>
          <a:xfrm>
            <a:off x="179388" y="420688"/>
            <a:ext cx="8785225" cy="406082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600" i="1">
                <a:latin typeface="Tahoma" pitchFamily="34" charset="0"/>
                <a:ea typeface="Tahoma" pitchFamily="34" charset="0"/>
              </a:rPr>
              <a:t>"Ação de </a:t>
            </a:r>
            <a:r>
              <a:rPr lang="pt-BR" altLang="en-US" sz="2600" i="1" u="sng">
                <a:latin typeface="Tahoma" pitchFamily="34" charset="0"/>
                <a:ea typeface="Tahoma" pitchFamily="34" charset="0"/>
              </a:rPr>
              <a:t>imissão de posse</a:t>
            </a:r>
            <a:r>
              <a:rPr lang="pt-BR" altLang="en-US" sz="2600" i="1">
                <a:latin typeface="Tahoma" pitchFamily="34" charset="0"/>
                <a:ea typeface="Tahoma" pitchFamily="34" charset="0"/>
              </a:rPr>
              <a:t> movida por adquirente de imóvel rural </a:t>
            </a:r>
            <a:r>
              <a:rPr lang="pt-BR" altLang="en-US" sz="2600" i="1" u="sng">
                <a:latin typeface="Tahoma" pitchFamily="34" charset="0"/>
                <a:ea typeface="Tahoma" pitchFamily="34" charset="0"/>
              </a:rPr>
              <a:t>se colhe como reivindicatória tendo em vista que, não regulada a ação em apreço no Código de Processo Civil vigente, </a:t>
            </a:r>
            <a:r>
              <a:rPr lang="pt-BR" altLang="en-US" sz="2600" b="1" i="1" u="sng">
                <a:latin typeface="Tahoma" pitchFamily="34" charset="0"/>
                <a:ea typeface="Tahoma" pitchFamily="34" charset="0"/>
              </a:rPr>
              <a:t>deságua a mesma no vasto campo do petitório</a:t>
            </a:r>
            <a:r>
              <a:rPr lang="pt-BR" altLang="en-US" sz="2600" i="1">
                <a:latin typeface="Tahoma" pitchFamily="34" charset="0"/>
                <a:ea typeface="Tahoma" pitchFamily="34" charset="0"/>
              </a:rPr>
              <a:t> e ainda dentro do princípio juria novit curia. A reivindicatória é ação do proprietário sem posse contra o possuidor sem propriedade, sendo isso precisamente o que pretendem os autores, segundo a inicial" (RT 559/225).</a:t>
            </a:r>
            <a:endParaRPr lang="pt-BR" altLang="en-US" sz="2600" i="1">
              <a:latin typeface="Tahoma" pitchFamily="34" charset="0"/>
              <a:ea typeface="Tahoma" pitchFamily="34" charset="0"/>
            </a:endParaRPr>
          </a:p>
          <a:p>
            <a:pPr marL="0" lvl="0" indent="0" algn="just" eaLnBrk="1" hangingPunct="1"/>
            <a:endParaRPr lang="pt-BR" altLang="en-US" sz="2600" i="1">
              <a:latin typeface="Tahoma" pitchFamily="34" charset="0"/>
              <a:ea typeface="Tahoma" pitchFamily="34" charset="0"/>
            </a:endParaRPr>
          </a:p>
        </p:txBody>
      </p:sp>
      <p:sp>
        <p:nvSpPr>
          <p:cNvPr id="26627" name="Retângulo 1"/>
          <p:cNvSpPr/>
          <p:nvPr/>
        </p:nvSpPr>
        <p:spPr>
          <a:xfrm>
            <a:off x="179388" y="4652963"/>
            <a:ext cx="8785225" cy="178435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200">
                <a:latin typeface="Tahoma" pitchFamily="34" charset="0"/>
                <a:ea typeface="Tahoma" pitchFamily="34" charset="0"/>
              </a:rPr>
              <a:t>- </a:t>
            </a:r>
            <a:r>
              <a:rPr lang="pt-BR" altLang="en-US" sz="2200" u="sng">
                <a:latin typeface="Tahoma" pitchFamily="34" charset="0"/>
                <a:ea typeface="Tahoma" pitchFamily="34" charset="0"/>
              </a:rPr>
              <a:t>procedimento das petitórias</a:t>
            </a:r>
            <a:r>
              <a:rPr lang="pt-BR" altLang="en-US" sz="2200">
                <a:latin typeface="Tahoma" pitchFamily="34" charset="0"/>
                <a:ea typeface="Tahoma" pitchFamily="34" charset="0"/>
              </a:rPr>
              <a:t>:</a:t>
            </a:r>
            <a:endParaRPr lang="pt-BR" altLang="en-US" sz="2200">
              <a:latin typeface="Tahoma" pitchFamily="34" charset="0"/>
              <a:ea typeface="Tahoma" pitchFamily="34" charset="0"/>
            </a:endParaRPr>
          </a:p>
          <a:p>
            <a:pPr marL="0" lvl="0" indent="0" algn="just" eaLnBrk="1" hangingPunct="1"/>
            <a:r>
              <a:rPr lang="pt-BR" altLang="en-US" sz="2200">
                <a:latin typeface="Tahoma" pitchFamily="34" charset="0"/>
                <a:ea typeface="Tahoma" pitchFamily="34" charset="0"/>
              </a:rPr>
              <a:t>O atual CPC não prevê expressamente qualquer destas ações, sendo que a adjudicação é prevista em lei extravagante.</a:t>
            </a:r>
            <a:endParaRPr lang="pt-BR" altLang="en-US" sz="2200">
              <a:latin typeface="Tahoma" pitchFamily="34" charset="0"/>
              <a:ea typeface="Tahoma" pitchFamily="34" charset="0"/>
            </a:endParaRPr>
          </a:p>
          <a:p>
            <a:pPr marL="0" lvl="0" indent="0" algn="just" eaLnBrk="1" hangingPunct="1"/>
            <a:r>
              <a:rPr lang="pt-BR" altLang="en-US" sz="2200">
                <a:latin typeface="Tahoma" pitchFamily="34" charset="0"/>
                <a:ea typeface="Tahoma" pitchFamily="34" charset="0"/>
              </a:rPr>
              <a:t>Assim, as demais ações têm o seu trâmite pelo procedimento comum.</a:t>
            </a:r>
            <a:endParaRPr lang="pt-BR" altLang="en-US" sz="2200">
              <a:latin typeface="Tahoma" pitchFamily="34" charset="0"/>
              <a:ea typeface="Tahoma" pitchFamily="34" charset="0"/>
            </a:endParaRPr>
          </a:p>
        </p:txBody>
      </p:sp>
    </p:spTree>
  </p:cSld>
  <p:clrMapOvr>
    <a:masterClrMapping/>
  </p:clrMapOvr>
  <p:transition/>
  <p:timing/>
</p:sld>
</file>

<file path=ppt/slides/slide14.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27650" name="Retângulo 3"/>
          <p:cNvSpPr/>
          <p:nvPr/>
        </p:nvSpPr>
        <p:spPr>
          <a:xfrm>
            <a:off x="250825" y="-100012"/>
            <a:ext cx="8713788" cy="6802437"/>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buFont typeface=""/>
              <a:buChar char="•"/>
            </a:pPr>
            <a:r>
              <a:rPr lang="pt-BR" altLang="en-US" sz="2600" u="sng">
                <a:latin typeface="Tahoma" pitchFamily="34" charset="0"/>
                <a:ea typeface="Tahoma" pitchFamily="34" charset="0"/>
              </a:rPr>
              <a:t>Aspectos gerais das ações possessórias</a:t>
            </a:r>
            <a:r>
              <a:rPr lang="pt-BR" altLang="en-US" sz="2600">
                <a:latin typeface="Tahoma" pitchFamily="34" charset="0"/>
                <a:ea typeface="Tahoma" pitchFamily="34" charset="0"/>
              </a:rPr>
              <a:t> (bens imóveis)</a:t>
            </a:r>
            <a:endParaRPr lang="pt-BR" altLang="en-US" sz="2600">
              <a:latin typeface="Tahoma" pitchFamily="34" charset="0"/>
              <a:ea typeface="Tahoma" pitchFamily="34" charset="0"/>
            </a:endParaRPr>
          </a:p>
          <a:p>
            <a:pPr marL="0" lvl="0" indent="0" algn="just" eaLnBrk="1" hangingPunct="1"/>
            <a:endParaRPr lang="pt-BR" altLang="en-US" sz="10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 </a:t>
            </a:r>
            <a:r>
              <a:rPr lang="pt-BR" altLang="en-US" sz="1900" u="sng">
                <a:latin typeface="Tahoma" pitchFamily="34" charset="0"/>
                <a:ea typeface="Tahoma" pitchFamily="34" charset="0"/>
              </a:rPr>
              <a:t>ações possessórias</a:t>
            </a:r>
            <a:r>
              <a:rPr lang="pt-BR" altLang="en-US" sz="1900">
                <a:latin typeface="Tahoma" pitchFamily="34" charset="0"/>
                <a:ea typeface="Tahoma" pitchFamily="34" charset="0"/>
              </a:rPr>
              <a:t>: CPC prevê 3 ações (* há outras que podem defender a posse)</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(i) reintegração de posse (esbulho)</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(ii) manutenção de posse (turbação)</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(iii) interdito proibitório (ameaça de ser molestado na posse)</a:t>
            </a:r>
            <a:endParaRPr lang="pt-BR" altLang="en-US" sz="1900">
              <a:latin typeface="Tahoma" pitchFamily="34" charset="0"/>
              <a:ea typeface="Tahoma" pitchFamily="34" charset="0"/>
            </a:endParaRPr>
          </a:p>
          <a:p>
            <a:pPr marL="0" lvl="0" indent="0" algn="just" eaLnBrk="1" hangingPunct="1"/>
            <a:endParaRPr lang="pt-BR" altLang="en-US" sz="10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 </a:t>
            </a:r>
            <a:r>
              <a:rPr lang="pt-BR" altLang="en-US" sz="1900" u="sng">
                <a:latin typeface="Tahoma" pitchFamily="34" charset="0"/>
                <a:ea typeface="Tahoma" pitchFamily="34" charset="0"/>
              </a:rPr>
              <a:t>efeitos</a:t>
            </a:r>
            <a:r>
              <a:rPr lang="pt-BR" altLang="en-US" sz="1900">
                <a:latin typeface="Tahoma" pitchFamily="34" charset="0"/>
                <a:ea typeface="Tahoma" pitchFamily="34" charset="0"/>
              </a:rPr>
              <a:t>: proteção da posse - esbulho, turbação ou justo receio de moléstia (CC, art. 1.210)</a:t>
            </a:r>
            <a:endParaRPr lang="pt-BR" altLang="en-US" sz="1900">
              <a:latin typeface="Tahoma" pitchFamily="34" charset="0"/>
              <a:ea typeface="Tahoma" pitchFamily="34" charset="0"/>
            </a:endParaRPr>
          </a:p>
          <a:p>
            <a:pPr marL="0" lvl="0" indent="0" algn="just" eaLnBrk="1" hangingPunct="1"/>
            <a:endParaRPr lang="pt-BR" altLang="en-US" sz="10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 </a:t>
            </a:r>
            <a:r>
              <a:rPr lang="pt-BR" altLang="en-US" sz="1900" u="sng">
                <a:latin typeface="Tahoma" pitchFamily="34" charset="0"/>
                <a:ea typeface="Tahoma" pitchFamily="34" charset="0"/>
              </a:rPr>
              <a:t>cumulação de pedidos</a:t>
            </a:r>
            <a:r>
              <a:rPr lang="pt-BR" altLang="en-US" sz="1900">
                <a:latin typeface="Tahoma" pitchFamily="34" charset="0"/>
                <a:ea typeface="Tahoma" pitchFamily="34" charset="0"/>
              </a:rPr>
              <a:t>: além da proteção possessória, pode o autor pleitear, na inicial (CPC, art. 555):</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(i) perdas e danos</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(ii) cominação de pena para caso de novo esbulho ou turbação</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(iii) desfazimento de construção ou plantação</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 </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 </a:t>
            </a:r>
            <a:r>
              <a:rPr lang="pt-BR" altLang="en-US" sz="1900" u="sng">
                <a:latin typeface="Tahoma" pitchFamily="34" charset="0"/>
                <a:ea typeface="Tahoma" pitchFamily="34" charset="0"/>
              </a:rPr>
              <a:t>ação dúplice</a:t>
            </a:r>
            <a:r>
              <a:rPr lang="pt-BR" altLang="en-US" sz="1900">
                <a:latin typeface="Tahoma" pitchFamily="34" charset="0"/>
                <a:ea typeface="Tahoma" pitchFamily="34" charset="0"/>
              </a:rPr>
              <a:t>: pode o réu, na própria contestação, formular pedido em face do autor (CPC, art., 556):</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(i) perdas e danos</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(ii) própria proteção possessória</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 </a:t>
            </a:r>
            <a:endParaRPr lang="pt-BR" altLang="en-US" sz="1900">
              <a:latin typeface="Tahoma" pitchFamily="34" charset="0"/>
              <a:ea typeface="Tahoma" pitchFamily="34" charset="0"/>
            </a:endParaRPr>
          </a:p>
          <a:p>
            <a:pPr marL="0" lvl="0" indent="0" algn="just" eaLnBrk="1" hangingPunct="1"/>
            <a:r>
              <a:rPr lang="pt-BR" altLang="en-US" sz="1900" u="sng">
                <a:latin typeface="Tahoma" pitchFamily="34" charset="0"/>
                <a:ea typeface="Tahoma" pitchFamily="34" charset="0"/>
              </a:rPr>
              <a:t>- competência</a:t>
            </a:r>
            <a:r>
              <a:rPr lang="pt-BR" altLang="en-US" sz="1900">
                <a:latin typeface="Tahoma" pitchFamily="34" charset="0"/>
                <a:ea typeface="Tahoma" pitchFamily="34" charset="0"/>
              </a:rPr>
              <a:t>: (CPC, art. 47) a proteção possessória deve ser pleiteada no foro do local da coisa (posição dominante)</a:t>
            </a:r>
            <a:endParaRPr lang="pt-BR" altLang="en-US" sz="1900">
              <a:latin typeface="Trebuchet MS" pitchFamily="34" charset="0"/>
            </a:endParaRPr>
          </a:p>
        </p:txBody>
      </p:sp>
    </p:spTree>
  </p:cSld>
  <p:clrMapOvr>
    <a:masterClrMapping/>
  </p:clrMapOvr>
  <p:transition/>
  <p:timing/>
</p:sld>
</file>

<file path=ppt/slides/slide15.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28674" name="Retângulo 3"/>
          <p:cNvSpPr/>
          <p:nvPr/>
        </p:nvSpPr>
        <p:spPr>
          <a:xfrm>
            <a:off x="179388" y="55563"/>
            <a:ext cx="8713787" cy="668337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u="sng">
                <a:latin typeface="Tahoma" pitchFamily="34" charset="0"/>
                <a:ea typeface="Tahoma" pitchFamily="34" charset="0"/>
              </a:rPr>
              <a:t>- discussão sobre propriedade enquanto pendente discussão possessória</a:t>
            </a:r>
            <a:r>
              <a:rPr lang="pt-BR" altLang="en-US">
                <a:latin typeface="Tahoma" pitchFamily="34" charset="0"/>
                <a:ea typeface="Tahoma" pitchFamily="34" charset="0"/>
              </a:rPr>
              <a:t>: há vedação legal (CPC, art. 557). Assim, pelo CPC, não se pode pleitear o domínio enquanto se discute a posse.</a:t>
            </a:r>
            <a:endParaRPr lang="pt-BR" altLang="en-US">
              <a:latin typeface="Tahoma" pitchFamily="34" charset="0"/>
              <a:ea typeface="Tahoma" pitchFamily="34" charset="0"/>
            </a:endParaRPr>
          </a:p>
          <a:p>
            <a:pPr marL="0" lvl="0" indent="0" algn="just" eaLnBrk="1" hangingPunct="1"/>
            <a:r>
              <a:rPr lang="pt-BR" altLang="en-US">
                <a:latin typeface="Tahoma" pitchFamily="34" charset="0"/>
                <a:ea typeface="Tahoma" pitchFamily="34" charset="0"/>
              </a:rPr>
              <a:t> </a:t>
            </a:r>
            <a:endParaRPr lang="pt-BR" altLang="en-US">
              <a:latin typeface="Tahoma" pitchFamily="34" charset="0"/>
              <a:ea typeface="Tahoma" pitchFamily="34" charset="0"/>
            </a:endParaRPr>
          </a:p>
          <a:p>
            <a:pPr marL="0" lvl="0" indent="0" algn="just" eaLnBrk="1" hangingPunct="1"/>
            <a:r>
              <a:rPr lang="pt-BR" altLang="en-US">
                <a:latin typeface="Tahoma" pitchFamily="34" charset="0"/>
                <a:ea typeface="Tahoma" pitchFamily="34" charset="0"/>
              </a:rPr>
              <a:t>Esta questão foi diversas vezes analisada pelos Tribunais:</a:t>
            </a:r>
            <a:endParaRPr lang="pt-BR" altLang="en-US">
              <a:latin typeface="Tahoma" pitchFamily="34" charset="0"/>
              <a:ea typeface="Tahoma" pitchFamily="34" charset="0"/>
            </a:endParaRPr>
          </a:p>
          <a:p>
            <a:pPr marL="0" lvl="0" indent="0" algn="just" eaLnBrk="1" hangingPunct="1"/>
            <a:r>
              <a:rPr lang="pt-BR" altLang="en-US">
                <a:latin typeface="Tahoma" pitchFamily="34" charset="0"/>
                <a:ea typeface="Tahoma" pitchFamily="34" charset="0"/>
              </a:rPr>
              <a:t> </a:t>
            </a:r>
            <a:endParaRPr lang="pt-BR" altLang="en-US">
              <a:latin typeface="Tahoma" pitchFamily="34" charset="0"/>
              <a:ea typeface="Tahoma" pitchFamily="34" charset="0"/>
            </a:endParaRPr>
          </a:p>
          <a:p>
            <a:pPr marL="0" lvl="0" indent="0" algn="just" eaLnBrk="1" hangingPunct="1"/>
            <a:r>
              <a:rPr lang="pt-BR" altLang="en-US">
                <a:latin typeface="Tahoma" pitchFamily="34" charset="0"/>
                <a:ea typeface="Tahoma" pitchFamily="34" charset="0"/>
              </a:rPr>
              <a:t>USUCAPIÃO. PROPOSITURA DA AÇÃO NA PENDÊNCIA DE PROCESSO POSSESSÓRIO. INADMISSIBILIDADE. ART. 923 DO CÓDIGO DE PROCESSO CIVIL.</a:t>
            </a:r>
            <a:endParaRPr lang="pt-BR" altLang="en-US">
              <a:latin typeface="Tahoma" pitchFamily="34" charset="0"/>
              <a:ea typeface="Tahoma" pitchFamily="34" charset="0"/>
            </a:endParaRPr>
          </a:p>
          <a:p>
            <a:pPr marL="0" lvl="0" indent="0" algn="just" eaLnBrk="1" hangingPunct="1"/>
            <a:r>
              <a:rPr lang="pt-BR" altLang="en-US" u="sng">
                <a:latin typeface="Tahoma" pitchFamily="34" charset="0"/>
                <a:ea typeface="Tahoma" pitchFamily="34" charset="0"/>
              </a:rPr>
              <a:t>– Na </a:t>
            </a:r>
            <a:r>
              <a:rPr lang="pt-BR" altLang="en-US" b="1" u="sng">
                <a:latin typeface="Tahoma" pitchFamily="34" charset="0"/>
                <a:ea typeface="Tahoma" pitchFamily="34" charset="0"/>
              </a:rPr>
              <a:t>pendência do processo possessório</a:t>
            </a:r>
            <a:r>
              <a:rPr lang="pt-BR" altLang="en-US" u="sng">
                <a:latin typeface="Tahoma" pitchFamily="34" charset="0"/>
                <a:ea typeface="Tahoma" pitchFamily="34" charset="0"/>
              </a:rPr>
              <a:t> é </a:t>
            </a:r>
            <a:r>
              <a:rPr lang="pt-BR" altLang="en-US" b="1" u="sng">
                <a:latin typeface="Tahoma" pitchFamily="34" charset="0"/>
                <a:ea typeface="Tahoma" pitchFamily="34" charset="0"/>
              </a:rPr>
              <a:t>vedado</a:t>
            </a:r>
            <a:r>
              <a:rPr lang="pt-BR" altLang="en-US" u="sng">
                <a:latin typeface="Tahoma" pitchFamily="34" charset="0"/>
                <a:ea typeface="Tahoma" pitchFamily="34" charset="0"/>
              </a:rPr>
              <a:t> tanto ao </a:t>
            </a:r>
            <a:r>
              <a:rPr lang="pt-BR" altLang="en-US" b="1" u="sng">
                <a:latin typeface="Tahoma" pitchFamily="34" charset="0"/>
                <a:ea typeface="Tahoma" pitchFamily="34" charset="0"/>
              </a:rPr>
              <a:t>autor como ao réu intentar a ação de reconhecimento de domínio</a:t>
            </a:r>
            <a:r>
              <a:rPr lang="pt-BR" altLang="en-US" u="sng">
                <a:latin typeface="Tahoma" pitchFamily="34" charset="0"/>
                <a:ea typeface="Tahoma" pitchFamily="34" charset="0"/>
              </a:rPr>
              <a:t>, nesta compreendida a ação de usucapião.</a:t>
            </a:r>
            <a:endParaRPr lang="pt-BR" altLang="en-US">
              <a:latin typeface="Tahoma" pitchFamily="34" charset="0"/>
              <a:ea typeface="Tahoma" pitchFamily="34" charset="0"/>
            </a:endParaRPr>
          </a:p>
          <a:p>
            <a:pPr marL="0" lvl="0" indent="0" algn="just" eaLnBrk="1" hangingPunct="1"/>
            <a:r>
              <a:rPr lang="pt-BR" altLang="en-US">
                <a:latin typeface="Tahoma" pitchFamily="34" charset="0"/>
                <a:ea typeface="Tahoma" pitchFamily="34" charset="0"/>
              </a:rPr>
              <a:t>Recurso especial conhecido e provido.</a:t>
            </a:r>
            <a:endParaRPr lang="pt-BR" altLang="en-US">
              <a:latin typeface="Tahoma" pitchFamily="34" charset="0"/>
              <a:ea typeface="Tahoma" pitchFamily="34" charset="0"/>
            </a:endParaRPr>
          </a:p>
          <a:p>
            <a:pPr marL="0" lvl="0" indent="0" algn="just" eaLnBrk="1" hangingPunct="1"/>
            <a:r>
              <a:rPr lang="pt-BR" altLang="en-US">
                <a:latin typeface="Tahoma" pitchFamily="34" charset="0"/>
                <a:ea typeface="Tahoma" pitchFamily="34" charset="0"/>
              </a:rPr>
              <a:t>(REsp 171.624/MG, Rel. Ministro  BARROS MONTEIRO, QUARTA TURMA, julgado em 29.06.2004, DJ 18.10.2004 p. 279)</a:t>
            </a:r>
            <a:endParaRPr lang="pt-BR" altLang="en-US">
              <a:latin typeface="Tahoma" pitchFamily="34" charset="0"/>
              <a:ea typeface="Tahoma" pitchFamily="34" charset="0"/>
            </a:endParaRPr>
          </a:p>
          <a:p>
            <a:pPr marL="0" lvl="0" indent="0" algn="just" eaLnBrk="1" hangingPunct="1"/>
            <a:r>
              <a:rPr lang="pt-BR" altLang="en-US">
                <a:latin typeface="Tahoma" pitchFamily="34" charset="0"/>
                <a:ea typeface="Tahoma" pitchFamily="34" charset="0"/>
              </a:rPr>
              <a:t> </a:t>
            </a:r>
            <a:endParaRPr lang="pt-BR" altLang="en-US">
              <a:latin typeface="Tahoma" pitchFamily="34" charset="0"/>
              <a:ea typeface="Tahoma" pitchFamily="34" charset="0"/>
            </a:endParaRPr>
          </a:p>
          <a:p>
            <a:pPr marL="0" lvl="0" indent="0" algn="just" eaLnBrk="1" hangingPunct="1"/>
            <a:r>
              <a:rPr lang="pt-BR" altLang="en-US">
                <a:latin typeface="Tahoma" pitchFamily="34" charset="0"/>
                <a:ea typeface="Tahoma" pitchFamily="34" charset="0"/>
              </a:rPr>
              <a:t>Ação possessória de reintegração, ajuizada pelo proprietário. Demanda procedente contra possuidor promitente comprador. Súmula n. 487 do STF.</a:t>
            </a:r>
            <a:endParaRPr lang="pt-BR" altLang="en-US">
              <a:latin typeface="Tahoma" pitchFamily="34" charset="0"/>
              <a:ea typeface="Tahoma" pitchFamily="34" charset="0"/>
            </a:endParaRPr>
          </a:p>
          <a:p>
            <a:pPr marL="0" lvl="0" indent="0" algn="just" eaLnBrk="1" hangingPunct="1"/>
            <a:r>
              <a:rPr lang="pt-BR" altLang="en-US" u="sng">
                <a:latin typeface="Tahoma" pitchFamily="34" charset="0"/>
                <a:ea typeface="Tahoma" pitchFamily="34" charset="0"/>
              </a:rPr>
              <a:t>Se o autor invoca título de propriedade hábil e registrado, e o réu a posição de possuidor como promitente comprador, com o preço pago em sua integralidade ao anterior proprietário, a demanda adquire o color de ação reivindicatoria, com incidência da Súmula n. 487 do Pretório Excelso, pela qual impende deferir a posse a quem, evidentemente, tiver o domínio, se com base neste for ela disputada</a:t>
            </a:r>
            <a:r>
              <a:rPr lang="pt-BR" altLang="en-US">
                <a:latin typeface="Tahoma" pitchFamily="34" charset="0"/>
                <a:ea typeface="Tahoma" pitchFamily="34" charset="0"/>
              </a:rPr>
              <a:t>.</a:t>
            </a:r>
            <a:endParaRPr lang="pt-BR" altLang="en-US">
              <a:latin typeface="Tahoma" pitchFamily="34" charset="0"/>
              <a:ea typeface="Tahoma" pitchFamily="34" charset="0"/>
            </a:endParaRPr>
          </a:p>
          <a:p>
            <a:pPr marL="0" lvl="0" indent="0" algn="just" eaLnBrk="1" hangingPunct="1"/>
            <a:r>
              <a:rPr lang="pt-BR" altLang="en-US">
                <a:latin typeface="Tahoma" pitchFamily="34" charset="0"/>
                <a:ea typeface="Tahoma" pitchFamily="34" charset="0"/>
              </a:rPr>
              <a:t>(REsp 7283/AM, Rel. Ministro  ATHOS CARNEIRO, QUARTA TURMA, julgado em 23.10.1991, DJ 18.11.1991 p. 16527)</a:t>
            </a:r>
            <a:endParaRPr lang="pt-BR" altLang="en-US">
              <a:latin typeface="Trebuchet MS" pitchFamily="34" charset="0"/>
            </a:endParaRPr>
          </a:p>
        </p:txBody>
      </p:sp>
    </p:spTree>
  </p:cSld>
  <p:clrMapOvr>
    <a:masterClrMapping/>
  </p:clrMapOvr>
  <p:transition/>
  <p:timing/>
</p:sld>
</file>

<file path=ppt/slides/slide16.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29698" name="Retângulo 3"/>
          <p:cNvSpPr/>
          <p:nvPr/>
        </p:nvSpPr>
        <p:spPr>
          <a:xfrm>
            <a:off x="250825" y="155575"/>
            <a:ext cx="8642350" cy="6361113"/>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300">
                <a:latin typeface="Tahoma" pitchFamily="34" charset="0"/>
                <a:ea typeface="Tahoma" pitchFamily="34" charset="0"/>
              </a:rPr>
              <a:t>- </a:t>
            </a:r>
            <a:r>
              <a:rPr lang="pt-BR" altLang="en-US" sz="2300" u="sng">
                <a:latin typeface="Tahoma" pitchFamily="34" charset="0"/>
                <a:ea typeface="Tahoma" pitchFamily="34" charset="0"/>
              </a:rPr>
              <a:t>possibilidade de liminar</a:t>
            </a:r>
            <a:r>
              <a:rPr lang="pt-BR" altLang="en-US" sz="2300">
                <a:latin typeface="Tahoma" pitchFamily="34" charset="0"/>
                <a:ea typeface="Tahoma" pitchFamily="34" charset="0"/>
              </a:rPr>
              <a:t>: há previsão de concessão de liminar na possessória (CPC, art. 558), somente na hipótese de posse nova (é a denominada ação de força nova); se a posse for velha, apesar de se tratar ainda de uma possessória, não há possibilidade de liminar (ação de força velha – procedimento comum).</a:t>
            </a:r>
            <a:endParaRPr lang="pt-BR" altLang="en-US" sz="2300">
              <a:latin typeface="Tahoma" pitchFamily="34" charset="0"/>
              <a:ea typeface="Tahoma" pitchFamily="34" charset="0"/>
            </a:endParaRPr>
          </a:p>
          <a:p>
            <a:pPr marL="0" lvl="0" indent="0" algn="just" eaLnBrk="1" hangingPunct="1"/>
            <a:endParaRPr lang="pt-BR" altLang="en-US" sz="1000">
              <a:latin typeface="Tahoma" pitchFamily="34" charset="0"/>
              <a:ea typeface="Tahoma" pitchFamily="34" charset="0"/>
            </a:endParaRPr>
          </a:p>
          <a:p>
            <a:pPr marL="0" lvl="0" indent="0" algn="just" eaLnBrk="1" hangingPunct="1"/>
            <a:r>
              <a:rPr lang="pt-BR" altLang="en-US" sz="2300">
                <a:latin typeface="Tahoma" pitchFamily="34" charset="0"/>
                <a:ea typeface="Tahoma" pitchFamily="34" charset="0"/>
              </a:rPr>
              <a:t>Nos termos do CPC, art. 562, estando a petição inicial devidamente instruída, </a:t>
            </a:r>
            <a:r>
              <a:rPr lang="pt-BR" altLang="en-US" sz="2300" u="sng">
                <a:latin typeface="Tahoma" pitchFamily="34" charset="0"/>
                <a:ea typeface="Tahoma" pitchFamily="34" charset="0"/>
              </a:rPr>
              <a:t>o juiz deferirá</a:t>
            </a:r>
            <a:r>
              <a:rPr lang="pt-BR" altLang="en-US" sz="2300">
                <a:latin typeface="Tahoma" pitchFamily="34" charset="0"/>
                <a:ea typeface="Tahoma" pitchFamily="34" charset="0"/>
              </a:rPr>
              <a:t>, sem ouvir o réu, a expedição do mandado liminar de manutenção ou de reintegração; </a:t>
            </a:r>
            <a:r>
              <a:rPr lang="pt-BR" altLang="en-US" sz="2300" u="sng">
                <a:latin typeface="Tahoma" pitchFamily="34" charset="0"/>
                <a:ea typeface="Tahoma" pitchFamily="34" charset="0"/>
              </a:rPr>
              <a:t>caso contrário, determinará</a:t>
            </a:r>
            <a:r>
              <a:rPr lang="pt-BR" altLang="en-US" sz="2300">
                <a:latin typeface="Tahoma" pitchFamily="34" charset="0"/>
                <a:ea typeface="Tahoma" pitchFamily="34" charset="0"/>
              </a:rPr>
              <a:t> que o autor justifique previamente o alegado, citando-se o réu para comparecer à audiência que for designada.</a:t>
            </a:r>
            <a:endParaRPr lang="pt-BR" altLang="en-US" sz="2300">
              <a:latin typeface="Tahoma" pitchFamily="34" charset="0"/>
              <a:ea typeface="Tahoma" pitchFamily="34" charset="0"/>
            </a:endParaRPr>
          </a:p>
          <a:p>
            <a:pPr marL="0" lvl="0" indent="0" algn="just" eaLnBrk="1" hangingPunct="1"/>
            <a:endParaRPr lang="pt-BR" altLang="en-US" sz="1000">
              <a:latin typeface="Tahoma" pitchFamily="34" charset="0"/>
              <a:ea typeface="Tahoma" pitchFamily="34" charset="0"/>
            </a:endParaRPr>
          </a:p>
          <a:p>
            <a:pPr marL="0" lvl="0" indent="0" algn="just" eaLnBrk="1" hangingPunct="1"/>
            <a:r>
              <a:rPr lang="pt-BR" altLang="en-US" sz="2300">
                <a:latin typeface="Tahoma" pitchFamily="34" charset="0"/>
                <a:ea typeface="Tahoma" pitchFamily="34" charset="0"/>
              </a:rPr>
              <a:t>- </a:t>
            </a:r>
            <a:r>
              <a:rPr lang="pt-BR" altLang="en-US" sz="2300" u="sng">
                <a:latin typeface="Tahoma" pitchFamily="34" charset="0"/>
                <a:ea typeface="Tahoma" pitchFamily="34" charset="0"/>
              </a:rPr>
              <a:t>legitimidade (outorga uxória / marital)</a:t>
            </a:r>
            <a:r>
              <a:rPr lang="pt-BR" altLang="en-US" sz="2300">
                <a:latin typeface="Tahoma" pitchFamily="34" charset="0"/>
                <a:ea typeface="Tahoma" pitchFamily="34" charset="0"/>
              </a:rPr>
              <a:t>: questão controvertida (em virtude da natureza da ação possessória – real ou pessoal), hoje solucionada com a previsão constante do CPC, art. 73, § 2º (cônjuge do autor / réu só deverá figurar nos pólos da relação processual nos casos de composse ou ato por ambos praticado)</a:t>
            </a:r>
            <a:endParaRPr lang="pt-BR" altLang="en-US" sz="2300">
              <a:latin typeface="Trebuchet MS" pitchFamily="34" charset="0"/>
            </a:endParaRPr>
          </a:p>
        </p:txBody>
      </p:sp>
    </p:spTree>
  </p:cSld>
  <p:clrMapOvr>
    <a:masterClrMapping/>
  </p:clrMapOvr>
  <p:transition/>
  <p:timing/>
</p:sld>
</file>

<file path=ppt/slides/slide17.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30722" name="Retângulo 3"/>
          <p:cNvSpPr/>
          <p:nvPr/>
        </p:nvSpPr>
        <p:spPr>
          <a:xfrm>
            <a:off x="250825" y="155575"/>
            <a:ext cx="8642350" cy="673735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a:latin typeface="Tahoma" pitchFamily="34" charset="0"/>
                <a:ea typeface="Tahoma" pitchFamily="34" charset="0"/>
              </a:rPr>
              <a:t>Controvérsia dizia respeito à natureza do direito, pessoal ou real:</a:t>
            </a:r>
            <a:endParaRPr lang="pt-BR" altLang="en-US" sz="2000">
              <a:latin typeface="Tahoma" pitchFamily="34" charset="0"/>
              <a:ea typeface="Tahoma" pitchFamily="34" charset="0"/>
            </a:endParaRPr>
          </a:p>
          <a:p>
            <a:pPr marL="0" lvl="0" indent="0" algn="just" eaLnBrk="1" hangingPunct="1"/>
            <a:endParaRPr lang="pt-BR" altLang="en-US" sz="1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REINTEGRAÇÃO DE POSSE. </a:t>
            </a:r>
            <a:r>
              <a:rPr lang="pt-BR" altLang="en-US" sz="2000" u="sng">
                <a:latin typeface="Tahoma" pitchFamily="34" charset="0"/>
                <a:ea typeface="Tahoma" pitchFamily="34" charset="0"/>
              </a:rPr>
              <a:t>CITAÇÃO DO CONJUGE DA PARTE DEMANDADA. E DISPENSAVEL, POR </a:t>
            </a:r>
            <a:r>
              <a:rPr lang="pt-BR" altLang="en-US" sz="2000" b="1" u="sng">
                <a:latin typeface="Tahoma" pitchFamily="34" charset="0"/>
                <a:ea typeface="Tahoma" pitchFamily="34" charset="0"/>
              </a:rPr>
              <a:t>NÃO SE TRATAR DE AÇÃO REAL</a:t>
            </a:r>
            <a:r>
              <a:rPr lang="pt-BR" altLang="en-US" sz="2000">
                <a:latin typeface="Tahoma" pitchFamily="34" charset="0"/>
                <a:ea typeface="Tahoma" pitchFamily="34" charset="0"/>
              </a:rPr>
              <a:t>. PRECEDENTES DA 4A. TURMA DO STJ: RESP'S 7.931 E 34.756. RECURSO ESPECIAL CONHECIDO PELO DISSIDIO, MAS IMPROVIDO.</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(REsp 40721/MG, Rel. Ministro  NILSON NAVES, TERCEIRA TURMA, julgado em 13.06.1994, DJ 01.08.1994 p. 18645)</a:t>
            </a:r>
            <a:endParaRPr lang="pt-BR" altLang="en-US" sz="2000">
              <a:latin typeface="Tahoma" pitchFamily="34" charset="0"/>
              <a:ea typeface="Tahoma" pitchFamily="34" charset="0"/>
            </a:endParaRPr>
          </a:p>
          <a:p>
            <a:pPr marL="0" lvl="0" indent="0" algn="just" eaLnBrk="1" hangingPunct="1"/>
            <a:endParaRPr lang="pt-BR" altLang="en-US" sz="1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PROCESSO CIVIL. </a:t>
            </a:r>
            <a:r>
              <a:rPr lang="pt-BR" altLang="en-US" sz="2000" u="sng">
                <a:latin typeface="Tahoma" pitchFamily="34" charset="0"/>
                <a:ea typeface="Tahoma" pitchFamily="34" charset="0"/>
              </a:rPr>
              <a:t>POSSESSORIA. CITAÇÃO DO CONJUGE. DISPENSABILIDADE. RESSALVA. CORRENTES. CPC, ART. 10. RECURSO NÃO CONHECIDO</a:t>
            </a:r>
            <a:r>
              <a:rPr lang="pt-BR" altLang="en-US" sz="2000">
                <a:latin typeface="Tahoma" pitchFamily="34" charset="0"/>
                <a:ea typeface="Tahoma" pitchFamily="34" charset="0"/>
              </a:rPr>
              <a:t>.</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I - SEM EMBARGO DOS RESPEITABILISSIMOS ARGUMENTOS EM CONTRARIO, EM PRINCIPIO </a:t>
            </a:r>
            <a:r>
              <a:rPr lang="pt-BR" altLang="en-US" sz="2000" u="sng">
                <a:latin typeface="Tahoma" pitchFamily="34" charset="0"/>
                <a:ea typeface="Tahoma" pitchFamily="34" charset="0"/>
              </a:rPr>
              <a:t>E PRESCINDIVEL A CITAÇÃO DO CONJUGE NAS AÇÕES POSSESSORIAS</a:t>
            </a:r>
            <a:r>
              <a:rPr lang="pt-BR" altLang="en-US" sz="2000">
                <a:latin typeface="Tahoma" pitchFamily="34" charset="0"/>
                <a:ea typeface="Tahoma" pitchFamily="34" charset="0"/>
              </a:rPr>
              <a:t>.</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II - CONSOANTE CONCLUIU MAJORITARIAMENTE O ''V ENCONTRO NACIONAL DOS TRIBUNAIS DE ALÇADA'', COM ACERTO, </a:t>
            </a:r>
            <a:r>
              <a:rPr lang="pt-BR" altLang="en-US" sz="2000" b="1" u="sng">
                <a:latin typeface="Tahoma" pitchFamily="34" charset="0"/>
                <a:ea typeface="Tahoma" pitchFamily="34" charset="0"/>
              </a:rPr>
              <a:t>''NÃO SE TRATANDO DE AÇÃO REAL</a:t>
            </a:r>
            <a:r>
              <a:rPr lang="pt-BR" altLang="en-US" sz="2000" u="sng">
                <a:latin typeface="Tahoma" pitchFamily="34" charset="0"/>
                <a:ea typeface="Tahoma" pitchFamily="34" charset="0"/>
              </a:rPr>
              <a:t>, DISPENSAVEL E A VENIA CONJUGAL PARA PROPO-LA. NECESSIDADE DA CITAÇÃO DE AMBOS OS CONJUGES, QUANDO O FATO DA POSSE DISSER RESPEITO OU DERIVAR DE ATOS POR AMBOS PRATICADOS''</a:t>
            </a:r>
            <a:r>
              <a:rPr lang="pt-BR" altLang="en-US" sz="2000">
                <a:latin typeface="Tahoma" pitchFamily="34" charset="0"/>
                <a:ea typeface="Tahoma" pitchFamily="34" charset="0"/>
              </a:rPr>
              <a:t>.</a:t>
            </a:r>
            <a:endParaRPr lang="pt-BR" altLang="en-US" sz="2000">
              <a:latin typeface="Tahoma" pitchFamily="34" charset="0"/>
              <a:ea typeface="Tahoma" pitchFamily="34" charset="0"/>
            </a:endParaRPr>
          </a:p>
          <a:p>
            <a:pPr marL="0" lvl="0" indent="0" algn="just" eaLnBrk="1" hangingPunct="1"/>
            <a:r>
              <a:rPr lang="pt-BR" altLang="en-US">
                <a:latin typeface="Tahoma" pitchFamily="34" charset="0"/>
                <a:ea typeface="Tahoma" pitchFamily="34" charset="0"/>
              </a:rPr>
              <a:t>(REsp 7931/MG, Rel. Ministro  SÁLVIO DE FIGUEIREDO TEIXEIRA, QUARTA TURMA, julgado em 29.10.1991, DJ 09.12.1991 p. 18036)</a:t>
            </a:r>
            <a:endParaRPr lang="pt-BR" altLang="en-US">
              <a:latin typeface="Trebuchet MS" pitchFamily="34" charset="0"/>
            </a:endParaRPr>
          </a:p>
        </p:txBody>
      </p:sp>
    </p:spTree>
  </p:cSld>
  <p:clrMapOvr>
    <a:masterClrMapping/>
  </p:clrMapOvr>
  <p:transition/>
  <p:timing/>
</p:sld>
</file>

<file path=ppt/slides/slide18.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31746" name="Retângulo 3"/>
          <p:cNvSpPr/>
          <p:nvPr/>
        </p:nvSpPr>
        <p:spPr>
          <a:xfrm>
            <a:off x="250825" y="155575"/>
            <a:ext cx="8642350" cy="6494463"/>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200">
                <a:latin typeface="Tahoma" pitchFamily="34" charset="0"/>
                <a:ea typeface="Tahoma" pitchFamily="34" charset="0"/>
              </a:rPr>
              <a:t>- </a:t>
            </a:r>
            <a:r>
              <a:rPr lang="pt-BR" altLang="en-US" sz="2200" u="sng">
                <a:latin typeface="Tahoma" pitchFamily="34" charset="0"/>
                <a:ea typeface="Tahoma" pitchFamily="34" charset="0"/>
              </a:rPr>
              <a:t>fungibilidade das ações possessórias</a:t>
            </a:r>
            <a:r>
              <a:rPr lang="pt-BR" altLang="en-US" sz="2200">
                <a:latin typeface="Tahoma" pitchFamily="34" charset="0"/>
                <a:ea typeface="Tahoma" pitchFamily="34" charset="0"/>
              </a:rPr>
              <a:t>: em virtude do dinamismo dos fatos em relação à posse, mesmo se o autor ajuizar uma determinada ação e a situação for (ou se transformar) em outra, desde que provados os fatos, deverá o juiz conceder a proteção possessória (CPC, art. 554)</a:t>
            </a:r>
            <a:endParaRPr lang="pt-BR" altLang="en-US" sz="2200">
              <a:latin typeface="Tahoma" pitchFamily="34" charset="0"/>
              <a:ea typeface="Tahoma" pitchFamily="34" charset="0"/>
            </a:endParaRPr>
          </a:p>
          <a:p>
            <a:pPr marL="0" lvl="0" indent="0" algn="just" eaLnBrk="1" hangingPunct="1"/>
            <a:endParaRPr lang="pt-BR" altLang="en-US" sz="1000">
              <a:latin typeface="Tahoma" pitchFamily="34" charset="0"/>
              <a:ea typeface="Tahoma" pitchFamily="34" charset="0"/>
            </a:endParaRPr>
          </a:p>
          <a:p>
            <a:pPr marL="0" lvl="0" indent="0" algn="just" eaLnBrk="1" hangingPunct="1"/>
            <a:r>
              <a:rPr lang="pt-BR" altLang="en-US" sz="2200">
                <a:latin typeface="Tahoma" pitchFamily="34" charset="0"/>
                <a:ea typeface="Tahoma" pitchFamily="34" charset="0"/>
              </a:rPr>
              <a:t>- </a:t>
            </a:r>
            <a:r>
              <a:rPr lang="pt-BR" altLang="en-US" sz="2200" u="sng">
                <a:latin typeface="Tahoma" pitchFamily="34" charset="0"/>
                <a:ea typeface="Tahoma" pitchFamily="34" charset="0"/>
              </a:rPr>
              <a:t>necessidade de caução por parte do autor</a:t>
            </a:r>
            <a:r>
              <a:rPr lang="pt-BR" altLang="en-US" sz="2200">
                <a:latin typeface="Tahoma" pitchFamily="34" charset="0"/>
                <a:ea typeface="Tahoma" pitchFamily="34" charset="0"/>
              </a:rPr>
              <a:t>: no caso de concessão de liminar, provado pelo réu que o autor não tem idoneidade financeira para eventualmente responder pelas perdas e danos (ação dúplice), o juiz determinará a prestação de caução pelo autor, pena de depósito da coisa (CPC, art. 559).</a:t>
            </a:r>
            <a:endParaRPr lang="pt-BR" altLang="en-US" sz="2200">
              <a:latin typeface="Tahoma" pitchFamily="34" charset="0"/>
              <a:ea typeface="Tahoma" pitchFamily="34" charset="0"/>
            </a:endParaRPr>
          </a:p>
          <a:p>
            <a:pPr marL="0" lvl="0" indent="0" algn="just" eaLnBrk="1" hangingPunct="1"/>
            <a:endParaRPr lang="pt-BR" altLang="en-US" sz="1000">
              <a:latin typeface="Tahoma" pitchFamily="34" charset="0"/>
              <a:ea typeface="Tahoma" pitchFamily="34" charset="0"/>
            </a:endParaRPr>
          </a:p>
          <a:p>
            <a:pPr marL="0" lvl="0" indent="0" algn="just" eaLnBrk="1" hangingPunct="1"/>
            <a:r>
              <a:rPr lang="pt-BR" altLang="en-US" sz="2200">
                <a:latin typeface="Tahoma" pitchFamily="34" charset="0"/>
                <a:ea typeface="Tahoma" pitchFamily="34" charset="0"/>
              </a:rPr>
              <a:t>- </a:t>
            </a:r>
            <a:r>
              <a:rPr lang="pt-BR" altLang="en-US" sz="2200" u="sng">
                <a:latin typeface="Tahoma" pitchFamily="34" charset="0"/>
                <a:ea typeface="Tahoma" pitchFamily="34" charset="0"/>
              </a:rPr>
              <a:t>procedimento especial</a:t>
            </a:r>
            <a:r>
              <a:rPr lang="pt-BR" altLang="en-US" sz="2200">
                <a:latin typeface="Tahoma" pitchFamily="34" charset="0"/>
                <a:ea typeface="Tahoma" pitchFamily="34" charset="0"/>
              </a:rPr>
              <a:t>: as ações possessórias seguem procedimento especial previsto no CPC (art. 554 e ss.), cujas principais diferenças em relação ao procedimento comum são as seguintes:</a:t>
            </a:r>
            <a:endParaRPr lang="pt-BR" altLang="en-US" sz="2200">
              <a:latin typeface="Tahoma" pitchFamily="34" charset="0"/>
              <a:ea typeface="Tahoma" pitchFamily="34" charset="0"/>
            </a:endParaRPr>
          </a:p>
          <a:p>
            <a:pPr marL="0" lvl="0" indent="0" algn="just" eaLnBrk="1" hangingPunct="1"/>
            <a:r>
              <a:rPr lang="pt-BR" altLang="en-US" sz="2200">
                <a:latin typeface="Tahoma" pitchFamily="34" charset="0"/>
                <a:ea typeface="Tahoma" pitchFamily="34" charset="0"/>
              </a:rPr>
              <a:t>(i) possibilidade de concessão de liminar (CPC, art. 558)</a:t>
            </a:r>
            <a:endParaRPr lang="pt-BR" altLang="en-US" sz="2200">
              <a:latin typeface="Tahoma" pitchFamily="34" charset="0"/>
              <a:ea typeface="Tahoma" pitchFamily="34" charset="0"/>
            </a:endParaRPr>
          </a:p>
          <a:p>
            <a:pPr marL="0" lvl="0" indent="0" algn="just" eaLnBrk="1" hangingPunct="1"/>
            <a:r>
              <a:rPr lang="pt-BR" altLang="en-US" sz="2200">
                <a:latin typeface="Tahoma" pitchFamily="34" charset="0"/>
                <a:ea typeface="Tahoma" pitchFamily="34" charset="0"/>
              </a:rPr>
              <a:t>(ii) se o caso, audiência de justificação antes da concessão de liminar (CPC, art. 562)</a:t>
            </a:r>
            <a:endParaRPr lang="pt-BR" altLang="en-US" sz="2200">
              <a:latin typeface="Tahoma" pitchFamily="34" charset="0"/>
              <a:ea typeface="Tahoma" pitchFamily="34" charset="0"/>
            </a:endParaRPr>
          </a:p>
          <a:p>
            <a:pPr marL="0" lvl="0" indent="0" algn="just" eaLnBrk="1" hangingPunct="1"/>
            <a:r>
              <a:rPr lang="pt-BR" altLang="en-US" sz="2200">
                <a:latin typeface="Tahoma" pitchFamily="34" charset="0"/>
                <a:ea typeface="Tahoma" pitchFamily="34" charset="0"/>
              </a:rPr>
              <a:t>(iii) ação dúplice (CPC, art. 556).</a:t>
            </a:r>
            <a:endParaRPr lang="pt-BR" altLang="en-US">
              <a:latin typeface="Trebuchet MS" pitchFamily="34" charset="0"/>
            </a:endParaRPr>
          </a:p>
        </p:txBody>
      </p:sp>
    </p:spTree>
  </p:cSld>
  <p:clrMapOvr>
    <a:masterClrMapping/>
  </p:clrMapOvr>
  <p:transition/>
  <p:timing/>
</p:sld>
</file>

<file path=ppt/slides/slide19.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32770" name="Retângulo 3"/>
          <p:cNvSpPr/>
          <p:nvPr/>
        </p:nvSpPr>
        <p:spPr>
          <a:xfrm>
            <a:off x="179388" y="155575"/>
            <a:ext cx="8785225" cy="649287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a:latin typeface="Tahoma" pitchFamily="34" charset="0"/>
                <a:ea typeface="Tahoma" pitchFamily="34" charset="0"/>
              </a:rPr>
              <a:t>- </a:t>
            </a:r>
            <a:r>
              <a:rPr lang="pt-BR" altLang="en-US" sz="2000" u="sng">
                <a:latin typeface="Tahoma" pitchFamily="34" charset="0"/>
                <a:ea typeface="Tahoma" pitchFamily="34" charset="0"/>
              </a:rPr>
              <a:t>valor da causa</a:t>
            </a:r>
            <a:r>
              <a:rPr lang="pt-BR" altLang="en-US" sz="2000">
                <a:latin typeface="Tahoma" pitchFamily="34" charset="0"/>
                <a:ea typeface="Tahoma" pitchFamily="34" charset="0"/>
              </a:rPr>
              <a:t>: usualmente, valor venal do imóvel. Porém, existem algumas exceções (esbulho de parte do imóvel; propriedade – e não posse – corresponde ao valor do bem)</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 </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A respeito do tema:</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PROCESSO CIVIL. RECURSO ESPECIAL. AÇÃO DE REINTEGRAÇÃO DE POSSE. CONTRATO DE COMODATO. VALOR DA CAUSA.</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1. Por ausência de expressa disposição do CPC acerca da fixação do valor da causa nas ações possessórias, </a:t>
            </a:r>
            <a:r>
              <a:rPr lang="pt-BR" altLang="en-US" sz="2000" u="sng">
                <a:latin typeface="Tahoma" pitchFamily="34" charset="0"/>
                <a:ea typeface="Tahoma" pitchFamily="34" charset="0"/>
              </a:rPr>
              <a:t>a jurisprudência desta Corte tem entendido que ele deve corresponder ao benefício patrimonial pretendido pelo autor</a:t>
            </a:r>
            <a:r>
              <a:rPr lang="pt-BR" altLang="en-US" sz="2000">
                <a:latin typeface="Tahoma" pitchFamily="34" charset="0"/>
                <a:ea typeface="Tahoma" pitchFamily="34" charset="0"/>
              </a:rPr>
              <a:t>.</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2. Embora o contrato de comodato não tenha conteúdo econômico imediato, </a:t>
            </a:r>
            <a:r>
              <a:rPr lang="pt-BR" altLang="en-US" sz="2000" u="sng">
                <a:latin typeface="Tahoma" pitchFamily="34" charset="0"/>
                <a:ea typeface="Tahoma" pitchFamily="34" charset="0"/>
              </a:rPr>
              <a:t>o benefício patrimonial pretendido na ação de reintegração consubstancia-se no valor do aluguel que a autora estaria deixando de receber enquanto o réu permanece na posse do bem</a:t>
            </a:r>
            <a:r>
              <a:rPr lang="pt-BR" altLang="en-US" sz="2000">
                <a:latin typeface="Tahoma" pitchFamily="34" charset="0"/>
                <a:ea typeface="Tahoma" pitchFamily="34" charset="0"/>
              </a:rPr>
              <a:t>.</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3. </a:t>
            </a:r>
            <a:r>
              <a:rPr lang="pt-BR" altLang="en-US" sz="2000" u="sng">
                <a:latin typeface="Tahoma" pitchFamily="34" charset="0"/>
                <a:ea typeface="Tahoma" pitchFamily="34" charset="0"/>
              </a:rPr>
              <a:t>É razoável a aplicação analógica do disposto no art. 58, III, da Lei de Locações</a:t>
            </a:r>
            <a:r>
              <a:rPr lang="pt-BR" altLang="en-US" sz="2000">
                <a:latin typeface="Tahoma" pitchFamily="34" charset="0"/>
                <a:ea typeface="Tahoma" pitchFamily="34" charset="0"/>
              </a:rPr>
              <a:t>, para estabelecer o valor da causa na possessória que busca a posse por rompimento do contrato de comodato.</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4. Recurso especial parcialmente provido.</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(REsp 1230839/MG, Rel. Ministra NANCY ANDRIGHI, TERCEIRA TURMA, julgado em 19/03/2013, DJe 26/03/2013)</a:t>
            </a:r>
            <a:endParaRPr lang="pt-BR" altLang="en-US">
              <a:latin typeface="Trebuchet MS" pitchFamily="34" charset="0"/>
            </a:endParaRPr>
          </a:p>
        </p:txBody>
      </p:sp>
    </p:spTree>
  </p:cSld>
  <p:clrMapOvr>
    <a:masterClrMapping/>
  </p:clrMapOvr>
  <p:transition/>
  <p:timing/>
</p:sld>
</file>

<file path=ppt/slides/slide2.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15362" name="Rectangle 3"/>
          <p:cNvSpPr/>
          <p:nvPr/>
        </p:nvSpPr>
        <p:spPr>
          <a:xfrm>
            <a:off x="0" y="0"/>
            <a:ext cx="9144000" cy="6669088"/>
          </a:xfrm>
          <a:prstGeom prst="rect">
            <a:avLst/>
          </a:prstGeom>
          <a:noFill/>
          <a:ln>
            <a:noFill/>
            <a:miter lim="800000"/>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609600" lvl="0" indent="-609600" algn="ctr" eaLnBrk="1" hangingPunct="1">
              <a:lnSpc>
                <a:spcPct val="90000"/>
              </a:lnSpc>
              <a:buFont typeface="Wingdings" pitchFamily="2" charset="2"/>
            </a:pPr>
            <a:endParaRPr lang="pt-BR" altLang="en-US" sz="3400">
              <a:latin typeface="Tahoma" pitchFamily="34" charset="0"/>
              <a:ea typeface="Arial" pitchFamily="34" charset="0"/>
            </a:endParaRPr>
          </a:p>
          <a:p>
            <a:pPr marL="609600" lvl="0" indent="-609600" algn="ctr" eaLnBrk="1" hangingPunct="1">
              <a:lnSpc>
                <a:spcPct val="90000"/>
              </a:lnSpc>
              <a:buFont typeface="Wingdings" pitchFamily="2" charset="2"/>
            </a:pPr>
            <a:r>
              <a:rPr lang="pt-BR" altLang="en-US" sz="3400">
                <a:latin typeface="Tahoma" pitchFamily="34" charset="0"/>
                <a:ea typeface="Arial" pitchFamily="34" charset="0"/>
              </a:rPr>
              <a:t>Prof. Luiz Dellore</a:t>
            </a:r>
            <a:endParaRPr lang="pt-BR" altLang="en-US" sz="3400">
              <a:latin typeface="Tahoma" pitchFamily="34" charset="0"/>
              <a:ea typeface="Arial" pitchFamily="34" charset="0"/>
            </a:endParaRPr>
          </a:p>
          <a:p>
            <a:pPr marL="609600" lvl="0" indent="-609600" algn="ctr">
              <a:lnSpc>
                <a:spcPct val="90000"/>
              </a:lnSpc>
              <a:buFont typeface="Wingdings" pitchFamily="2" charset="2"/>
            </a:pPr>
            <a:r>
              <a:rPr lang="pt-BR" altLang="en-US" sz="3400">
                <a:latin typeface="Tahoma" pitchFamily="34" charset="0"/>
                <a:ea typeface="Arial" pitchFamily="34" charset="0"/>
                <a:hlinkClick r:id="rId2"/>
              </a:rPr>
              <a:t>www.dellore.com</a:t>
            </a:r>
            <a:endParaRPr lang="pt-BR" altLang="en-US" sz="3400">
              <a:latin typeface="Tahoma" pitchFamily="34" charset="0"/>
              <a:ea typeface="Arial" pitchFamily="34" charset="0"/>
            </a:endParaRPr>
          </a:p>
          <a:p>
            <a:pPr marL="609600" lvl="0" indent="-609600" algn="ctr">
              <a:lnSpc>
                <a:spcPct val="90000"/>
              </a:lnSpc>
            </a:pPr>
            <a:r>
              <a:rPr lang="pt-BR" altLang="en-US" sz="3200">
                <a:latin typeface="Tahoma" pitchFamily="34" charset="0"/>
                <a:ea typeface="Arial" pitchFamily="34" charset="0"/>
              </a:rPr>
              <a:t>facebook.com/luizdellore (Prof Luiz Dellore</a:t>
            </a:r>
            <a:endParaRPr lang="pt-BR" altLang="en-US" sz="5200">
              <a:latin typeface="Tahoma" pitchFamily="34" charset="0"/>
              <a:ea typeface="Arial" pitchFamily="34" charset="0"/>
            </a:endParaRPr>
          </a:p>
          <a:p>
            <a:pPr marL="609600" lvl="0" indent="-609600" algn="ctr">
              <a:lnSpc>
                <a:spcPct val="90000"/>
              </a:lnSpc>
              <a:buFont typeface="Wingdings" pitchFamily="2" charset="2"/>
            </a:pPr>
            <a:r>
              <a:rPr lang="pt-BR" altLang="en-US" sz="3400">
                <a:latin typeface="Tahoma" pitchFamily="34" charset="0"/>
                <a:ea typeface="Arial" pitchFamily="34" charset="0"/>
              </a:rPr>
              <a:t>Instagram: @luizdellore</a:t>
            </a:r>
            <a:endParaRPr lang="pt-BR" altLang="en-US" sz="3400">
              <a:latin typeface="Tahoma" pitchFamily="34" charset="0"/>
              <a:ea typeface="Arial" pitchFamily="34" charset="0"/>
            </a:endParaRPr>
          </a:p>
          <a:p>
            <a:pPr marL="609600" lvl="0" indent="-609600" algn="ctr">
              <a:lnSpc>
                <a:spcPct val="90000"/>
              </a:lnSpc>
              <a:buFont typeface="Wingdings" pitchFamily="2" charset="2"/>
            </a:pPr>
            <a:r>
              <a:rPr lang="pt-BR" altLang="en-US" sz="3400">
                <a:latin typeface="Tahoma" pitchFamily="34" charset="0"/>
                <a:ea typeface="Arial" pitchFamily="34" charset="0"/>
              </a:rPr>
              <a:t>Twitter: @dellore</a:t>
            </a:r>
            <a:endParaRPr lang="pt-BR" altLang="en-US" sz="3400">
              <a:latin typeface="Tahoma" pitchFamily="34" charset="0"/>
              <a:ea typeface="Arial" pitchFamily="34" charset="0"/>
            </a:endParaRPr>
          </a:p>
          <a:p>
            <a:pPr marL="609600" lvl="0" indent="-609600" algn="ctr">
              <a:lnSpc>
                <a:spcPct val="90000"/>
              </a:lnSpc>
              <a:buFont typeface="Wingdings" pitchFamily="2" charset="2"/>
            </a:pPr>
            <a:endParaRPr lang="pt-BR" altLang="en-US" sz="3400">
              <a:latin typeface="Tahoma" pitchFamily="34" charset="0"/>
              <a:ea typeface="Arial" pitchFamily="34" charset="0"/>
            </a:endParaRPr>
          </a:p>
          <a:p>
            <a:pPr marL="609600" lvl="0" indent="-609600" algn="ctr">
              <a:lnSpc>
                <a:spcPct val="90000"/>
              </a:lnSpc>
              <a:buFont typeface="Wingdings" pitchFamily="2" charset="2"/>
            </a:pPr>
            <a:r>
              <a:rPr lang="pt-BR" altLang="en-US" sz="3400">
                <a:latin typeface="Tahoma" pitchFamily="34" charset="0"/>
                <a:ea typeface="Arial" pitchFamily="34" charset="0"/>
              </a:rPr>
              <a:t>Mestre e Doutor em Processo pela USP</a:t>
            </a:r>
            <a:endParaRPr lang="pt-BR" altLang="en-US" sz="3400">
              <a:latin typeface="Tahoma" pitchFamily="34" charset="0"/>
              <a:ea typeface="Arial" pitchFamily="34" charset="0"/>
            </a:endParaRPr>
          </a:p>
          <a:p>
            <a:pPr marL="609600" lvl="0" indent="-609600" algn="ctr">
              <a:lnSpc>
                <a:spcPct val="90000"/>
              </a:lnSpc>
              <a:buFont typeface="Wingdings" pitchFamily="2" charset="2"/>
            </a:pPr>
            <a:r>
              <a:rPr lang="pt-BR" altLang="en-US" sz="3400">
                <a:latin typeface="Tahoma" pitchFamily="34" charset="0"/>
                <a:ea typeface="Arial" pitchFamily="34" charset="0"/>
              </a:rPr>
              <a:t>Mestre em Constitucional pela PUC/SP</a:t>
            </a:r>
            <a:endParaRPr lang="pt-BR" altLang="en-US" sz="3400">
              <a:latin typeface="Tahoma" pitchFamily="34" charset="0"/>
              <a:ea typeface="Arial" pitchFamily="34" charset="0"/>
            </a:endParaRPr>
          </a:p>
          <a:p>
            <a:pPr marL="609600" lvl="0" indent="-609600" algn="ctr">
              <a:lnSpc>
                <a:spcPct val="90000"/>
              </a:lnSpc>
              <a:buFont typeface="Wingdings" pitchFamily="2" charset="2"/>
            </a:pPr>
            <a:r>
              <a:rPr lang="pt-BR" altLang="en-US" sz="3400">
                <a:latin typeface="Tahoma" pitchFamily="34" charset="0"/>
                <a:ea typeface="Arial" pitchFamily="34" charset="0"/>
              </a:rPr>
              <a:t>Visiting Scholar – Syracuse e Cornell</a:t>
            </a:r>
            <a:endParaRPr lang="pt-BR" altLang="en-US" sz="3400">
              <a:latin typeface="Tahoma" pitchFamily="34" charset="0"/>
              <a:ea typeface="Arial" pitchFamily="34" charset="0"/>
            </a:endParaRPr>
          </a:p>
          <a:p>
            <a:pPr marL="609600" lvl="0" indent="-609600" algn="ctr">
              <a:lnSpc>
                <a:spcPct val="90000"/>
              </a:lnSpc>
              <a:buFont typeface="Wingdings" pitchFamily="2" charset="2"/>
            </a:pPr>
            <a:r>
              <a:rPr lang="pt-BR" altLang="en-US" sz="3400">
                <a:latin typeface="Tahoma" pitchFamily="34" charset="0"/>
                <a:ea typeface="Arial" pitchFamily="34" charset="0"/>
              </a:rPr>
              <a:t>Advogado concursado da Caixa</a:t>
            </a:r>
            <a:endParaRPr lang="pt-BR" altLang="en-US" sz="3400">
              <a:latin typeface="Tahoma" pitchFamily="34" charset="0"/>
              <a:ea typeface="Arial" pitchFamily="34" charset="0"/>
            </a:endParaRPr>
          </a:p>
          <a:p>
            <a:pPr marL="609600" lvl="0" indent="-609600" algn="ctr">
              <a:lnSpc>
                <a:spcPct val="90000"/>
              </a:lnSpc>
              <a:buFont typeface="Wingdings" pitchFamily="2" charset="2"/>
            </a:pPr>
            <a:r>
              <a:rPr lang="pt-BR" altLang="en-US" sz="3400">
                <a:latin typeface="Tahoma" pitchFamily="34" charset="0"/>
                <a:ea typeface="Arial" pitchFamily="34" charset="0"/>
              </a:rPr>
              <a:t>Ex-assessor de Ministro do STJ</a:t>
            </a:r>
            <a:endParaRPr lang="pt-BR" altLang="en-US" sz="3400">
              <a:latin typeface="Tahoma" pitchFamily="34" charset="0"/>
              <a:ea typeface="Arial" pitchFamily="34" charset="0"/>
            </a:endParaRPr>
          </a:p>
          <a:p>
            <a:pPr marL="609600" lvl="0" indent="-609600" algn="ctr">
              <a:lnSpc>
                <a:spcPct val="90000"/>
              </a:lnSpc>
              <a:buFont typeface="Wingdings" pitchFamily="2" charset="2"/>
            </a:pPr>
            <a:r>
              <a:rPr lang="pt-BR" altLang="en-US" sz="3400">
                <a:latin typeface="Tahoma" pitchFamily="34" charset="0"/>
                <a:ea typeface="Arial" pitchFamily="34" charset="0"/>
              </a:rPr>
              <a:t>Membro do IBDP e do Ceapro</a:t>
            </a:r>
            <a:endParaRPr lang="pt-BR" altLang="en-US" sz="3400">
              <a:latin typeface="Tahoma" pitchFamily="34" charset="0"/>
              <a:ea typeface="Arial" pitchFamily="34" charset="0"/>
            </a:endParaRPr>
          </a:p>
        </p:txBody>
      </p:sp>
    </p:spTree>
  </p:cSld>
  <p:clrMapOvr>
    <a:masterClrMapping/>
  </p:clrMapOvr>
  <p:transition/>
  <p:timing/>
</p:sld>
</file>

<file path=ppt/slides/slide20.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33794" name="Retângulo 3"/>
          <p:cNvSpPr/>
          <p:nvPr/>
        </p:nvSpPr>
        <p:spPr>
          <a:xfrm>
            <a:off x="107950" y="-26987"/>
            <a:ext cx="8785225" cy="6548437"/>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buFont typeface=""/>
              <a:buChar char="•"/>
            </a:pPr>
            <a:r>
              <a:rPr lang="pt-BR" altLang="en-US" sz="3200" u="sng">
                <a:latin typeface="Tahoma" pitchFamily="34" charset="0"/>
                <a:ea typeface="Tahoma" pitchFamily="34" charset="0"/>
              </a:rPr>
              <a:t>Ações possessórias em espécie:</a:t>
            </a:r>
            <a:endParaRPr lang="pt-BR" altLang="en-US" sz="2000">
              <a:latin typeface="Tahoma" pitchFamily="34" charset="0"/>
              <a:ea typeface="Tahoma" pitchFamily="34" charset="0"/>
            </a:endParaRPr>
          </a:p>
          <a:p>
            <a:pPr marL="0" lvl="0" indent="0" algn="just" eaLnBrk="1" hangingPunct="1"/>
            <a:endParaRPr lang="pt-BR" altLang="en-US" sz="2000">
              <a:latin typeface="Tahoma" pitchFamily="34" charset="0"/>
              <a:ea typeface="Tahoma" pitchFamily="34" charset="0"/>
            </a:endParaRPr>
          </a:p>
          <a:p>
            <a:pPr marL="0" lvl="0" indent="0" algn="just" eaLnBrk="1" hangingPunct="1"/>
            <a:r>
              <a:rPr lang="pt-BR" altLang="en-US" sz="2200">
                <a:latin typeface="Tahoma" pitchFamily="34" charset="0"/>
                <a:ea typeface="Tahoma" pitchFamily="34" charset="0"/>
              </a:rPr>
              <a:t>- possíveis moléstias à posse:</a:t>
            </a:r>
            <a:endParaRPr lang="pt-BR" altLang="en-US" sz="2200">
              <a:latin typeface="Tahoma" pitchFamily="34" charset="0"/>
              <a:ea typeface="Tahoma" pitchFamily="34" charset="0"/>
            </a:endParaRPr>
          </a:p>
          <a:p>
            <a:pPr marL="0" lvl="0" indent="0" algn="just" eaLnBrk="1" hangingPunct="1"/>
            <a:r>
              <a:rPr lang="pt-BR" altLang="en-US" sz="2200">
                <a:latin typeface="Tahoma" pitchFamily="34" charset="0"/>
                <a:ea typeface="Tahoma" pitchFamily="34" charset="0"/>
              </a:rPr>
              <a:t>(i) esbulho: violação máxima – perda da posse pelo autor (inclusive em caso de posse precária – comodatário que deixa de sair do imóvel, mesmo após notificação, CC, art. 582)</a:t>
            </a:r>
            <a:endParaRPr lang="pt-BR" altLang="en-US" sz="2200">
              <a:latin typeface="Tahoma" pitchFamily="34" charset="0"/>
              <a:ea typeface="Tahoma" pitchFamily="34" charset="0"/>
            </a:endParaRPr>
          </a:p>
          <a:p>
            <a:pPr marL="0" lvl="0" indent="0" algn="just" eaLnBrk="1" hangingPunct="1"/>
            <a:r>
              <a:rPr lang="pt-BR" altLang="en-US" sz="2200">
                <a:latin typeface="Tahoma" pitchFamily="34" charset="0"/>
                <a:ea typeface="Tahoma" pitchFamily="34" charset="0"/>
              </a:rPr>
              <a:t>(ii) turbação: violação média – há obstáculo à plenitude do exercício dos poderes do domínio, mas autor não foi despojado da posse</a:t>
            </a:r>
            <a:endParaRPr lang="pt-BR" altLang="en-US" sz="2200">
              <a:latin typeface="Tahoma" pitchFamily="34" charset="0"/>
              <a:ea typeface="Tahoma" pitchFamily="34" charset="0"/>
            </a:endParaRPr>
          </a:p>
          <a:p>
            <a:pPr marL="0" lvl="0" indent="0" algn="just" eaLnBrk="1" hangingPunct="1"/>
            <a:r>
              <a:rPr lang="pt-BR" altLang="en-US" sz="2200">
                <a:latin typeface="Tahoma" pitchFamily="34" charset="0"/>
                <a:ea typeface="Tahoma" pitchFamily="34" charset="0"/>
              </a:rPr>
              <a:t>(iii) ameaça: violação mínima – justo receio de que venha a ocorrer esbulho ou turbação</a:t>
            </a:r>
            <a:endParaRPr lang="pt-BR" altLang="en-US" sz="22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 </a:t>
            </a:r>
            <a:endParaRPr lang="pt-BR" altLang="en-US" sz="2000">
              <a:latin typeface="Tahoma" pitchFamily="34" charset="0"/>
              <a:ea typeface="Tahoma" pitchFamily="34" charset="0"/>
            </a:endParaRPr>
          </a:p>
          <a:p>
            <a:pPr marL="0" lvl="0" indent="0" algn="just" eaLnBrk="1" hangingPunct="1"/>
            <a:r>
              <a:rPr lang="pt-BR" altLang="en-US" sz="2200">
                <a:latin typeface="Tahoma" pitchFamily="34" charset="0"/>
                <a:ea typeface="Tahoma" pitchFamily="34" charset="0"/>
              </a:rPr>
              <a:t>A respeito da distinção entre esbulho / turbação, novamente VICENTE GRECO FILHO:</a:t>
            </a:r>
            <a:endParaRPr lang="pt-BR" altLang="en-US" sz="2200">
              <a:latin typeface="Tahoma" pitchFamily="34" charset="0"/>
              <a:ea typeface="Tahoma" pitchFamily="34" charset="0"/>
            </a:endParaRPr>
          </a:p>
          <a:p>
            <a:pPr marL="0" lvl="0" indent="0" algn="just" eaLnBrk="1" hangingPunct="1"/>
            <a:r>
              <a:rPr lang="pt-BR" altLang="en-US" sz="2200">
                <a:latin typeface="Tahoma" pitchFamily="34" charset="0"/>
                <a:ea typeface="Tahoma" pitchFamily="34" charset="0"/>
              </a:rPr>
              <a:t>“O esbulho é a tomada da posse com a </a:t>
            </a:r>
            <a:r>
              <a:rPr lang="pt-BR" altLang="en-US" sz="2200" u="sng">
                <a:latin typeface="Tahoma" pitchFamily="34" charset="0"/>
                <a:ea typeface="Tahoma" pitchFamily="34" charset="0"/>
              </a:rPr>
              <a:t>exclusão total da posse</a:t>
            </a:r>
            <a:r>
              <a:rPr lang="pt-BR" altLang="en-US" sz="2200">
                <a:latin typeface="Tahoma" pitchFamily="34" charset="0"/>
                <a:ea typeface="Tahoma" pitchFamily="34" charset="0"/>
              </a:rPr>
              <a:t> do possuidor anterior; a turbação é a violação da posse sem que se exclua totalmente a posse do possuidor anterior”. Porém, “Se o agente (...) passa a exercer </a:t>
            </a:r>
            <a:r>
              <a:rPr lang="pt-BR" altLang="en-US" sz="2200" u="sng">
                <a:latin typeface="Tahoma" pitchFamily="34" charset="0"/>
                <a:ea typeface="Tahoma" pitchFamily="34" charset="0"/>
              </a:rPr>
              <a:t>posse exclusiva sobre a área parcial do imóvel, cometeu esbulho</a:t>
            </a:r>
            <a:r>
              <a:rPr lang="pt-BR" altLang="en-US" sz="2200">
                <a:latin typeface="Tahoma" pitchFamily="34" charset="0"/>
                <a:ea typeface="Tahoma" pitchFamily="34" charset="0"/>
              </a:rPr>
              <a:t> nessa parte e não turbação”.</a:t>
            </a:r>
            <a:endParaRPr lang="pt-BR" altLang="en-US" sz="2200">
              <a:latin typeface="Tahoma" pitchFamily="34" charset="0"/>
              <a:ea typeface="Tahoma" pitchFamily="34" charset="0"/>
            </a:endParaRPr>
          </a:p>
          <a:p>
            <a:pPr marL="0" lvl="0" indent="0" algn="just" eaLnBrk="1" hangingPunct="1"/>
            <a:r>
              <a:rPr lang="pt-BR" altLang="en-US" sz="2200" i="1">
                <a:latin typeface="Tahoma" pitchFamily="34" charset="0"/>
                <a:ea typeface="Tahoma" pitchFamily="34" charset="0"/>
              </a:rPr>
              <a:t>(Direito Processual</a:t>
            </a:r>
            <a:r>
              <a:rPr lang="pt-BR" altLang="en-US" sz="2200">
                <a:latin typeface="Tahoma" pitchFamily="34" charset="0"/>
                <a:ea typeface="Tahoma" pitchFamily="34" charset="0"/>
              </a:rPr>
              <a:t>, v. 3.)</a:t>
            </a:r>
            <a:endParaRPr lang="pt-BR" altLang="en-US" sz="2200">
              <a:latin typeface="Trebuchet MS" pitchFamily="34" charset="0"/>
            </a:endParaRPr>
          </a:p>
        </p:txBody>
      </p:sp>
    </p:spTree>
  </p:cSld>
  <p:clrMapOvr>
    <a:masterClrMapping/>
  </p:clrMapOvr>
  <p:transition/>
  <p:timing/>
</p:sld>
</file>

<file path=ppt/slides/slide21.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34818" name="Retângulo 3"/>
          <p:cNvSpPr/>
          <p:nvPr/>
        </p:nvSpPr>
        <p:spPr>
          <a:xfrm>
            <a:off x="250825" y="-26987"/>
            <a:ext cx="8642350" cy="683260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1900" u="sng">
                <a:latin typeface="Tahoma" pitchFamily="34" charset="0"/>
                <a:ea typeface="Tahoma" pitchFamily="34" charset="0"/>
              </a:rPr>
              <a:t>Procedimento da ação de reintegração / manutenção de posse (CPC, art. 560):</a:t>
            </a:r>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 </a:t>
            </a:r>
            <a:endParaRPr lang="pt-BR" altLang="en-US" sz="19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1) inicial – autor deve demonstrar (CPC, art. 561):</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(i) sua condição de possuidor</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(ii) a turbação ou o esbulho praticado pelo réu</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(iii) a data da turbação ou esbulho</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(iv) a continuação da posse, embora limitada (na manutenção) ou a perda da posse (na reintegração)</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 </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A partir daí, existem dois caminhos:</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2a) se fatos comprovados: concessão de liminar (mandado de manutenção ou reintegração – CPC, art.562)</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2b) se fatos não forem comprovados: audiência de justificação (CPC, art. 562, </a:t>
            </a:r>
            <a:r>
              <a:rPr lang="pt-BR" altLang="en-US" sz="2000" i="1">
                <a:latin typeface="Tahoma" pitchFamily="34" charset="0"/>
                <a:ea typeface="Tahoma" pitchFamily="34" charset="0"/>
              </a:rPr>
              <a:t>in fine</a:t>
            </a:r>
            <a:r>
              <a:rPr lang="pt-BR" altLang="en-US" sz="2000">
                <a:latin typeface="Tahoma" pitchFamily="34" charset="0"/>
                <a:ea typeface="Tahoma" pitchFamily="34" charset="0"/>
              </a:rPr>
              <a:t>); procedente a justificação, concessão da liminar</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3) concedida ou não liminar – citação do réu (CPC, art. 564)</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4) a partir daí, procedimento comum (sendo que, como visto, a ação é dúplice – CPC, art. 556; e é possível cumular pedido de perdas e danos, multa diária para o caso de nova moléstia à posse e desfazimento de construção – CPC, art. 555).</a:t>
            </a:r>
            <a:endParaRPr lang="pt-BR" altLang="en-US" sz="2000">
              <a:latin typeface="Tahoma" pitchFamily="34" charset="0"/>
              <a:ea typeface="Tahoma" pitchFamily="34" charset="0"/>
            </a:endParaRPr>
          </a:p>
          <a:p>
            <a:pPr marL="0" lvl="0" indent="0" algn="just" eaLnBrk="1" hangingPunct="1"/>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 </a:t>
            </a:r>
            <a:r>
              <a:rPr lang="pt-BR" altLang="en-US" sz="2000" i="1">
                <a:latin typeface="Tahoma" pitchFamily="34" charset="0"/>
                <a:ea typeface="Tahoma" pitchFamily="34" charset="0"/>
              </a:rPr>
              <a:t>- tratando-se de posse velha (sem liminar), qual o procedimento? (cf. art. 558).</a:t>
            </a:r>
            <a:endParaRPr lang="pt-BR" altLang="en-US" sz="2000">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nodeType="clickEffect">
                                  <p:stCondLst>
                                    <p:cond delay="0"/>
                                  </p:stCondLst>
                                  <p:childTnLst>
                                    <p:set>
                                      <p:cBhvr>
                                        <p:cTn id="6" dur="1" fill="hold">
                                          <p:stCondLst>
                                            <p:cond delay="0"/>
                                          </p:stCondLst>
                                        </p:cTn>
                                        <p:tgtEl>
                                          <p:spTgt spid="34818">
                                            <p:txEl>
                                              <p:pRg st="14" end="14"/>
                                            </p:txEl>
                                          </p:spTgt>
                                        </p:tgtEl>
                                        <p:attrNameLst>
                                          <p:attrName>style.visibility</p:attrName>
                                        </p:attrNameLst>
                                      </p:cBhvr>
                                      <p:to>
                                        <p:strVal val="visible"/>
                                      </p:to>
                                    </p:set>
                                    <p:animEffect transition="in" filter="fade">
                                      <p:cBhvr>
                                        <p:cTn id="7" dur="500"/>
                                        <p:tgtEl>
                                          <p:spTgt spid="34818">
                                            <p:txEl>
                                              <p:pRg st="14" end="1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35842" name="Retângulo 3"/>
          <p:cNvSpPr/>
          <p:nvPr/>
        </p:nvSpPr>
        <p:spPr>
          <a:xfrm>
            <a:off x="250825" y="260350"/>
            <a:ext cx="8642350" cy="652462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eaLnBrk="1" hangingPunct="1"/>
            <a:r>
              <a:rPr lang="pt-BR" altLang="en-US" sz="2000" u="sng">
                <a:latin typeface="Tahoma" pitchFamily="34" charset="0"/>
                <a:ea typeface="Tahoma" pitchFamily="34" charset="0"/>
              </a:rPr>
              <a:t>Procedimento da ação de interdito proibitório (CPC, art. 567):</a:t>
            </a:r>
            <a:endParaRPr lang="pt-BR" altLang="en-US" sz="2000">
              <a:latin typeface="Tahoma" pitchFamily="34" charset="0"/>
              <a:ea typeface="Tahoma" pitchFamily="34" charset="0"/>
            </a:endParaRPr>
          </a:p>
          <a:p>
            <a:pPr marL="0" lvl="0" indent="0" eaLnBrk="1" hangingPunct="1"/>
            <a:r>
              <a:rPr lang="pt-BR" altLang="en-US" sz="2000">
                <a:latin typeface="Tahoma" pitchFamily="34" charset="0"/>
                <a:ea typeface="Tahoma" pitchFamily="34" charset="0"/>
              </a:rPr>
              <a:t> </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1) inicial – autor deve demonstrar que (CPC, arts. 567 e 568 c/c art. 561):</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(i) é possuidor;</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(ii) que há justo receio de que haja moléstia à sua posse (seja de turbação ou de esbulho)</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(iii) pedido de fixação de pena pecuniária caso o réu transgrida o preceito</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 </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 como ainda não houve moléstia à posse, não se fala em posse nova ou velha</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 </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A partir daí, existem dois caminhos:</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2a) se fatos comprovados: concessão de liminar (mandado proibitório, pena de multa diária – CPC, art. 567)</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2b) se fatos não forem comprovados: audiência de justificação (CPC, art. 562, </a:t>
            </a:r>
            <a:r>
              <a:rPr lang="pt-BR" altLang="en-US" sz="2000" i="1">
                <a:latin typeface="Tahoma" pitchFamily="34" charset="0"/>
                <a:ea typeface="Tahoma" pitchFamily="34" charset="0"/>
              </a:rPr>
              <a:t>in fine</a:t>
            </a:r>
            <a:r>
              <a:rPr lang="pt-BR" altLang="en-US" sz="2000">
                <a:latin typeface="Tahoma" pitchFamily="34" charset="0"/>
                <a:ea typeface="Tahoma" pitchFamily="34" charset="0"/>
              </a:rPr>
              <a:t>); procedente a justificação, concessão da liminar</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3) concedida ou não liminar – citação do réu (CPC, art. 564)</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4) a partir daí, procedimento comum (sendo que a ação é dúplice – CPC, art. 556)</a:t>
            </a:r>
            <a:endParaRPr lang="pt-BR" altLang="en-US" sz="2000">
              <a:latin typeface="Tahoma" pitchFamily="34" charset="0"/>
              <a:ea typeface="Tahoma" pitchFamily="34" charset="0"/>
            </a:endParaRPr>
          </a:p>
          <a:p>
            <a:pPr marL="0" lvl="0" indent="0" algn="just" eaLnBrk="1" hangingPunct="1"/>
            <a:r>
              <a:rPr lang="pt-BR" altLang="en-US" sz="2100">
                <a:latin typeface="Tahoma" pitchFamily="34" charset="0"/>
                <a:ea typeface="Tahoma" pitchFamily="34" charset="0"/>
              </a:rPr>
              <a:t>- só não se aplicam ao interdito os dispositivos que já se referem à efetiva violação da posse (CPC, arts. 555, I, 558 e 559)</a:t>
            </a:r>
            <a:endParaRPr lang="pt-BR" altLang="en-US" sz="2100">
              <a:latin typeface="Trebuchet MS" pitchFamily="34" charset="0"/>
            </a:endParaRPr>
          </a:p>
        </p:txBody>
      </p:sp>
    </p:spTree>
  </p:cSld>
  <p:clrMapOvr>
    <a:masterClrMapping/>
  </p:clrMapOvr>
  <p:transition/>
  <p:timing/>
</p:sld>
</file>

<file path=ppt/slides/slide23.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36866" name="Retângulo 4"/>
          <p:cNvSpPr/>
          <p:nvPr/>
        </p:nvSpPr>
        <p:spPr>
          <a:xfrm>
            <a:off x="1547813" y="1628775"/>
            <a:ext cx="6337300" cy="3240088"/>
          </a:xfrm>
          <a:prstGeom prst="rect">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pt-BR" sz="3600" b="0" i="0" u="none" strike="noStrike" kern="1200" cap="none" spc="0" normalizeH="0" baseline="0" noProof="0">
                <a:ln>
                  <a:noFill/>
                </a:ln>
                <a:solidFill>
                  <a:schemeClr val="bg1"/>
                </a:solidFill>
                <a:effectLst/>
                <a:uLnTx/>
                <a:uFillTx/>
                <a:latin typeface="+mn-lt" pitchFamily="34" charset="0"/>
                <a:ea typeface="+mn-ea"/>
                <a:cs typeface="+mn-cs"/>
              </a:rPr>
              <a:t>CASOS CONCRETOS PARA DEBATE</a:t>
            </a:r>
          </a:p>
        </p:txBody>
      </p:sp>
    </p:spTree>
  </p:cSld>
  <p:clrMapOvr>
    <a:masterClrMapping/>
  </p:clrMapOvr>
  <p:transition/>
  <p:timing/>
</p:sld>
</file>

<file path=ppt/slides/slide24.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37890" name="Retângulo 3"/>
          <p:cNvSpPr/>
          <p:nvPr/>
        </p:nvSpPr>
        <p:spPr>
          <a:xfrm>
            <a:off x="179388" y="115888"/>
            <a:ext cx="8785225" cy="224790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i="1">
                <a:latin typeface="Tahoma" pitchFamily="34" charset="0"/>
                <a:ea typeface="Tahoma" pitchFamily="34" charset="0"/>
              </a:rPr>
              <a:t>1) A, proprietário do imóvel Y, moveu contra B, possuidor do bem, ação de reintegração de posse. O pedido foi julgado improcedente ou mesmo extinto sem mérito. O ajuizamento e o resultado contrário ao autor Y influem na configuração dos requisitos para que o bem possa vir a ser adquirido por B por usucapião? </a:t>
            </a:r>
            <a:endParaRPr lang="pt-BR" altLang="en-US" sz="2000" i="1">
              <a:latin typeface="Tahoma" pitchFamily="34" charset="0"/>
              <a:ea typeface="Tahoma" pitchFamily="34" charset="0"/>
            </a:endParaRPr>
          </a:p>
          <a:p>
            <a:pPr marL="0" lvl="0" indent="0" algn="just" eaLnBrk="1" hangingPunct="1"/>
            <a:r>
              <a:rPr lang="pt-BR" altLang="en-US" sz="2000" i="1">
                <a:latin typeface="Tahoma" pitchFamily="34" charset="0"/>
                <a:ea typeface="Tahoma" pitchFamily="34" charset="0"/>
              </a:rPr>
              <a:t>Ou seja, a posse de B deixou de ser “mansa e pacífica” com a possessória improcedente / extinta?</a:t>
            </a:r>
            <a:endParaRPr lang="pt-BR" altLang="en-US" sz="2000" i="1">
              <a:latin typeface="Tahoma" pitchFamily="34" charset="0"/>
              <a:ea typeface="Tahoma" pitchFamily="34" charset="0"/>
            </a:endParaRPr>
          </a:p>
        </p:txBody>
      </p:sp>
      <p:sp>
        <p:nvSpPr>
          <p:cNvPr id="37891" name="Retângulo 1"/>
          <p:cNvSpPr/>
          <p:nvPr/>
        </p:nvSpPr>
        <p:spPr>
          <a:xfrm>
            <a:off x="179388" y="2565400"/>
            <a:ext cx="8785225" cy="646113"/>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a:latin typeface="Tahoma" pitchFamily="34" charset="0"/>
                <a:ea typeface="Tahoma" pitchFamily="34" charset="0"/>
              </a:rPr>
              <a:t>Divergência, mas com decisão em EREsp no STJ.:</a:t>
            </a:r>
            <a:endParaRPr lang="pt-BR" altLang="en-US">
              <a:latin typeface="Tahoma" pitchFamily="34" charset="0"/>
              <a:ea typeface="Tahoma" pitchFamily="34" charset="0"/>
            </a:endParaRPr>
          </a:p>
          <a:p>
            <a:pPr marL="0" lvl="0" indent="0" algn="just" eaLnBrk="1" hangingPunct="1"/>
            <a:endParaRPr lang="pt-BR" altLang="en-US">
              <a:latin typeface="Trebuchet MS" pitchFamily="34" charset="0"/>
            </a:endParaRPr>
          </a:p>
        </p:txBody>
      </p:sp>
      <p:sp>
        <p:nvSpPr>
          <p:cNvPr id="37892" name="Retângulo 2"/>
          <p:cNvSpPr/>
          <p:nvPr/>
        </p:nvSpPr>
        <p:spPr>
          <a:xfrm>
            <a:off x="209550" y="3211513"/>
            <a:ext cx="8785225" cy="3138487"/>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a:latin typeface="Tahoma" pitchFamily="34" charset="0"/>
                <a:ea typeface="Tahoma" pitchFamily="34" charset="0"/>
              </a:rPr>
              <a:t>RECURSO ESPECIAL. USUCAPIÃO. AÇÃO POSSESSÓRIA IMPROCEDENTE. CITAÇÃO. EFEITO INTERRUPTIVO. AUSÊNCIA. NOTIFICAÇÃO E/OU PROTESTO. CONDIÇÕES. </a:t>
            </a:r>
            <a:r>
              <a:rPr lang="pt-BR" altLang="en-US" u="sng">
                <a:latin typeface="Tahoma" pitchFamily="34" charset="0"/>
                <a:ea typeface="Tahoma" pitchFamily="34" charset="0"/>
              </a:rPr>
              <a:t>DIVERGÊNCIA</a:t>
            </a:r>
            <a:r>
              <a:rPr lang="pt-BR" altLang="en-US">
                <a:latin typeface="Tahoma" pitchFamily="34" charset="0"/>
                <a:ea typeface="Tahoma" pitchFamily="34" charset="0"/>
              </a:rPr>
              <a:t>.</a:t>
            </a:r>
            <a:endParaRPr lang="pt-BR" altLang="en-US">
              <a:latin typeface="Tahoma" pitchFamily="34" charset="0"/>
              <a:ea typeface="Tahoma" pitchFamily="34" charset="0"/>
            </a:endParaRPr>
          </a:p>
          <a:p>
            <a:pPr marL="0" lvl="0" indent="0" algn="just" eaLnBrk="1" hangingPunct="1"/>
            <a:r>
              <a:rPr lang="pt-BR" altLang="en-US" u="sng">
                <a:latin typeface="Tahoma" pitchFamily="34" charset="0"/>
                <a:ea typeface="Tahoma" pitchFamily="34" charset="0"/>
              </a:rPr>
              <a:t>1. Uma vez julgada improcedente a ação possessória, </a:t>
            </a:r>
            <a:r>
              <a:rPr lang="pt-BR" altLang="en-US" b="1" u="sng">
                <a:latin typeface="Tahoma" pitchFamily="34" charset="0"/>
                <a:ea typeface="Tahoma" pitchFamily="34" charset="0"/>
              </a:rPr>
              <a:t>a citação não tem efeito interruptivo da prescrição aquisitiva.</a:t>
            </a:r>
            <a:endParaRPr lang="pt-BR" altLang="en-US">
              <a:latin typeface="Tahoma" pitchFamily="34" charset="0"/>
              <a:ea typeface="Tahoma" pitchFamily="34" charset="0"/>
            </a:endParaRPr>
          </a:p>
          <a:p>
            <a:pPr marL="0" lvl="0" indent="0" algn="just" eaLnBrk="1" hangingPunct="1"/>
            <a:r>
              <a:rPr lang="pt-BR" altLang="en-US">
                <a:latin typeface="Tahoma" pitchFamily="34" charset="0"/>
                <a:ea typeface="Tahoma" pitchFamily="34" charset="0"/>
              </a:rPr>
              <a:t>2. Notificação judicial ou protesto para interromper a prescrição aquisitiva deve ter fim específico e declarado (...)</a:t>
            </a:r>
            <a:endParaRPr lang="pt-BR" altLang="en-US">
              <a:latin typeface="Tahoma" pitchFamily="34" charset="0"/>
              <a:ea typeface="Tahoma" pitchFamily="34" charset="0"/>
            </a:endParaRPr>
          </a:p>
          <a:p>
            <a:pPr marL="0" lvl="0" indent="0" algn="just" eaLnBrk="1" hangingPunct="1"/>
            <a:r>
              <a:rPr lang="pt-BR" altLang="en-US">
                <a:latin typeface="Tahoma" pitchFamily="34" charset="0"/>
                <a:ea typeface="Tahoma" pitchFamily="34" charset="0"/>
              </a:rPr>
              <a:t>4. Precedentes do Supremo Tribunal Federal e do Superior Tribunal de Justiça.</a:t>
            </a:r>
            <a:endParaRPr lang="pt-BR" altLang="en-US">
              <a:latin typeface="Tahoma" pitchFamily="34" charset="0"/>
              <a:ea typeface="Tahoma" pitchFamily="34" charset="0"/>
            </a:endParaRPr>
          </a:p>
          <a:p>
            <a:pPr marL="0" lvl="0" indent="0" algn="just" eaLnBrk="1" hangingPunct="1"/>
            <a:r>
              <a:rPr lang="pt-BR" altLang="en-US">
                <a:latin typeface="Tahoma" pitchFamily="34" charset="0"/>
                <a:ea typeface="Tahoma" pitchFamily="34" charset="0"/>
              </a:rPr>
              <a:t>5. Recurso especial não conhecido.</a:t>
            </a:r>
            <a:endParaRPr lang="pt-BR" altLang="en-US">
              <a:latin typeface="Tahoma" pitchFamily="34" charset="0"/>
              <a:ea typeface="Tahoma" pitchFamily="34" charset="0"/>
            </a:endParaRPr>
          </a:p>
          <a:p>
            <a:pPr marL="0" lvl="0" indent="0" algn="just" eaLnBrk="1" hangingPunct="1"/>
            <a:r>
              <a:rPr lang="pt-BR" altLang="en-US">
                <a:latin typeface="Tahoma" pitchFamily="34" charset="0"/>
                <a:ea typeface="Tahoma" pitchFamily="34" charset="0"/>
              </a:rPr>
              <a:t>(REsp 149.186/RS, Rel. Min.  FERNANDO GONÇALVES, 4a TURMA, julgado em 04.11.2003, DJ 19.12.2003 p. 466)</a:t>
            </a:r>
            <a:endParaRPr lang="pt-BR" altLang="en-US">
              <a:latin typeface="Tahoma" pitchFamily="34" charset="0"/>
              <a:ea typeface="Tahoma" pitchFamily="34" charset="0"/>
            </a:endParaRPr>
          </a:p>
        </p:txBody>
      </p:sp>
      <p:sp>
        <p:nvSpPr>
          <p:cNvPr id="37893" name="Retângulo 6"/>
          <p:cNvSpPr/>
          <p:nvPr/>
        </p:nvSpPr>
        <p:spPr>
          <a:xfrm>
            <a:off x="179388" y="3105150"/>
            <a:ext cx="8785225" cy="375602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1700">
                <a:latin typeface="Trebuchet MS" pitchFamily="34" charset="0"/>
              </a:rPr>
              <a:t>USUCAPIÃO. PRESCRIÇÃO AQUISITIVA. CITAÇÃO. AÇÃO. IMPROCEDÊNCIA. A Seção, ao prosseguir o julgamento, entendeu que, diante da </a:t>
            </a:r>
            <a:r>
              <a:rPr lang="pt-BR" altLang="en-US" sz="1700" u="sng">
                <a:latin typeface="Trebuchet MS" pitchFamily="34" charset="0"/>
              </a:rPr>
              <a:t>usucapião</a:t>
            </a:r>
            <a:r>
              <a:rPr lang="pt-BR" altLang="en-US" sz="1700">
                <a:latin typeface="Trebuchet MS" pitchFamily="34" charset="0"/>
              </a:rPr>
              <a:t> prevista no art. 550 do CC/1916, </a:t>
            </a:r>
            <a:r>
              <a:rPr lang="pt-BR" altLang="en-US" sz="1700" b="1" u="sng">
                <a:latin typeface="Trebuchet MS" pitchFamily="34" charset="0"/>
              </a:rPr>
              <a:t>a citação</a:t>
            </a:r>
            <a:r>
              <a:rPr lang="pt-BR" altLang="en-US" sz="1700" u="sng">
                <a:latin typeface="Trebuchet MS" pitchFamily="34" charset="0"/>
              </a:rPr>
              <a:t>, mesmo que efetuada em </a:t>
            </a:r>
            <a:r>
              <a:rPr lang="pt-BR" altLang="en-US" sz="1700" b="1" u="sng">
                <a:latin typeface="Trebuchet MS" pitchFamily="34" charset="0"/>
              </a:rPr>
              <a:t>ação ao final extinta sem julgamento do mérito</a:t>
            </a:r>
            <a:r>
              <a:rPr lang="pt-BR" altLang="en-US" sz="1700" u="sng">
                <a:latin typeface="Trebuchet MS" pitchFamily="34" charset="0"/>
              </a:rPr>
              <a:t>, por questão de ordem processual, </a:t>
            </a:r>
            <a:r>
              <a:rPr lang="pt-BR" altLang="en-US" sz="1700" b="1" u="sng">
                <a:latin typeface="Trebuchet MS" pitchFamily="34" charset="0"/>
              </a:rPr>
              <a:t>é eficaz para interromper o prazo da prescrição aquisitiva</a:t>
            </a:r>
            <a:r>
              <a:rPr lang="pt-BR" altLang="en-US" sz="1700">
                <a:latin typeface="Trebuchet MS" pitchFamily="34" charset="0"/>
              </a:rPr>
              <a:t>. O Min. Jorge Scartezzini, em seu voto-vista, aduziu que </a:t>
            </a:r>
            <a:r>
              <a:rPr lang="pt-BR" altLang="en-US" sz="1700" b="1" u="sng">
                <a:latin typeface="Trebuchet MS" pitchFamily="34" charset="0"/>
              </a:rPr>
              <a:t>não há como se descaracterizar o ajuizamento</a:t>
            </a:r>
            <a:r>
              <a:rPr lang="pt-BR" altLang="en-US" sz="1700" u="sng">
                <a:latin typeface="Trebuchet MS" pitchFamily="34" charset="0"/>
              </a:rPr>
              <a:t> de duas ações (demarcatória e reintegração de posse) </a:t>
            </a:r>
            <a:r>
              <a:rPr lang="pt-BR" altLang="en-US" sz="1700" b="1" u="sng">
                <a:latin typeface="Trebuchet MS" pitchFamily="34" charset="0"/>
              </a:rPr>
              <a:t>como meio de inequívoca e válida “oposição” à posse dos usucapientes</a:t>
            </a:r>
            <a:r>
              <a:rPr lang="pt-BR" altLang="en-US" sz="1700" u="sng">
                <a:latin typeface="Trebuchet MS" pitchFamily="34" charset="0"/>
              </a:rPr>
              <a:t>, apta a interferir na mansidão e pacificidade, tão-somente pela extinção sem análise de mérito de uma e o julgamento pela improcedência da outra</a:t>
            </a:r>
            <a:r>
              <a:rPr lang="pt-BR" altLang="en-US" sz="1700">
                <a:latin typeface="Trebuchet MS" pitchFamily="34" charset="0"/>
              </a:rPr>
              <a:t>. A </a:t>
            </a:r>
            <a:r>
              <a:rPr lang="pt-BR" altLang="en-US" sz="1700" i="1">
                <a:latin typeface="Trebuchet MS" pitchFamily="34" charset="0"/>
              </a:rPr>
              <a:t>ratio legis</a:t>
            </a:r>
            <a:r>
              <a:rPr lang="pt-BR" altLang="en-US" sz="1700">
                <a:latin typeface="Trebuchet MS" pitchFamily="34" charset="0"/>
              </a:rPr>
              <a:t> consiste em que fiquem incontestes, diante de medidas efetivas, a resistência alheia à pretensão de usucapir dos possuidores e a ciência dos usucapientes de que outro se julga proprietário do imóvel em questão. Precedentes citados: REsp 23.751-GO, DJ 8/3/1993; REsp 21.222-BA, DJ 11/4/1994, e REsp 149.186-RS, DJ 10/12/2003. </a:t>
            </a:r>
            <a:r>
              <a:rPr lang="pt-BR" altLang="en-US" sz="1700" u="sng">
                <a:latin typeface="Trebuchet MS" pitchFamily="34" charset="0"/>
                <a:hlinkClick r:id="rId2"/>
              </a:rPr>
              <a:t>EREsp 54.788-SP</a:t>
            </a:r>
            <a:r>
              <a:rPr lang="pt-BR" altLang="en-US" sz="1700">
                <a:latin typeface="Trebuchet MS" pitchFamily="34" charset="0"/>
              </a:rPr>
              <a:t>, Rel. Min. Antônio de Pádua Ribeiro, julgados em 27/9/2006.</a:t>
            </a:r>
            <a:endParaRPr lang="pt-BR" altLang="en-US" sz="1700">
              <a:latin typeface="Trebuchet MS" pitchFamily="34" charset="0"/>
            </a:endParaRPr>
          </a:p>
        </p:txBody>
      </p:sp>
      <p:sp>
        <p:nvSpPr>
          <p:cNvPr id="37894" name="Retângulo 7"/>
          <p:cNvSpPr/>
          <p:nvPr/>
        </p:nvSpPr>
        <p:spPr>
          <a:xfrm>
            <a:off x="209550" y="2459038"/>
            <a:ext cx="8785225" cy="646112"/>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b="1">
                <a:latin typeface="Tahoma" pitchFamily="34" charset="0"/>
                <a:ea typeface="Tahoma" pitchFamily="34" charset="0"/>
              </a:rPr>
              <a:t>PORÉM:</a:t>
            </a:r>
            <a:endParaRPr lang="pt-BR" altLang="en-US" b="1">
              <a:latin typeface="Tahoma" pitchFamily="34" charset="0"/>
              <a:ea typeface="Tahoma" pitchFamily="34" charset="0"/>
            </a:endParaRPr>
          </a:p>
          <a:p>
            <a:pPr marL="0" lvl="0" indent="0" algn="just" eaLnBrk="1" hangingPunct="1"/>
            <a:endParaRPr lang="pt-BR" altLang="en-US">
              <a:latin typeface="Trebuchet MS" pitchFamily="34" charset="0"/>
            </a:endParaRPr>
          </a:p>
        </p:txBody>
      </p:sp>
      <p:sp>
        <p:nvSpPr>
          <p:cNvPr id="37895" name="Rectangle 1"/>
          <p:cNvSpPr/>
          <p:nvPr/>
        </p:nvSpPr>
        <p:spPr>
          <a:xfrm>
            <a:off x="107950" y="2882900"/>
            <a:ext cx="8755063" cy="3786188"/>
          </a:xfrm>
          <a:prstGeom prst="rect">
            <a:avLst/>
          </a:prstGeom>
          <a:noFill/>
          <a:ln>
            <a:noFill/>
            <a:miter lim="800000"/>
          </a:ln>
        </p:spPr>
        <p:txBody>
          <a:bodyPr anchor="ctr" anchorCtr="0">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1600">
                <a:latin typeface="Tahoma" pitchFamily="34" charset="0"/>
                <a:ea typeface="Tahoma" pitchFamily="34" charset="0"/>
              </a:rPr>
              <a:t>DIREITOS REAIS. USUCAPIÃO EXTRAORDINÁRIO. POSSE PARCIALMENTE EXERCIDA NA VIGÊNCIA DO CÓDIGO CIVIL DE 1916. APLICAÇÃO IMEDIATA DO ART. 1.238, § ÚNICO, DO CÓDIGO CIVIL DE 2002. INTELIGÊNCIA DA REGRA DE TRANSIÇÃO ESPECÍFICA CONFERIDA PELO ART. 2.029. RECURSO ESPECIAL CONHECIDO EM PARTE E, NA EXTENSÃO, PROVIDO.</a:t>
            </a:r>
            <a:endParaRPr lang="pt-BR" altLang="en-US" sz="1600">
              <a:latin typeface="Tahoma" pitchFamily="34" charset="0"/>
              <a:ea typeface="Tahoma" pitchFamily="34" charset="0"/>
            </a:endParaRPr>
          </a:p>
          <a:p>
            <a:pPr marL="0" lvl="0" indent="0" algn="just"/>
            <a:r>
              <a:rPr lang="pt-BR" altLang="en-US" sz="1600">
                <a:latin typeface="Tahoma" pitchFamily="34" charset="0"/>
                <a:ea typeface="Tahoma" pitchFamily="34" charset="0"/>
              </a:rPr>
              <a:t>(...)</a:t>
            </a:r>
            <a:endParaRPr lang="pt-BR" altLang="en-US" sz="1600">
              <a:latin typeface="Tahoma" pitchFamily="34" charset="0"/>
              <a:ea typeface="Tahoma" pitchFamily="34" charset="0"/>
            </a:endParaRPr>
          </a:p>
          <a:p>
            <a:pPr marL="0" lvl="0" indent="0" algn="just"/>
            <a:r>
              <a:rPr lang="pt-BR" altLang="en-US" sz="1600">
                <a:latin typeface="Tahoma" pitchFamily="34" charset="0"/>
                <a:ea typeface="Tahoma" pitchFamily="34" charset="0"/>
              </a:rPr>
              <a:t>3. </a:t>
            </a:r>
            <a:r>
              <a:rPr lang="pt-BR" altLang="en-US" sz="1600" u="sng">
                <a:latin typeface="Tahoma" pitchFamily="34" charset="0"/>
                <a:ea typeface="Tahoma" pitchFamily="34" charset="0"/>
              </a:rPr>
              <a:t>A </a:t>
            </a:r>
            <a:r>
              <a:rPr lang="pt-BR" altLang="en-US" sz="1600" b="1" u="sng">
                <a:latin typeface="Tahoma" pitchFamily="34" charset="0"/>
                <a:ea typeface="Tahoma" pitchFamily="34" charset="0"/>
              </a:rPr>
              <a:t>citação</a:t>
            </a:r>
            <a:r>
              <a:rPr lang="pt-BR" altLang="en-US" sz="1600" u="sng">
                <a:latin typeface="Tahoma" pitchFamily="34" charset="0"/>
                <a:ea typeface="Tahoma" pitchFamily="34" charset="0"/>
              </a:rPr>
              <a:t> realizada em </a:t>
            </a:r>
            <a:r>
              <a:rPr lang="pt-BR" altLang="en-US" sz="1600" b="1" u="sng">
                <a:latin typeface="Tahoma" pitchFamily="34" charset="0"/>
                <a:ea typeface="Tahoma" pitchFamily="34" charset="0"/>
              </a:rPr>
              <a:t>ação possessória, extinta sem resolução de mérito</a:t>
            </a:r>
            <a:r>
              <a:rPr lang="pt-BR" altLang="en-US" sz="1600" u="sng">
                <a:latin typeface="Tahoma" pitchFamily="34" charset="0"/>
                <a:ea typeface="Tahoma" pitchFamily="34" charset="0"/>
              </a:rPr>
              <a:t>, </a:t>
            </a:r>
            <a:r>
              <a:rPr lang="pt-BR" altLang="en-US" sz="1600" b="1" u="sng">
                <a:latin typeface="Tahoma" pitchFamily="34" charset="0"/>
                <a:ea typeface="Tahoma" pitchFamily="34" charset="0"/>
              </a:rPr>
              <a:t>não tem</a:t>
            </a:r>
            <a:r>
              <a:rPr lang="pt-BR" altLang="en-US" sz="1600" u="sng">
                <a:latin typeface="Tahoma" pitchFamily="34" charset="0"/>
                <a:ea typeface="Tahoma" pitchFamily="34" charset="0"/>
              </a:rPr>
              <a:t> o condão de </a:t>
            </a:r>
            <a:r>
              <a:rPr lang="pt-BR" altLang="en-US" sz="1600" b="1" u="sng">
                <a:latin typeface="Tahoma" pitchFamily="34" charset="0"/>
                <a:ea typeface="Tahoma" pitchFamily="34" charset="0"/>
              </a:rPr>
              <a:t>interromper o prazo da prescrição aquisitiva</a:t>
            </a:r>
            <a:r>
              <a:rPr lang="pt-BR" altLang="en-US" sz="1600" u="sng">
                <a:latin typeface="Tahoma" pitchFamily="34" charset="0"/>
                <a:ea typeface="Tahoma" pitchFamily="34" charset="0"/>
              </a:rPr>
              <a:t>. Precedentes</a:t>
            </a:r>
            <a:r>
              <a:rPr lang="pt-BR" altLang="en-US" sz="1600">
                <a:latin typeface="Tahoma" pitchFamily="34" charset="0"/>
                <a:ea typeface="Tahoma" pitchFamily="34" charset="0"/>
              </a:rPr>
              <a:t>.</a:t>
            </a:r>
            <a:endParaRPr lang="pt-BR" altLang="en-US" sz="1600">
              <a:latin typeface="Tahoma" pitchFamily="34" charset="0"/>
              <a:ea typeface="Tahoma" pitchFamily="34" charset="0"/>
            </a:endParaRPr>
          </a:p>
          <a:p>
            <a:pPr marL="0" lvl="0" indent="0" algn="just"/>
            <a:r>
              <a:rPr lang="pt-BR" altLang="en-US" sz="1600">
                <a:latin typeface="Tahoma" pitchFamily="34" charset="0"/>
                <a:ea typeface="Tahoma" pitchFamily="34" charset="0"/>
              </a:rPr>
              <a:t>4. É plenamente possível o reconhecimento do usucapião quando o prazo exigido por lei se exauriu no curso do processo, por força do art. 462 do CPC, que privilegia o estado atual em que se encontram as coisas, evitando-se provimento judicial de procedência quando já pereceu o direito do autor ou de improcedência quando o direito pleiteado na inicial, delineado pela causa petendi narrada, é reforçado por fatos supervenientes.</a:t>
            </a:r>
            <a:endParaRPr lang="pt-BR" altLang="en-US" sz="1600">
              <a:latin typeface="Tahoma" pitchFamily="34" charset="0"/>
              <a:ea typeface="Tahoma" pitchFamily="34" charset="0"/>
            </a:endParaRPr>
          </a:p>
          <a:p>
            <a:pPr marL="0" lvl="0" indent="0" algn="just"/>
            <a:r>
              <a:rPr lang="pt-BR" altLang="en-US" sz="1600">
                <a:latin typeface="Tahoma" pitchFamily="34" charset="0"/>
                <a:ea typeface="Tahoma" pitchFamily="34" charset="0"/>
              </a:rPr>
              <a:t>5. Recurso especial parcialmente conhecido e, na extensão, provido.</a:t>
            </a:r>
            <a:endParaRPr lang="pt-BR" altLang="en-US" sz="1600">
              <a:latin typeface="Tahoma" pitchFamily="34" charset="0"/>
              <a:ea typeface="Tahoma" pitchFamily="34" charset="0"/>
            </a:endParaRPr>
          </a:p>
          <a:p>
            <a:pPr marL="0" lvl="0" indent="0" algn="just"/>
            <a:r>
              <a:rPr lang="pt-BR" altLang="en-US" sz="1600">
                <a:latin typeface="Tahoma" pitchFamily="34" charset="0"/>
                <a:ea typeface="Tahoma" pitchFamily="34" charset="0"/>
              </a:rPr>
              <a:t>(REsp 1088082/RJ, Rel. Ministro LUIS FELIPE SALOMÃO, QUARTA TURMA, julgado em 02/03/2010, DJe 15/03/2010)</a:t>
            </a:r>
            <a:endParaRPr lang="pt-BR" altLang="en-US" sz="1600">
              <a:latin typeface="Tahoma" pitchFamily="34" charset="0"/>
              <a:ea typeface="Tahom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7890"/>
                                        </p:tgtEl>
                                        <p:attrNameLst>
                                          <p:attrName>style.visibility</p:attrName>
                                        </p:attrNameLst>
                                      </p:cBhvr>
                                      <p:to>
                                        <p:strVal val="visible"/>
                                      </p:to>
                                    </p:set>
                                    <p:animEffect transition="in" filter="fade">
                                      <p:cBhvr>
                                        <p:cTn id="7" dur="500"/>
                                        <p:tgtEl>
                                          <p:spTgt spid="3789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 presetClass="entr" presetSubtype="4" fill="hold" grpId="0" nodeType="clickEffect">
                                  <p:stCondLst>
                                    <p:cond delay="0"/>
                                  </p:stCondLst>
                                  <p:childTnLst>
                                    <p:set>
                                      <p:cBhvr>
                                        <p:cTn id="11" dur="1" fill="hold">
                                          <p:stCondLst>
                                            <p:cond delay="0"/>
                                          </p:stCondLst>
                                        </p:cTn>
                                        <p:tgtEl>
                                          <p:spTgt spid="37891"/>
                                        </p:tgtEl>
                                        <p:attrNameLst>
                                          <p:attrName>style.visibility</p:attrName>
                                        </p:attrNameLst>
                                      </p:cBhvr>
                                      <p:to>
                                        <p:strVal val="visible"/>
                                      </p:to>
                                    </p:set>
                                    <p:anim calcmode="lin" valueType="num">
                                      <p:cBhvr additive="base">
                                        <p:cTn id="12" dur="500" fill="hold"/>
                                        <p:tgtEl>
                                          <p:spTgt spid="37891"/>
                                        </p:tgtEl>
                                        <p:attrNameLst>
                                          <p:attrName>ppt_x</p:attrName>
                                        </p:attrNameLst>
                                      </p:cBhvr>
                                      <p:tavLst>
                                        <p:tav tm="0">
                                          <p:val>
                                            <p:strVal val="#ppt_x"/>
                                          </p:val>
                                        </p:tav>
                                        <p:tav tm="100000">
                                          <p:val>
                                            <p:strVal val="#ppt_x"/>
                                          </p:val>
                                        </p:tav>
                                      </p:tavLst>
                                    </p:anim>
                                    <p:anim calcmode="lin" valueType="num">
                                      <p:cBhvr additive="base">
                                        <p:cTn id="13" dur="500" fill="hold"/>
                                        <p:tgtEl>
                                          <p:spTgt spid="37891"/>
                                        </p:tgtEl>
                                        <p:attrNameLst>
                                          <p:attrName>ppt_y</p:attrName>
                                        </p:attrNameLst>
                                      </p:cBhvr>
                                      <p:tavLst>
                                        <p:tav tm="0">
                                          <p:val>
                                            <p:strVal val="1+#ppt_h/2"/>
                                          </p:val>
                                        </p:tav>
                                        <p:tav tm="100000">
                                          <p:val>
                                            <p:strVal val="#ppt_y"/>
                                          </p:val>
                                        </p:tav>
                                      </p:tavLst>
                                    </p:anim>
                                  </p:childTnLst>
                                </p:cTn>
                              </p:par>
                            </p:childTnLst>
                          </p:cTn>
                        </p:par>
                      </p:childTnLst>
                    </p:cTn>
                  </p:par>
                  <p:par>
                    <p:cTn id="14" fill="hold" nodeType="clickPar">
                      <p:stCondLst>
                        <p:cond delay="indefinite"/>
                      </p:stCondLst>
                      <p:childTnLst>
                        <p:par>
                          <p:cTn id="15" fill="hold" nodeType="afterGroup">
                            <p:stCondLst>
                              <p:cond delay="0"/>
                            </p:stCondLst>
                            <p:childTnLst>
                              <p:par>
                                <p:cTn id="16" presetID="10" presetClass="entr" presetSubtype="0" fill="hold" grpId="0" nodeType="clickEffect">
                                  <p:stCondLst>
                                    <p:cond delay="0"/>
                                  </p:stCondLst>
                                  <p:childTnLst>
                                    <p:set>
                                      <p:cBhvr>
                                        <p:cTn id="17" dur="1" fill="hold">
                                          <p:stCondLst>
                                            <p:cond delay="0"/>
                                          </p:stCondLst>
                                        </p:cTn>
                                        <p:tgtEl>
                                          <p:spTgt spid="37892"/>
                                        </p:tgtEl>
                                        <p:attrNameLst>
                                          <p:attrName>style.visibility</p:attrName>
                                        </p:attrNameLst>
                                      </p:cBhvr>
                                      <p:to>
                                        <p:strVal val="visible"/>
                                      </p:to>
                                    </p:set>
                                    <p:animEffect transition="in" filter="fade">
                                      <p:cBhvr>
                                        <p:cTn id="18" dur="500"/>
                                        <p:tgtEl>
                                          <p:spTgt spid="37892"/>
                                        </p:tgtEl>
                                      </p:cBhvr>
                                    </p:animEffect>
                                  </p:childTnLst>
                                </p:cTn>
                              </p:par>
                            </p:childTnLst>
                          </p:cTn>
                        </p:par>
                      </p:childTnLst>
                    </p:cTn>
                  </p:par>
                  <p:par>
                    <p:cTn id="19" fill="hold" nodeType="clickPar">
                      <p:stCondLst>
                        <p:cond delay="indefinite"/>
                      </p:stCondLst>
                      <p:childTnLst>
                        <p:par>
                          <p:cTn id="20" fill="hold" nodeType="afterGroup">
                            <p:stCondLst>
                              <p:cond delay="0"/>
                            </p:stCondLst>
                            <p:childTnLst>
                              <p:par>
                                <p:cTn id="21" presetID="10" presetClass="exit" presetSubtype="0" fill="hold" grpId="1" nodeType="clickEffect">
                                  <p:stCondLst>
                                    <p:cond delay="0"/>
                                  </p:stCondLst>
                                  <p:childTnLst>
                                    <p:animEffect transition="out" filter="fade">
                                      <p:cBhvr>
                                        <p:cTn id="22" dur="500"/>
                                        <p:tgtEl>
                                          <p:spTgt spid="37892"/>
                                        </p:tgtEl>
                                      </p:cBhvr>
                                    </p:animEffect>
                                    <p:set>
                                      <p:cBhvr>
                                        <p:cTn id="23" dur="1" fill="hold">
                                          <p:stCondLst>
                                            <p:cond delay="499"/>
                                          </p:stCondLst>
                                        </p:cTn>
                                        <p:tgtEl>
                                          <p:spTgt spid="37892"/>
                                        </p:tgtEl>
                                        <p:attrNameLst>
                                          <p:attrName>style.visibility</p:attrName>
                                        </p:attrNameLst>
                                      </p:cBhvr>
                                      <p:to>
                                        <p:strVal val="hidden"/>
                                      </p:to>
                                    </p:set>
                                  </p:childTnLst>
                                </p:cTn>
                              </p:par>
                            </p:childTnLst>
                          </p:cTn>
                        </p:par>
                      </p:childTnLst>
                    </p:cTn>
                  </p:par>
                  <p:par>
                    <p:cTn id="24" fill="hold" nodeType="clickPar">
                      <p:stCondLst>
                        <p:cond delay="indefinite"/>
                      </p:stCondLst>
                      <p:childTnLst>
                        <p:par>
                          <p:cTn id="25" fill="hold" nodeType="afterGroup">
                            <p:stCondLst>
                              <p:cond delay="0"/>
                            </p:stCondLst>
                            <p:childTnLst>
                              <p:par>
                                <p:cTn id="26" presetID="10" presetClass="entr" presetSubtype="0" fill="hold" nodeType="clickEffect">
                                  <p:stCondLst>
                                    <p:cond delay="0"/>
                                  </p:stCondLst>
                                  <p:childTnLst>
                                    <p:set>
                                      <p:cBhvr>
                                        <p:cTn id="27" dur="1" fill="hold">
                                          <p:stCondLst>
                                            <p:cond delay="0"/>
                                          </p:stCondLst>
                                        </p:cTn>
                                        <p:tgtEl>
                                          <p:spTgt spid="37893">
                                            <p:txEl>
                                              <p:pRg st="0" end="0"/>
                                            </p:txEl>
                                          </p:spTgt>
                                        </p:tgtEl>
                                        <p:attrNameLst>
                                          <p:attrName>style.visibility</p:attrName>
                                        </p:attrNameLst>
                                      </p:cBhvr>
                                      <p:to>
                                        <p:strVal val="visible"/>
                                      </p:to>
                                    </p:set>
                                    <p:animEffect transition="in" filter="fade">
                                      <p:cBhvr>
                                        <p:cTn id="28" dur="500"/>
                                        <p:tgtEl>
                                          <p:spTgt spid="37893">
                                            <p:txEl>
                                              <p:pRg st="0" end="0"/>
                                            </p:txEl>
                                          </p:spTgt>
                                        </p:tgtEl>
                                      </p:cBhvr>
                                    </p:animEffect>
                                  </p:childTnLst>
                                </p:cTn>
                              </p:par>
                            </p:childTnLst>
                          </p:cTn>
                        </p:par>
                      </p:childTnLst>
                    </p:cTn>
                  </p:par>
                  <p:par>
                    <p:cTn id="29" fill="hold" nodeType="clickPar">
                      <p:stCondLst>
                        <p:cond delay="indefinite"/>
                      </p:stCondLst>
                      <p:childTnLst>
                        <p:par>
                          <p:cTn id="30" fill="hold" nodeType="afterGroup">
                            <p:stCondLst>
                              <p:cond delay="0"/>
                            </p:stCondLst>
                            <p:childTnLst>
                              <p:par>
                                <p:cTn id="31" presetID="2" presetClass="exit" presetSubtype="4" fill="hold" grpId="1" nodeType="clickEffect">
                                  <p:stCondLst>
                                    <p:cond delay="0"/>
                                  </p:stCondLst>
                                  <p:childTnLst>
                                    <p:anim calcmode="lin" valueType="num">
                                      <p:cBhvr additive="base">
                                        <p:cTn id="32" dur="500"/>
                                        <p:tgtEl>
                                          <p:spTgt spid="37891"/>
                                        </p:tgtEl>
                                        <p:attrNameLst>
                                          <p:attrName>ppt_x</p:attrName>
                                        </p:attrNameLst>
                                      </p:cBhvr>
                                      <p:tavLst>
                                        <p:tav tm="0">
                                          <p:val>
                                            <p:strVal val="ppt_x"/>
                                          </p:val>
                                        </p:tav>
                                        <p:tav tm="100000">
                                          <p:val>
                                            <p:strVal val="ppt_x"/>
                                          </p:val>
                                        </p:tav>
                                      </p:tavLst>
                                    </p:anim>
                                    <p:anim calcmode="lin" valueType="num">
                                      <p:cBhvr additive="base">
                                        <p:cTn id="33" dur="500"/>
                                        <p:tgtEl>
                                          <p:spTgt spid="37891"/>
                                        </p:tgtEl>
                                        <p:attrNameLst>
                                          <p:attrName>ppt_y</p:attrName>
                                        </p:attrNameLst>
                                      </p:cBhvr>
                                      <p:tavLst>
                                        <p:tav tm="0">
                                          <p:val>
                                            <p:strVal val="ppt_y"/>
                                          </p:val>
                                        </p:tav>
                                        <p:tav tm="100000">
                                          <p:val>
                                            <p:strVal val="1+ppt_h/2"/>
                                          </p:val>
                                        </p:tav>
                                      </p:tavLst>
                                    </p:anim>
                                    <p:set>
                                      <p:cBhvr>
                                        <p:cTn id="34" dur="1" fill="hold">
                                          <p:stCondLst>
                                            <p:cond delay="499"/>
                                          </p:stCondLst>
                                        </p:cTn>
                                        <p:tgtEl>
                                          <p:spTgt spid="37891"/>
                                        </p:tgtEl>
                                        <p:attrNameLst>
                                          <p:attrName>style.visibility</p:attrName>
                                        </p:attrNameLst>
                                      </p:cBhvr>
                                      <p:to>
                                        <p:strVal val="hidden"/>
                                      </p:to>
                                    </p:set>
                                  </p:childTnLst>
                                </p:cTn>
                              </p:par>
                              <p:par>
                                <p:cTn id="35" presetID="2" presetClass="exit" presetSubtype="4" fill="hold" grpId="2" nodeType="withEffect">
                                  <p:stCondLst>
                                    <p:cond delay="0"/>
                                  </p:stCondLst>
                                  <p:childTnLst>
                                    <p:anim calcmode="lin" valueType="num">
                                      <p:cBhvr additive="base">
                                        <p:cTn id="36" dur="500"/>
                                        <p:tgtEl>
                                          <p:spTgt spid="37892"/>
                                        </p:tgtEl>
                                        <p:attrNameLst>
                                          <p:attrName>ppt_x</p:attrName>
                                        </p:attrNameLst>
                                      </p:cBhvr>
                                      <p:tavLst>
                                        <p:tav tm="0">
                                          <p:val>
                                            <p:strVal val="ppt_x"/>
                                          </p:val>
                                        </p:tav>
                                        <p:tav tm="100000">
                                          <p:val>
                                            <p:strVal val="ppt_x"/>
                                          </p:val>
                                        </p:tav>
                                      </p:tavLst>
                                    </p:anim>
                                    <p:anim calcmode="lin" valueType="num">
                                      <p:cBhvr additive="base">
                                        <p:cTn id="37" dur="500"/>
                                        <p:tgtEl>
                                          <p:spTgt spid="37892"/>
                                        </p:tgtEl>
                                        <p:attrNameLst>
                                          <p:attrName>ppt_y</p:attrName>
                                        </p:attrNameLst>
                                      </p:cBhvr>
                                      <p:tavLst>
                                        <p:tav tm="0">
                                          <p:val>
                                            <p:strVal val="ppt_y"/>
                                          </p:val>
                                        </p:tav>
                                        <p:tav tm="100000">
                                          <p:val>
                                            <p:strVal val="1+ppt_h/2"/>
                                          </p:val>
                                        </p:tav>
                                      </p:tavLst>
                                    </p:anim>
                                    <p:set>
                                      <p:cBhvr>
                                        <p:cTn id="38" dur="1" fill="hold">
                                          <p:stCondLst>
                                            <p:cond delay="499"/>
                                          </p:stCondLst>
                                        </p:cTn>
                                        <p:tgtEl>
                                          <p:spTgt spid="37892"/>
                                        </p:tgtEl>
                                        <p:attrNameLst>
                                          <p:attrName>style.visibility</p:attrName>
                                        </p:attrNameLst>
                                      </p:cBhvr>
                                      <p:to>
                                        <p:strVal val="hidden"/>
                                      </p:to>
                                    </p:set>
                                  </p:childTnLst>
                                </p:cTn>
                              </p:par>
                              <p:par>
                                <p:cTn id="39" presetID="2" presetClass="exit" presetSubtype="4" fill="hold" grpId="0" nodeType="withEffect">
                                  <p:stCondLst>
                                    <p:cond delay="0"/>
                                  </p:stCondLst>
                                  <p:childTnLst>
                                    <p:anim calcmode="lin" valueType="num">
                                      <p:cBhvr additive="base">
                                        <p:cTn id="40" dur="500"/>
                                        <p:tgtEl>
                                          <p:spTgt spid="37893">
                                            <p:txEl>
                                              <p:pRg st="0" end="0"/>
                                            </p:txEl>
                                          </p:spTgt>
                                        </p:tgtEl>
                                        <p:attrNameLst>
                                          <p:attrName>ppt_x</p:attrName>
                                        </p:attrNameLst>
                                      </p:cBhvr>
                                      <p:tavLst>
                                        <p:tav tm="0">
                                          <p:val>
                                            <p:strVal val="ppt_x"/>
                                          </p:val>
                                        </p:tav>
                                        <p:tav tm="100000">
                                          <p:val>
                                            <p:strVal val="ppt_x"/>
                                          </p:val>
                                        </p:tav>
                                      </p:tavLst>
                                    </p:anim>
                                    <p:anim calcmode="lin" valueType="num">
                                      <p:cBhvr additive="base">
                                        <p:cTn id="41" dur="500"/>
                                        <p:tgtEl>
                                          <p:spTgt spid="37893">
                                            <p:txEl>
                                              <p:pRg st="0" end="0"/>
                                            </p:txEl>
                                          </p:spTgt>
                                        </p:tgtEl>
                                        <p:attrNameLst>
                                          <p:attrName>ppt_y</p:attrName>
                                        </p:attrNameLst>
                                      </p:cBhvr>
                                      <p:tavLst>
                                        <p:tav tm="0">
                                          <p:val>
                                            <p:strVal val="ppt_y"/>
                                          </p:val>
                                        </p:tav>
                                        <p:tav tm="100000">
                                          <p:val>
                                            <p:strVal val="1+ppt_h/2"/>
                                          </p:val>
                                        </p:tav>
                                      </p:tavLst>
                                    </p:anim>
                                    <p:set>
                                      <p:cBhvr>
                                        <p:cTn id="42" dur="1" fill="hold">
                                          <p:stCondLst>
                                            <p:cond delay="499"/>
                                          </p:stCondLst>
                                        </p:cTn>
                                        <p:tgtEl>
                                          <p:spTgt spid="37893">
                                            <p:txEl>
                                              <p:pRg st="0" end="0"/>
                                            </p:txEl>
                                          </p:spTgt>
                                        </p:tgtEl>
                                        <p:attrNameLst>
                                          <p:attrName>style.visibility</p:attrName>
                                        </p:attrNameLst>
                                      </p:cBhvr>
                                      <p:to>
                                        <p:strVal val="hidden"/>
                                      </p:to>
                                    </p:set>
                                  </p:childTnLst>
                                </p:cTn>
                              </p:par>
                            </p:childTnLst>
                          </p:cTn>
                        </p:par>
                      </p:childTnLst>
                    </p:cTn>
                  </p:par>
                  <p:par>
                    <p:cTn id="43" fill="hold" nodeType="clickPar">
                      <p:stCondLst>
                        <p:cond delay="indefinite"/>
                      </p:stCondLst>
                      <p:childTnLst>
                        <p:par>
                          <p:cTn id="44" fill="hold" nodeType="afterGroup">
                            <p:stCondLst>
                              <p:cond delay="0"/>
                            </p:stCondLst>
                            <p:childTnLst>
                              <p:par>
                                <p:cTn id="45" presetID="2" presetClass="entr" presetSubtype="4" fill="hold" grpId="0" nodeType="clickEffect">
                                  <p:stCondLst>
                                    <p:cond delay="0"/>
                                  </p:stCondLst>
                                  <p:childTnLst>
                                    <p:set>
                                      <p:cBhvr>
                                        <p:cTn id="46" dur="1" fill="hold">
                                          <p:stCondLst>
                                            <p:cond delay="0"/>
                                          </p:stCondLst>
                                        </p:cTn>
                                        <p:tgtEl>
                                          <p:spTgt spid="37894"/>
                                        </p:tgtEl>
                                        <p:attrNameLst>
                                          <p:attrName>style.visibility</p:attrName>
                                        </p:attrNameLst>
                                      </p:cBhvr>
                                      <p:to>
                                        <p:strVal val="visible"/>
                                      </p:to>
                                    </p:set>
                                    <p:anim calcmode="lin" valueType="num">
                                      <p:cBhvr additive="base">
                                        <p:cTn id="47" dur="500" fill="hold"/>
                                        <p:tgtEl>
                                          <p:spTgt spid="37894"/>
                                        </p:tgtEl>
                                        <p:attrNameLst>
                                          <p:attrName>ppt_x</p:attrName>
                                        </p:attrNameLst>
                                      </p:cBhvr>
                                      <p:tavLst>
                                        <p:tav tm="0">
                                          <p:val>
                                            <p:strVal val="#ppt_x"/>
                                          </p:val>
                                        </p:tav>
                                        <p:tav tm="100000">
                                          <p:val>
                                            <p:strVal val="#ppt_x"/>
                                          </p:val>
                                        </p:tav>
                                      </p:tavLst>
                                    </p:anim>
                                    <p:anim calcmode="lin" valueType="num">
                                      <p:cBhvr additive="base">
                                        <p:cTn id="48" dur="500" fill="hold"/>
                                        <p:tgtEl>
                                          <p:spTgt spid="37894"/>
                                        </p:tgtEl>
                                        <p:attrNameLst>
                                          <p:attrName>ppt_y</p:attrName>
                                        </p:attrNameLst>
                                      </p:cBhvr>
                                      <p:tavLst>
                                        <p:tav tm="0">
                                          <p:val>
                                            <p:strVal val="1+#ppt_h/2"/>
                                          </p:val>
                                        </p:tav>
                                        <p:tav tm="100000">
                                          <p:val>
                                            <p:strVal val="#ppt_y"/>
                                          </p:val>
                                        </p:tav>
                                      </p:tavLst>
                                    </p:anim>
                                  </p:childTnLst>
                                </p:cTn>
                              </p:par>
                            </p:childTnLst>
                          </p:cTn>
                        </p:par>
                      </p:childTnLst>
                    </p:cTn>
                  </p:par>
                  <p:par>
                    <p:cTn id="49" fill="hold" nodeType="clickPar">
                      <p:stCondLst>
                        <p:cond delay="indefinite"/>
                      </p:stCondLst>
                      <p:childTnLst>
                        <p:par>
                          <p:cTn id="50" fill="hold" nodeType="afterGroup">
                            <p:stCondLst>
                              <p:cond delay="0"/>
                            </p:stCondLst>
                            <p:childTnLst>
                              <p:par>
                                <p:cTn id="51" presetID="10" presetClass="entr" presetSubtype="0" fill="hold" grpId="0" nodeType="clickEffect">
                                  <p:stCondLst>
                                    <p:cond delay="0"/>
                                  </p:stCondLst>
                                  <p:childTnLst>
                                    <p:set>
                                      <p:cBhvr>
                                        <p:cTn id="52" dur="1" fill="hold">
                                          <p:stCondLst>
                                            <p:cond delay="0"/>
                                          </p:stCondLst>
                                        </p:cTn>
                                        <p:tgtEl>
                                          <p:spTgt spid="37895"/>
                                        </p:tgtEl>
                                        <p:attrNameLst>
                                          <p:attrName>style.visibility</p:attrName>
                                        </p:attrNameLst>
                                      </p:cBhvr>
                                      <p:to>
                                        <p:strVal val="visible"/>
                                      </p:to>
                                    </p:set>
                                    <p:animEffect transition="in" filter="fade">
                                      <p:cBhvr>
                                        <p:cTn id="53" dur="500"/>
                                        <p:tgtEl>
                                          <p:spTgt spid="3789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0" grpId="0"/>
      <p:bldP spid="37891" grpId="0"/>
      <p:bldP spid="37891" grpId="1"/>
      <p:bldP spid="37892" grpId="0"/>
      <p:bldP spid="37892" grpId="1"/>
      <p:bldP spid="37892" grpId="2"/>
      <p:bldP spid="37893" grpId="0" build="allAtOnce"/>
      <p:bldP spid="37894" grpId="0"/>
      <p:bldP spid="37895" grpId="0"/>
    </p:bldLst>
  </p:timing>
</p:sld>
</file>

<file path=ppt/slides/slide25.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38914" name="Retângulo 3"/>
          <p:cNvSpPr/>
          <p:nvPr/>
        </p:nvSpPr>
        <p:spPr>
          <a:xfrm>
            <a:off x="179388" y="633413"/>
            <a:ext cx="8785225" cy="452437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400" i="1">
                <a:latin typeface="Tahoma" pitchFamily="34" charset="0"/>
                <a:ea typeface="Tahoma" pitchFamily="34" charset="0"/>
              </a:rPr>
              <a:t>2) Adroaldo teve imóvel de sua propriedade invadido por um grupo cujos integrantes têm identidade ignorada. Move, então, ação possessória contra os ocupantes que ali se encontram por ocasião da citação. Porém, não tem as qualificações de cada um dos ocupantes. </a:t>
            </a:r>
            <a:endParaRPr lang="pt-BR" altLang="en-US" sz="2400" i="1">
              <a:latin typeface="Tahoma" pitchFamily="34" charset="0"/>
              <a:ea typeface="Tahoma" pitchFamily="34" charset="0"/>
            </a:endParaRPr>
          </a:p>
          <a:p>
            <a:pPr marL="0" lvl="0" indent="0" algn="just" eaLnBrk="1" hangingPunct="1"/>
            <a:r>
              <a:rPr lang="pt-BR" altLang="en-US" sz="2400" i="1">
                <a:latin typeface="Tahoma" pitchFamily="34" charset="0"/>
                <a:ea typeface="Tahoma" pitchFamily="34" charset="0"/>
              </a:rPr>
              <a:t>Diante disso:</a:t>
            </a:r>
            <a:endParaRPr lang="pt-BR" altLang="en-US" sz="2400" i="1">
              <a:latin typeface="Tahoma" pitchFamily="34" charset="0"/>
              <a:ea typeface="Tahoma" pitchFamily="34" charset="0"/>
            </a:endParaRPr>
          </a:p>
          <a:p>
            <a:pPr marL="0" lvl="0" indent="0" algn="just" eaLnBrk="1" hangingPunct="1"/>
            <a:r>
              <a:rPr lang="pt-BR" altLang="en-US" sz="2400" i="1">
                <a:latin typeface="Tahoma" pitchFamily="34" charset="0"/>
                <a:ea typeface="Tahoma" pitchFamily="34" charset="0"/>
              </a:rPr>
              <a:t>(i) como elaborar a petição inicial, em relação ao pólo passivo?</a:t>
            </a:r>
            <a:endParaRPr lang="pt-BR" altLang="en-US" sz="2400" i="1">
              <a:latin typeface="Tahoma" pitchFamily="34" charset="0"/>
              <a:ea typeface="Tahoma" pitchFamily="34" charset="0"/>
            </a:endParaRPr>
          </a:p>
          <a:p>
            <a:pPr marL="0" lvl="0" indent="0" algn="just" eaLnBrk="1" hangingPunct="1"/>
            <a:r>
              <a:rPr lang="pt-BR" altLang="en-US" sz="2400" i="1">
                <a:latin typeface="Tahoma" pitchFamily="34" charset="0"/>
                <a:ea typeface="Tahoma" pitchFamily="34" charset="0"/>
              </a:rPr>
              <a:t>(ii) procedente o pedido, a coisa julgada da sentença proferida poderá ser oposta a todos os invasores ou a falta de delimitação dos autores implica em infração ao art. 472 do CPC? (“sentença faz coisa julgada entre as partes, não beneficiando nem prejudicando terceiros”)</a:t>
            </a:r>
            <a:endParaRPr lang="pt-BR" altLang="en-US" sz="2400" i="1">
              <a:latin typeface="Tahoma" pitchFamily="34" charset="0"/>
              <a:ea typeface="Tahoma" pitchFamily="34" charset="0"/>
            </a:endParaRPr>
          </a:p>
        </p:txBody>
      </p:sp>
      <p:sp>
        <p:nvSpPr>
          <p:cNvPr id="38915" name="Retângulo 4"/>
          <p:cNvSpPr/>
          <p:nvPr/>
        </p:nvSpPr>
        <p:spPr>
          <a:xfrm>
            <a:off x="250825" y="411163"/>
            <a:ext cx="8713788" cy="6186487"/>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a:latin typeface="Trebuchet MS" pitchFamily="34" charset="0"/>
              </a:rPr>
              <a:t>CIVIL E PROCESSUAL CIVIL - </a:t>
            </a:r>
            <a:r>
              <a:rPr lang="pt-BR" altLang="en-US" u="sng">
                <a:latin typeface="Trebuchet MS" pitchFamily="34" charset="0"/>
              </a:rPr>
              <a:t>REINTEGRAÇÃO DE POSSE</a:t>
            </a:r>
            <a:r>
              <a:rPr lang="pt-BR" altLang="en-US">
                <a:latin typeface="Trebuchet MS" pitchFamily="34" charset="0"/>
              </a:rPr>
              <a:t> - INDENIZAÇÃO - AUSÊNCIA DE PREQUESTIONAMENTO - </a:t>
            </a:r>
            <a:r>
              <a:rPr lang="pt-BR" altLang="en-US" b="1" u="sng">
                <a:latin typeface="Trebuchet MS" pitchFamily="34" charset="0"/>
              </a:rPr>
              <a:t>CITAÇÃO - INVASÃO DE TERRA POR DIVERSAS PESSOAS</a:t>
            </a:r>
            <a:r>
              <a:rPr lang="pt-BR" altLang="en-US" u="sng">
                <a:latin typeface="Trebuchet MS" pitchFamily="34" charset="0"/>
              </a:rPr>
              <a:t> - IMPOSSIBILIDADE DE CITAÇÃO DE CADA INDIVÍDUO - </a:t>
            </a:r>
            <a:r>
              <a:rPr lang="pt-BR" altLang="en-US" b="1" u="sng">
                <a:latin typeface="Trebuchet MS" pitchFamily="34" charset="0"/>
              </a:rPr>
              <a:t>DECISÃO QUE ATINGE A TODOS</a:t>
            </a:r>
            <a:r>
              <a:rPr lang="pt-BR" altLang="en-US">
                <a:latin typeface="Trebuchet MS" pitchFamily="34" charset="0"/>
              </a:rPr>
              <a:t> - VIOLAÇÃO AO ART. 5º DO DECRETO-LEI 4657/42 E 472 DO CPC.</a:t>
            </a:r>
            <a:endParaRPr lang="pt-BR" altLang="en-US">
              <a:latin typeface="Trebuchet MS" pitchFamily="34" charset="0"/>
            </a:endParaRPr>
          </a:p>
          <a:p>
            <a:pPr marL="0" lvl="0" indent="0" algn="just" eaLnBrk="1" hangingPunct="1"/>
            <a:r>
              <a:rPr lang="pt-BR" altLang="en-US">
                <a:latin typeface="Trebuchet MS" pitchFamily="34" charset="0"/>
              </a:rPr>
              <a:t>(...)</a:t>
            </a:r>
            <a:endParaRPr lang="pt-BR" altLang="en-US">
              <a:latin typeface="Trebuchet MS" pitchFamily="34" charset="0"/>
            </a:endParaRPr>
          </a:p>
          <a:p>
            <a:pPr marL="0" lvl="0" indent="0" algn="just" eaLnBrk="1" hangingPunct="1"/>
            <a:r>
              <a:rPr lang="pt-BR" altLang="en-US">
                <a:latin typeface="Trebuchet MS" pitchFamily="34" charset="0"/>
              </a:rPr>
              <a:t>2 - No que concerne à suposta violação ao art. 472, do CPC, melhor sorte não assiste ao recorrente. Com efeito, no caso vertente, como reconhecido pelas instâncias ordinárias, o imóvel dos recorridos foi esbulhado, com a invasão de pessoas que ali começaram a efetuar obras de moradia, mesmo cientes da ilegalidade da ocupação. </a:t>
            </a:r>
            <a:r>
              <a:rPr lang="pt-BR" altLang="en-US" u="sng">
                <a:latin typeface="Trebuchet MS" pitchFamily="34" charset="0"/>
              </a:rPr>
              <a:t>No momento do ajuizamento da ação de reintegração, o autor </a:t>
            </a:r>
            <a:r>
              <a:rPr lang="pt-BR" altLang="en-US" b="1" u="sng">
                <a:latin typeface="Trebuchet MS" pitchFamily="34" charset="0"/>
              </a:rPr>
              <a:t>deixou de individualizar todas as pessoas</a:t>
            </a:r>
            <a:r>
              <a:rPr lang="pt-BR" altLang="en-US" u="sng">
                <a:latin typeface="Trebuchet MS" pitchFamily="34" charset="0"/>
              </a:rPr>
              <a:t> em razão da própria dificuldade e transitoriedade ínsita em casos dessa natureza</a:t>
            </a:r>
            <a:r>
              <a:rPr lang="pt-BR" altLang="en-US">
                <a:latin typeface="Trebuchet MS" pitchFamily="34" charset="0"/>
              </a:rPr>
              <a:t>. Isto porque, como bem salientado pelo v. acórdão, poderia haver, como efetivamente houve, a existência de </a:t>
            </a:r>
            <a:r>
              <a:rPr lang="pt-BR" altLang="en-US" u="sng">
                <a:latin typeface="Trebuchet MS" pitchFamily="34" charset="0"/>
              </a:rPr>
              <a:t>novos invasores que se instalaram no imóvel durante o curso processual</a:t>
            </a:r>
            <a:r>
              <a:rPr lang="pt-BR" altLang="en-US">
                <a:latin typeface="Trebuchet MS" pitchFamily="34" charset="0"/>
              </a:rPr>
              <a:t>. (...)</a:t>
            </a:r>
            <a:endParaRPr lang="pt-BR" altLang="en-US">
              <a:latin typeface="Trebuchet MS" pitchFamily="34" charset="0"/>
            </a:endParaRPr>
          </a:p>
          <a:p>
            <a:pPr marL="0" lvl="0" indent="0" algn="just" eaLnBrk="1" hangingPunct="1"/>
            <a:r>
              <a:rPr lang="pt-BR" altLang="en-US">
                <a:latin typeface="Trebuchet MS" pitchFamily="34" charset="0"/>
              </a:rPr>
              <a:t>3 - Assim sendo, mutatis mutantis, como reconhecido por esta Corte, por ocasião do julgamento do Resp 154.906/MG, de relatoria do i.</a:t>
            </a:r>
            <a:endParaRPr lang="pt-BR" altLang="en-US">
              <a:latin typeface="Trebuchet MS" pitchFamily="34" charset="0"/>
            </a:endParaRPr>
          </a:p>
          <a:p>
            <a:pPr marL="0" lvl="0" indent="0" algn="just" eaLnBrk="1" hangingPunct="1"/>
            <a:r>
              <a:rPr lang="pt-BR" altLang="en-US">
                <a:latin typeface="Trebuchet MS" pitchFamily="34" charset="0"/>
              </a:rPr>
              <a:t>Min. BARROS MONTEIRO, </a:t>
            </a:r>
            <a:r>
              <a:rPr lang="pt-BR" altLang="en-US" b="1" u="sng">
                <a:latin typeface="Trebuchet MS" pitchFamily="34" charset="0"/>
              </a:rPr>
              <a:t>a decisão de reintegração vale em relação a todos os outros invasores</a:t>
            </a:r>
            <a:r>
              <a:rPr lang="pt-BR" altLang="en-US" u="sng">
                <a:latin typeface="Trebuchet MS" pitchFamily="34" charset="0"/>
              </a:rPr>
              <a:t>.  Isto dada a dificuldade de nomear-se, uma a uma, as pessoas que lá se encontram nos dias atuais.</a:t>
            </a:r>
            <a:endParaRPr lang="pt-BR" altLang="en-US">
              <a:latin typeface="Trebuchet MS" pitchFamily="34" charset="0"/>
            </a:endParaRPr>
          </a:p>
          <a:p>
            <a:pPr marL="0" lvl="0" indent="0" algn="just" eaLnBrk="1" hangingPunct="1"/>
            <a:r>
              <a:rPr lang="pt-BR" altLang="en-US">
                <a:latin typeface="Trebuchet MS" pitchFamily="34" charset="0"/>
              </a:rPr>
              <a:t>4 - Recurso não conhecido.</a:t>
            </a:r>
            <a:endParaRPr lang="pt-BR" altLang="en-US">
              <a:latin typeface="Trebuchet MS" pitchFamily="34" charset="0"/>
            </a:endParaRPr>
          </a:p>
          <a:p>
            <a:pPr marL="0" lvl="0" indent="0" algn="just" eaLnBrk="1" hangingPunct="1"/>
            <a:r>
              <a:rPr lang="pt-BR" altLang="en-US">
                <a:latin typeface="Trebuchet MS" pitchFamily="34" charset="0"/>
              </a:rPr>
              <a:t>(REsp 326165/RJ, Rel. Ministro  JORGE SCARTEZZINI, QUARTA TURMA, julgado em 09.11.2004, DJ 17.12.2004 p. 548)</a:t>
            </a:r>
            <a:endParaRPr lang="pt-BR" altLang="en-US">
              <a:latin typeface="Trebuchet MS" pitchFamily="34" charset="0"/>
            </a:endParaRPr>
          </a:p>
        </p:txBody>
      </p:sp>
      <p:sp>
        <p:nvSpPr>
          <p:cNvPr id="38916" name="Retângulo 5"/>
          <p:cNvSpPr/>
          <p:nvPr/>
        </p:nvSpPr>
        <p:spPr>
          <a:xfrm>
            <a:off x="0" y="88900"/>
            <a:ext cx="9144000" cy="674052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1600">
                <a:latin typeface="Trebuchet MS" pitchFamily="34" charset="0"/>
              </a:rPr>
              <a:t>MS. REINTEGRAÇÃO. NOVA INVASÃO. </a:t>
            </a:r>
            <a:endParaRPr lang="pt-BR" altLang="en-US" sz="1600">
              <a:latin typeface="Trebuchet MS" pitchFamily="34" charset="0"/>
            </a:endParaRPr>
          </a:p>
          <a:p>
            <a:pPr marL="0" lvl="0" indent="0" algn="just" eaLnBrk="1" hangingPunct="1"/>
            <a:r>
              <a:rPr lang="pt-BR" altLang="en-US" sz="1600">
                <a:latin typeface="Trebuchet MS" pitchFamily="34" charset="0"/>
              </a:rPr>
              <a:t>Houve o pedido de reintegração de posse e foi deferida a liminar. </a:t>
            </a:r>
            <a:r>
              <a:rPr lang="pt-BR" altLang="en-US" sz="1600" u="sng">
                <a:latin typeface="Trebuchet MS" pitchFamily="34" charset="0"/>
              </a:rPr>
              <a:t>Após o trânsito em julgado da sentença que julgou procedente o pedido, novamente a área em questão foi invadida, fato que foi noticiado ao juízo</a:t>
            </a:r>
            <a:r>
              <a:rPr lang="pt-BR" altLang="en-US" sz="1600">
                <a:latin typeface="Trebuchet MS" pitchFamily="34" charset="0"/>
              </a:rPr>
              <a:t>. Diante da possibilidade de conciliação, o magistrado marcou audiência. Mas, após vários incidentes, determinou a realização da diligência para a reintegração de posse. Antes disso, porém, </a:t>
            </a:r>
            <a:r>
              <a:rPr lang="pt-BR" altLang="en-US" sz="1600" u="sng">
                <a:latin typeface="Trebuchet MS" pitchFamily="34" charset="0"/>
              </a:rPr>
              <a:t>alguns invasores requereram a suspensão da reintegração de posse ao fundamento de que não foram partes naquela ação, por isso a sentença atingiu-os sem que exercessem o direito ao contraditório e à ampla defesa</a:t>
            </a:r>
            <a:r>
              <a:rPr lang="pt-BR" altLang="en-US" sz="1600">
                <a:latin typeface="Trebuchet MS" pitchFamily="34" charset="0"/>
              </a:rPr>
              <a:t>. Antes que o autor, por determinação do juízo, pudesse se manifestar, os invasores impetraram mandado de segurança renovando idêntico pedido. A liminar desse </a:t>
            </a:r>
            <a:r>
              <a:rPr lang="pt-BR" altLang="en-US" sz="1600" i="1">
                <a:latin typeface="Trebuchet MS" pitchFamily="34" charset="0"/>
              </a:rPr>
              <a:t>mandamus</a:t>
            </a:r>
            <a:r>
              <a:rPr lang="pt-BR" altLang="en-US" sz="1600">
                <a:latin typeface="Trebuchet MS" pitchFamily="34" charset="0"/>
              </a:rPr>
              <a:t> foi concedida, porém, após, a ordem foi denegada ao fundamento de que os invasores eram sucessores dos primitivos desalojados, por isso deveriam ser afetados pela sentença. Diante disso, a Turma, ao prosseguir o julgamento, entendeu, por maioria, primeiro, aplicar a Súm. n. 202-STJ. </a:t>
            </a:r>
            <a:r>
              <a:rPr lang="pt-BR" altLang="en-US" sz="1600" u="sng">
                <a:latin typeface="Trebuchet MS" pitchFamily="34" charset="0"/>
              </a:rPr>
              <a:t>Afastou, então, a sucessão processual das partes à constatação de que os impetrantes não foram réus na ação, não lhes sendo possível a extensão dos efeitos da sentença (art. 42, § 3º, do CPC)</a:t>
            </a:r>
            <a:r>
              <a:rPr lang="pt-BR" altLang="en-US" sz="1600">
                <a:latin typeface="Trebuchet MS" pitchFamily="34" charset="0"/>
              </a:rPr>
              <a:t>. Firmou que, diante de fato posterior, </a:t>
            </a:r>
            <a:r>
              <a:rPr lang="pt-BR" altLang="en-US" sz="1600" b="1" u="sng">
                <a:latin typeface="Trebuchet MS" pitchFamily="34" charset="0"/>
              </a:rPr>
              <a:t>o juiz não poderia</a:t>
            </a:r>
            <a:r>
              <a:rPr lang="pt-BR" altLang="en-US" sz="1600" u="sng">
                <a:latin typeface="Trebuchet MS" pitchFamily="34" charset="0"/>
              </a:rPr>
              <a:t>, para colher os novos invasores, </a:t>
            </a:r>
            <a:r>
              <a:rPr lang="pt-BR" altLang="en-US" sz="1600" b="1" u="sng">
                <a:latin typeface="Trebuchet MS" pitchFamily="34" charset="0"/>
              </a:rPr>
              <a:t>modificar sua sentença, passada há mais de seis anos e atingida pelo trânsito em julgado</a:t>
            </a:r>
            <a:r>
              <a:rPr lang="pt-BR" altLang="en-US" sz="1600" u="sng">
                <a:latin typeface="Trebuchet MS" pitchFamily="34" charset="0"/>
              </a:rPr>
              <a:t> (art. 463 do CPC), pois </a:t>
            </a:r>
            <a:r>
              <a:rPr lang="pt-BR" altLang="en-US" sz="1600" b="1" u="sng">
                <a:latin typeface="Trebuchet MS" pitchFamily="34" charset="0"/>
              </a:rPr>
              <a:t>seria caso, sim, de nova ação de reintegração de posse</a:t>
            </a:r>
            <a:r>
              <a:rPr lang="pt-BR" altLang="en-US" sz="1600">
                <a:latin typeface="Trebuchet MS" pitchFamily="34" charset="0"/>
              </a:rPr>
              <a:t>. Note-se que a Min. Nancy Andrighi, em seu voto-vista, </a:t>
            </a:r>
            <a:r>
              <a:rPr lang="pt-BR" altLang="en-US" sz="1600" u="sng">
                <a:latin typeface="Trebuchet MS" pitchFamily="34" charset="0"/>
              </a:rPr>
              <a:t>alertou para o fato de haver solução de continuidade entre a primeira e a segunda invasão, o que afastaria dos novos invasores a pecha de sucessores</a:t>
            </a:r>
            <a:r>
              <a:rPr lang="pt-BR" altLang="en-US" sz="1600">
                <a:latin typeface="Trebuchet MS" pitchFamily="34" charset="0"/>
              </a:rPr>
              <a:t>, entendimento também acompanhado pelo Min. Castro Filho, que ainda anotou o desprezo dos proprietários em emprestar destinação econômica e função social à área após o cumprimento da reintegração. </a:t>
            </a:r>
            <a:r>
              <a:rPr lang="pt-BR" altLang="en-US" sz="1600" u="sng">
                <a:latin typeface="Trebuchet MS" pitchFamily="34" charset="0"/>
              </a:rPr>
              <a:t>O Min. Carlos Alberto Menezes Direito, vencido, apoiado em precedentes, fundamentava-se na afirmação do Tribunal </a:t>
            </a:r>
            <a:r>
              <a:rPr lang="pt-BR" altLang="en-US" sz="1600" i="1" u="sng">
                <a:latin typeface="Trebuchet MS" pitchFamily="34" charset="0"/>
              </a:rPr>
              <a:t>a quo</a:t>
            </a:r>
            <a:r>
              <a:rPr lang="pt-BR" altLang="en-US" sz="1600" u="sng">
                <a:latin typeface="Trebuchet MS" pitchFamily="34" charset="0"/>
              </a:rPr>
              <a:t> de que os invasores eram sucessores e de que, julgada procedente a ação de reintegração de posse, mantida em segunda instância, impossível negar a reintegração</a:t>
            </a:r>
            <a:r>
              <a:rPr lang="pt-BR" altLang="en-US" sz="1600">
                <a:latin typeface="Trebuchet MS" pitchFamily="34" charset="0"/>
              </a:rPr>
              <a:t> diante do mandado de segurança dos invasores. Precedentes citados: RMS 8.879-SP, DJ 30/11/1998, e RMS 513-RJ, DJ 4/4/1994</a:t>
            </a:r>
            <a:r>
              <a:rPr lang="pt-BR" altLang="en-US" sz="1600" b="1">
                <a:latin typeface="Trebuchet MS" pitchFamily="34" charset="0"/>
              </a:rPr>
              <a:t>. </a:t>
            </a:r>
            <a:r>
              <a:rPr lang="pt-BR" altLang="en-US" sz="1600">
                <a:latin typeface="Trebuchet MS" pitchFamily="34" charset="0"/>
              </a:rPr>
              <a:t>RMS 21.443-SP, Rel. Min. Humberto Gomes de Barros, julgado em 15/5/2007.</a:t>
            </a:r>
            <a:endParaRPr lang="pt-BR" altLang="en-US" sz="1600">
              <a:latin typeface="Trebuchet MS" pitchFamily="34" charset="0"/>
            </a:endParaRPr>
          </a:p>
        </p:txBody>
      </p:sp>
      <p:sp>
        <p:nvSpPr>
          <p:cNvPr id="38917" name="Retângulo 9"/>
          <p:cNvSpPr/>
          <p:nvPr/>
        </p:nvSpPr>
        <p:spPr>
          <a:xfrm>
            <a:off x="250825" y="171450"/>
            <a:ext cx="8713788" cy="646113"/>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b="1">
                <a:latin typeface="Trebuchet MS" pitchFamily="34" charset="0"/>
              </a:rPr>
              <a:t>Situação análoga, quanto aos limites da possessória, foi incidentalmente enfrentada neste julgado:</a:t>
            </a:r>
            <a:endParaRPr lang="pt-BR" altLang="en-US" b="1">
              <a:latin typeface="Trebuchet MS" pitchFamily="34" charset="0"/>
            </a:endParaRPr>
          </a:p>
        </p:txBody>
      </p:sp>
      <p:sp>
        <p:nvSpPr>
          <p:cNvPr id="38918" name="Rectangle 1"/>
          <p:cNvSpPr/>
          <p:nvPr/>
        </p:nvSpPr>
        <p:spPr>
          <a:xfrm>
            <a:off x="250825" y="1979613"/>
            <a:ext cx="8497888" cy="4402137"/>
          </a:xfrm>
          <a:prstGeom prst="rect">
            <a:avLst/>
          </a:prstGeom>
          <a:noFill/>
          <a:ln>
            <a:noFill/>
            <a:miter lim="800000"/>
          </a:ln>
        </p:spPr>
        <p:txBody>
          <a:bodyPr anchor="ctr" anchorCtr="0">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a:solidFill>
                  <a:srgbClr val="000000"/>
                </a:solidFill>
                <a:latin typeface="Tahoma" pitchFamily="34" charset="0"/>
                <a:ea typeface="Tahoma" pitchFamily="34" charset="0"/>
              </a:rPr>
              <a:t>PROCESSUAL CIVIL. AGRAVOS REGIMENTAIS NO RECURSO ESPECIAL. AÇÃO POSSESSÓRIA. ELEMENTOS FÁTICOS. PERÍCIA. SÚMULA N. 7/STJ. EXTENSÃO DA ÁREA TURBADA OU ESBULHADA. DESNECESSIDADE DO AJUIZAMENTO DE NOVA POSSESSÓRIA. RECURSOS NÃO PROVIDOS.</a:t>
            </a:r>
            <a:endParaRPr lang="pt-BR" altLang="en-US" sz="2000">
              <a:latin typeface="Tahoma" pitchFamily="34" charset="0"/>
              <a:ea typeface="Tahoma" pitchFamily="34" charset="0"/>
            </a:endParaRPr>
          </a:p>
          <a:p>
            <a:pPr marL="0" lvl="0" indent="0" algn="just"/>
            <a:r>
              <a:rPr lang="pt-BR" altLang="en-US" sz="2000">
                <a:solidFill>
                  <a:srgbClr val="000000"/>
                </a:solidFill>
                <a:latin typeface="Tahoma" pitchFamily="34" charset="0"/>
                <a:ea typeface="Tahoma" pitchFamily="34" charset="0"/>
              </a:rPr>
              <a:t>1. O exame acerca da extensão da área turbada ou esbulhada demandaria o revolvimento das provas do processo, inclusive periciais, vedado no âmbito deste Tribunal. Súmula n. 7/STJ.</a:t>
            </a:r>
            <a:endParaRPr lang="pt-BR" altLang="en-US" sz="2000">
              <a:latin typeface="Tahoma" pitchFamily="34" charset="0"/>
              <a:ea typeface="Tahoma" pitchFamily="34" charset="0"/>
            </a:endParaRPr>
          </a:p>
          <a:p>
            <a:pPr marL="0" lvl="0" indent="0" algn="just"/>
            <a:r>
              <a:rPr lang="pt-BR" altLang="en-US" sz="2000">
                <a:solidFill>
                  <a:srgbClr val="000000"/>
                </a:solidFill>
                <a:latin typeface="Tahoma" pitchFamily="34" charset="0"/>
                <a:ea typeface="Tahoma" pitchFamily="34" charset="0"/>
              </a:rPr>
              <a:t>2. </a:t>
            </a:r>
            <a:r>
              <a:rPr lang="pt-BR" altLang="en-US" sz="2000" u="sng">
                <a:solidFill>
                  <a:srgbClr val="000000"/>
                </a:solidFill>
                <a:latin typeface="Tahoma" pitchFamily="34" charset="0"/>
                <a:ea typeface="Tahoma" pitchFamily="34" charset="0"/>
              </a:rPr>
              <a:t>É desnecessário o ajuizamento de nova possessória quando o ato de esbulho ou turbação à posse se estende para área contígua, de titularidade do próprio autor. A possessória permite a ampla e total proteção da posse (situação fática com elevado grau de dinamismo)</a:t>
            </a:r>
            <a:r>
              <a:rPr lang="pt-BR" altLang="en-US" sz="2000">
                <a:solidFill>
                  <a:srgbClr val="000000"/>
                </a:solidFill>
                <a:latin typeface="Tahoma" pitchFamily="34" charset="0"/>
                <a:ea typeface="Tahoma" pitchFamily="34" charset="0"/>
              </a:rPr>
              <a:t>.</a:t>
            </a:r>
            <a:endParaRPr lang="pt-BR" altLang="en-US" sz="2000">
              <a:latin typeface="Tahoma" pitchFamily="34" charset="0"/>
              <a:ea typeface="Tahoma" pitchFamily="34" charset="0"/>
            </a:endParaRPr>
          </a:p>
          <a:p>
            <a:pPr marL="0" lvl="0" indent="0" algn="just"/>
            <a:r>
              <a:rPr lang="pt-BR" altLang="en-US" sz="2000">
                <a:solidFill>
                  <a:srgbClr val="000000"/>
                </a:solidFill>
                <a:latin typeface="Tahoma" pitchFamily="34" charset="0"/>
                <a:ea typeface="Tahoma" pitchFamily="34" charset="0"/>
              </a:rPr>
              <a:t>3. Agravos regimentais aos quais se nega provimento.</a:t>
            </a:r>
            <a:endParaRPr lang="pt-BR" altLang="en-US" sz="2000">
              <a:latin typeface="Tahoma" pitchFamily="34" charset="0"/>
              <a:ea typeface="Tahoma" pitchFamily="34" charset="0"/>
            </a:endParaRPr>
          </a:p>
          <a:p>
            <a:pPr marL="0" lvl="0" indent="0" algn="just"/>
            <a:r>
              <a:rPr lang="pt-BR" altLang="en-US" sz="2000">
                <a:solidFill>
                  <a:srgbClr val="000000"/>
                </a:solidFill>
                <a:latin typeface="Tahoma" pitchFamily="34" charset="0"/>
                <a:ea typeface="Tahoma" pitchFamily="34" charset="0"/>
              </a:rPr>
              <a:t>(AgRg no REsp 725.829/MT, Rel. Ministro ANTONIO CARLOS FERREIRA, QUARTA TURMA, julgado em 18/12/2012, DJe 04/02/2013)</a:t>
            </a:r>
            <a:endParaRPr lang="pt-BR" altLang="en-US" sz="2000">
              <a:latin typeface="Tahoma" pitchFamily="34" charset="0"/>
              <a:ea typeface="Tahoma"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8914"/>
                                        </p:tgtEl>
                                        <p:attrNameLst>
                                          <p:attrName>style.visibility</p:attrName>
                                        </p:attrNameLst>
                                      </p:cBhvr>
                                      <p:to>
                                        <p:strVal val="visible"/>
                                      </p:to>
                                    </p:set>
                                    <p:animEffect transition="in" filter="fade">
                                      <p:cBhvr>
                                        <p:cTn id="7" dur="500"/>
                                        <p:tgtEl>
                                          <p:spTgt spid="3891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xit" presetSubtype="0" fill="hold" grpId="1" nodeType="clickEffect">
                                  <p:stCondLst>
                                    <p:cond delay="0"/>
                                  </p:stCondLst>
                                  <p:childTnLst>
                                    <p:animEffect transition="out" filter="fade">
                                      <p:cBhvr>
                                        <p:cTn id="11" dur="500"/>
                                        <p:tgtEl>
                                          <p:spTgt spid="38914"/>
                                        </p:tgtEl>
                                      </p:cBhvr>
                                    </p:animEffect>
                                    <p:set>
                                      <p:cBhvr>
                                        <p:cTn id="12" dur="1" fill="hold">
                                          <p:stCondLst>
                                            <p:cond delay="499"/>
                                          </p:stCondLst>
                                        </p:cTn>
                                        <p:tgtEl>
                                          <p:spTgt spid="38914"/>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8915"/>
                                        </p:tgtEl>
                                        <p:attrNameLst>
                                          <p:attrName>style.visibility</p:attrName>
                                        </p:attrNameLst>
                                      </p:cBhvr>
                                      <p:to>
                                        <p:strVal val="visible"/>
                                      </p:to>
                                    </p:set>
                                    <p:animEffect transition="in" filter="fade">
                                      <p:cBhvr>
                                        <p:cTn id="17" dur="500"/>
                                        <p:tgtEl>
                                          <p:spTgt spid="38915"/>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xit" presetSubtype="0" fill="hold" grpId="1" nodeType="clickEffect">
                                  <p:stCondLst>
                                    <p:cond delay="0"/>
                                  </p:stCondLst>
                                  <p:childTnLst>
                                    <p:animEffect transition="out" filter="fade">
                                      <p:cBhvr>
                                        <p:cTn id="21" dur="500"/>
                                        <p:tgtEl>
                                          <p:spTgt spid="38915"/>
                                        </p:tgtEl>
                                      </p:cBhvr>
                                    </p:animEffect>
                                    <p:set>
                                      <p:cBhvr>
                                        <p:cTn id="22" dur="1" fill="hold">
                                          <p:stCondLst>
                                            <p:cond delay="499"/>
                                          </p:stCondLst>
                                        </p:cTn>
                                        <p:tgtEl>
                                          <p:spTgt spid="38915"/>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8916"/>
                                        </p:tgtEl>
                                        <p:attrNameLst>
                                          <p:attrName>style.visibility</p:attrName>
                                        </p:attrNameLst>
                                      </p:cBhvr>
                                      <p:to>
                                        <p:strVal val="visible"/>
                                      </p:to>
                                    </p:set>
                                    <p:anim calcmode="lin" valueType="num">
                                      <p:cBhvr additive="base">
                                        <p:cTn id="27" dur="500" fill="hold"/>
                                        <p:tgtEl>
                                          <p:spTgt spid="38916"/>
                                        </p:tgtEl>
                                        <p:attrNameLst>
                                          <p:attrName>ppt_x</p:attrName>
                                        </p:attrNameLst>
                                      </p:cBhvr>
                                      <p:tavLst>
                                        <p:tav tm="0">
                                          <p:val>
                                            <p:strVal val="#ppt_x"/>
                                          </p:val>
                                        </p:tav>
                                        <p:tav tm="100000">
                                          <p:val>
                                            <p:strVal val="#ppt_x"/>
                                          </p:val>
                                        </p:tav>
                                      </p:tavLst>
                                    </p:anim>
                                    <p:anim calcmode="lin" valueType="num">
                                      <p:cBhvr additive="base">
                                        <p:cTn id="28" dur="500" fill="hold"/>
                                        <p:tgtEl>
                                          <p:spTgt spid="38916"/>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afterGroup">
                            <p:stCondLst>
                              <p:cond delay="0"/>
                            </p:stCondLst>
                            <p:childTnLst>
                              <p:par>
                                <p:cTn id="31" presetID="2" presetClass="exit" presetSubtype="4" fill="hold" grpId="1" nodeType="clickEffect">
                                  <p:stCondLst>
                                    <p:cond delay="0"/>
                                  </p:stCondLst>
                                  <p:childTnLst>
                                    <p:anim calcmode="lin" valueType="num">
                                      <p:cBhvr additive="base">
                                        <p:cTn id="32" dur="500"/>
                                        <p:tgtEl>
                                          <p:spTgt spid="38916"/>
                                        </p:tgtEl>
                                        <p:attrNameLst>
                                          <p:attrName>ppt_x</p:attrName>
                                        </p:attrNameLst>
                                      </p:cBhvr>
                                      <p:tavLst>
                                        <p:tav tm="0">
                                          <p:val>
                                            <p:strVal val="ppt_x"/>
                                          </p:val>
                                        </p:tav>
                                        <p:tav tm="100000">
                                          <p:val>
                                            <p:strVal val="ppt_x"/>
                                          </p:val>
                                        </p:tav>
                                      </p:tavLst>
                                    </p:anim>
                                    <p:anim calcmode="lin" valueType="num">
                                      <p:cBhvr additive="base">
                                        <p:cTn id="33" dur="500"/>
                                        <p:tgtEl>
                                          <p:spTgt spid="38916"/>
                                        </p:tgtEl>
                                        <p:attrNameLst>
                                          <p:attrName>ppt_y</p:attrName>
                                        </p:attrNameLst>
                                      </p:cBhvr>
                                      <p:tavLst>
                                        <p:tav tm="0">
                                          <p:val>
                                            <p:strVal val="ppt_y"/>
                                          </p:val>
                                        </p:tav>
                                        <p:tav tm="100000">
                                          <p:val>
                                            <p:strVal val="1+ppt_h/2"/>
                                          </p:val>
                                        </p:tav>
                                      </p:tavLst>
                                    </p:anim>
                                    <p:set>
                                      <p:cBhvr>
                                        <p:cTn id="34" dur="1" fill="hold">
                                          <p:stCondLst>
                                            <p:cond delay="499"/>
                                          </p:stCondLst>
                                        </p:cTn>
                                        <p:tgtEl>
                                          <p:spTgt spid="38916"/>
                                        </p:tgtEl>
                                        <p:attrNameLst>
                                          <p:attrName>style.visibility</p:attrName>
                                        </p:attrNameLst>
                                      </p:cBhvr>
                                      <p:to>
                                        <p:strVal val="hidden"/>
                                      </p:to>
                                    </p:set>
                                  </p:childTnLst>
                                </p:cTn>
                              </p:par>
                            </p:childTnLst>
                          </p:cTn>
                        </p:par>
                      </p:childTnLst>
                    </p:cTn>
                  </p:par>
                  <p:par>
                    <p:cTn id="35" fill="hold" nodeType="clickPar">
                      <p:stCondLst>
                        <p:cond delay="indefinite"/>
                      </p:stCondLst>
                      <p:childTnLst>
                        <p:par>
                          <p:cTn id="36" fill="hold" nodeType="afterGroup">
                            <p:stCondLst>
                              <p:cond delay="0"/>
                            </p:stCondLst>
                            <p:childTnLst>
                              <p:par>
                                <p:cTn id="37" presetID="6" presetClass="entr" presetSubtype="16" fill="hold" grpId="0" nodeType="clickEffect">
                                  <p:stCondLst>
                                    <p:cond delay="0"/>
                                  </p:stCondLst>
                                  <p:childTnLst>
                                    <p:set>
                                      <p:cBhvr>
                                        <p:cTn id="38" dur="1" fill="hold">
                                          <p:stCondLst>
                                            <p:cond delay="0"/>
                                          </p:stCondLst>
                                        </p:cTn>
                                        <p:tgtEl>
                                          <p:spTgt spid="38917"/>
                                        </p:tgtEl>
                                        <p:attrNameLst>
                                          <p:attrName>style.visibility</p:attrName>
                                        </p:attrNameLst>
                                      </p:cBhvr>
                                      <p:to>
                                        <p:strVal val="visible"/>
                                      </p:to>
                                    </p:set>
                                    <p:animEffect transition="in" filter="circle(in)">
                                      <p:cBhvr>
                                        <p:cTn id="39" dur="2000"/>
                                        <p:tgtEl>
                                          <p:spTgt spid="38917"/>
                                        </p:tgtEl>
                                      </p:cBhvr>
                                    </p:animEffect>
                                  </p:childTnLst>
                                </p:cTn>
                              </p:par>
                            </p:childTnLst>
                          </p:cTn>
                        </p:par>
                      </p:childTnLst>
                    </p:cTn>
                  </p:par>
                  <p:par>
                    <p:cTn id="40" fill="hold" nodeType="clickPar">
                      <p:stCondLst>
                        <p:cond delay="indefinite"/>
                      </p:stCondLst>
                      <p:childTnLst>
                        <p:par>
                          <p:cTn id="41" fill="hold" nodeType="afterGroup">
                            <p:stCondLst>
                              <p:cond delay="0"/>
                            </p:stCondLst>
                            <p:childTnLst>
                              <p:par>
                                <p:cTn id="42" presetID="42" presetClass="entr" presetSubtype="0" fill="hold" grpId="0" nodeType="clickEffect">
                                  <p:stCondLst>
                                    <p:cond delay="0"/>
                                  </p:stCondLst>
                                  <p:childTnLst>
                                    <p:set>
                                      <p:cBhvr>
                                        <p:cTn id="43" dur="1" fill="hold">
                                          <p:stCondLst>
                                            <p:cond delay="0"/>
                                          </p:stCondLst>
                                        </p:cTn>
                                        <p:tgtEl>
                                          <p:spTgt spid="38918"/>
                                        </p:tgtEl>
                                        <p:attrNameLst>
                                          <p:attrName>style.visibility</p:attrName>
                                        </p:attrNameLst>
                                      </p:cBhvr>
                                      <p:to>
                                        <p:strVal val="visible"/>
                                      </p:to>
                                    </p:set>
                                    <p:animEffect transition="in" filter="fade">
                                      <p:cBhvr>
                                        <p:cTn id="44" dur="1000"/>
                                        <p:tgtEl>
                                          <p:spTgt spid="38918"/>
                                        </p:tgtEl>
                                      </p:cBhvr>
                                    </p:animEffect>
                                    <p:anim calcmode="lin" valueType="num">
                                      <p:cBhvr>
                                        <p:cTn id="45" dur="1000" fill="hold"/>
                                        <p:tgtEl>
                                          <p:spTgt spid="38918"/>
                                        </p:tgtEl>
                                        <p:attrNameLst>
                                          <p:attrName>ppt_x</p:attrName>
                                        </p:attrNameLst>
                                      </p:cBhvr>
                                      <p:tavLst>
                                        <p:tav tm="0">
                                          <p:val>
                                            <p:strVal val="#ppt_x"/>
                                          </p:val>
                                        </p:tav>
                                        <p:tav tm="100000">
                                          <p:val>
                                            <p:strVal val="#ppt_x"/>
                                          </p:val>
                                        </p:tav>
                                      </p:tavLst>
                                    </p:anim>
                                    <p:anim calcmode="lin" valueType="num">
                                      <p:cBhvr>
                                        <p:cTn id="46" dur="1000" fill="hold"/>
                                        <p:tgtEl>
                                          <p:spTgt spid="38918"/>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14" grpId="0"/>
      <p:bldP spid="38914" grpId="1"/>
      <p:bldP spid="38915" grpId="0"/>
      <p:bldP spid="38915" grpId="1"/>
      <p:bldP spid="38916" grpId="0"/>
      <p:bldP spid="38916" grpId="1"/>
      <p:bldP spid="38917" grpId="0"/>
      <p:bldP spid="38918" grpId="0"/>
    </p:bldLst>
  </p:timing>
</p:sld>
</file>

<file path=ppt/slides/slide26.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39938" name="Retângulo 3"/>
          <p:cNvSpPr/>
          <p:nvPr/>
        </p:nvSpPr>
        <p:spPr>
          <a:xfrm>
            <a:off x="179388" y="115888"/>
            <a:ext cx="8785225" cy="193992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i="1">
                <a:latin typeface="Tahoma" pitchFamily="34" charset="0"/>
                <a:ea typeface="Tahoma" pitchFamily="34" charset="0"/>
              </a:rPr>
              <a:t>3) Na ação possessória, o juiz indeferiu a liminar. Porém, ao final, julgou procedente o pedido, concedendo a reintegração de posse na sentença.</a:t>
            </a:r>
            <a:endParaRPr lang="pt-BR" altLang="en-US" sz="2000" i="1">
              <a:latin typeface="Tahoma" pitchFamily="34" charset="0"/>
              <a:ea typeface="Tahoma" pitchFamily="34" charset="0"/>
            </a:endParaRPr>
          </a:p>
          <a:p>
            <a:pPr marL="0" lvl="0" indent="0" algn="just" eaLnBrk="1" hangingPunct="1"/>
            <a:r>
              <a:rPr lang="pt-BR" altLang="en-US" sz="2000" i="1">
                <a:latin typeface="Tahoma" pitchFamily="34" charset="0"/>
                <a:ea typeface="Tahoma" pitchFamily="34" charset="0"/>
              </a:rPr>
              <a:t>Interposta a apelação:</a:t>
            </a:r>
            <a:endParaRPr lang="pt-BR" altLang="en-US" sz="2000" i="1">
              <a:latin typeface="Tahoma" pitchFamily="34" charset="0"/>
              <a:ea typeface="Tahoma" pitchFamily="34" charset="0"/>
            </a:endParaRPr>
          </a:p>
          <a:p>
            <a:pPr marL="0" lvl="0" indent="0" algn="just" eaLnBrk="1" hangingPunct="1"/>
            <a:r>
              <a:rPr lang="pt-BR" altLang="en-US" sz="2000" i="1">
                <a:latin typeface="Tahoma" pitchFamily="34" charset="0"/>
                <a:ea typeface="Tahoma" pitchFamily="34" charset="0"/>
              </a:rPr>
              <a:t>(i) a decisão de reintegração de posse poderá ser executada de plano?</a:t>
            </a:r>
            <a:endParaRPr lang="pt-BR" altLang="en-US" sz="2000" i="1">
              <a:latin typeface="Tahoma" pitchFamily="34" charset="0"/>
              <a:ea typeface="Tahoma" pitchFamily="34" charset="0"/>
            </a:endParaRPr>
          </a:p>
          <a:p>
            <a:pPr marL="0" lvl="0" indent="0" algn="just" eaLnBrk="1" hangingPunct="1"/>
            <a:r>
              <a:rPr lang="pt-BR" altLang="en-US" sz="2000" i="1">
                <a:latin typeface="Tahoma" pitchFamily="34" charset="0"/>
                <a:ea typeface="Tahoma" pitchFamily="34" charset="0"/>
              </a:rPr>
              <a:t>(ii) a decisão não poderá ser executada de plano, em virtude do recebimento da apelação no duplo efeito?</a:t>
            </a:r>
            <a:endParaRPr lang="pt-BR" altLang="en-US" sz="2000" i="1">
              <a:latin typeface="Tahoma" pitchFamily="34" charset="0"/>
              <a:ea typeface="Tahoma" pitchFamily="34" charset="0"/>
            </a:endParaRPr>
          </a:p>
        </p:txBody>
      </p:sp>
      <p:sp>
        <p:nvSpPr>
          <p:cNvPr id="39939" name="Retângulo 4"/>
          <p:cNvSpPr/>
          <p:nvPr/>
        </p:nvSpPr>
        <p:spPr>
          <a:xfrm>
            <a:off x="179388" y="2276475"/>
            <a:ext cx="8785225" cy="3786188"/>
          </a:xfrm>
          <a:prstGeom prst="rect">
            <a:avLst/>
          </a:prstGeom>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marR="0" lvl="0" indent="0" eaLnBrk="1" hangingPunct="1"/>
            <a:r>
              <a:rPr sz="2000" i="1">
                <a:latin typeface="Trebuchet MS" pitchFamily="34" charset="0"/>
              </a:rPr>
              <a:t>Divergência doutrinária.</a:t>
            </a:r>
            <a:endParaRPr sz="2000" i="1">
              <a:latin typeface="Trebuchet MS" pitchFamily="34" charset="0"/>
            </a:endParaRPr>
          </a:p>
          <a:p>
            <a:pPr marL="0" marR="0" lvl="0" indent="0" eaLnBrk="1" hangingPunct="1"/>
            <a:endParaRPr sz="2000">
              <a:latin typeface="Trebuchet MS" pitchFamily="34" charset="0"/>
            </a:endParaRPr>
          </a:p>
          <a:p>
            <a:pPr marL="342900" marR="0" lvl="0" indent="-342900" eaLnBrk="1" hangingPunct="1">
              <a:buFont typeface="Wingdings" pitchFamily="2" charset="2"/>
              <a:buChar char="à"/>
            </a:pPr>
            <a:r>
              <a:rPr sz="2000" i="1">
                <a:latin typeface="Trebuchet MS" pitchFamily="34" charset="0"/>
              </a:rPr>
              <a:t>Há os que entendem pela </a:t>
            </a:r>
            <a:r>
              <a:rPr sz="2000" i="1" u="sng">
                <a:latin typeface="Trebuchet MS" pitchFamily="34" charset="0"/>
              </a:rPr>
              <a:t>EFICÁCIA IMEDIATA</a:t>
            </a:r>
            <a:r>
              <a:rPr sz="2000" i="1">
                <a:latin typeface="Trebuchet MS" pitchFamily="34" charset="0"/>
              </a:rPr>
              <a:t>, pois</a:t>
            </a:r>
            <a:endParaRPr sz="2000" i="1">
              <a:latin typeface="Trebuchet MS" pitchFamily="34" charset="0"/>
            </a:endParaRPr>
          </a:p>
          <a:p>
            <a:pPr marL="342900" marR="0" lvl="0" indent="-342900" eaLnBrk="1" hangingPunct="1">
              <a:buFont typeface="Wingdings" pitchFamily="2" charset="2"/>
              <a:buChar char="à"/>
            </a:pPr>
            <a:endParaRPr sz="2000">
              <a:latin typeface="Trebuchet MS" pitchFamily="34" charset="0"/>
            </a:endParaRPr>
          </a:p>
          <a:p>
            <a:pPr marL="0" marR="0" lvl="0" indent="0" eaLnBrk="1" hangingPunct="1"/>
            <a:r>
              <a:rPr sz="2000" i="1">
                <a:latin typeface="Trebuchet MS" pitchFamily="34" charset="0"/>
              </a:rPr>
              <a:t>	-A decisão de reintegração de posse poderá ser executada, por ser caráter executivo lato sensu.</a:t>
            </a:r>
            <a:endParaRPr sz="2000">
              <a:latin typeface="Trebuchet MS" pitchFamily="34" charset="0"/>
            </a:endParaRPr>
          </a:p>
          <a:p>
            <a:pPr marL="0" marR="0" lvl="0" indent="0" eaLnBrk="1" hangingPunct="1"/>
            <a:r>
              <a:rPr sz="2000" i="1">
                <a:latin typeface="Trebuchet MS" pitchFamily="34" charset="0"/>
              </a:rPr>
              <a:t>	-Se assim não for, não haverá a adequada proteção ao direito.</a:t>
            </a:r>
            <a:endParaRPr sz="2000" i="1">
              <a:latin typeface="Trebuchet MS" pitchFamily="34" charset="0"/>
            </a:endParaRPr>
          </a:p>
          <a:p>
            <a:pPr marL="0" marR="0" lvl="0" indent="0" eaLnBrk="1" hangingPunct="1"/>
            <a:endParaRPr sz="2000">
              <a:latin typeface="Trebuchet MS" pitchFamily="34" charset="0"/>
            </a:endParaRPr>
          </a:p>
          <a:p>
            <a:pPr marL="342900" marR="0" lvl="0" indent="-342900" eaLnBrk="1" hangingPunct="1">
              <a:buFont typeface="Wingdings" pitchFamily="2" charset="2"/>
              <a:buChar char="à"/>
            </a:pPr>
            <a:r>
              <a:rPr sz="2000" i="1">
                <a:latin typeface="Trebuchet MS" pitchFamily="34" charset="0"/>
              </a:rPr>
              <a:t>E há os que entendem </a:t>
            </a:r>
            <a:r>
              <a:rPr sz="2000" i="1" u="sng">
                <a:latin typeface="Trebuchet MS" pitchFamily="34" charset="0"/>
              </a:rPr>
              <a:t>não ser possível a EXECUÇÃO IMEDIATA:</a:t>
            </a:r>
            <a:endParaRPr sz="2000" i="1" u="sng">
              <a:latin typeface="Trebuchet MS" pitchFamily="34" charset="0"/>
            </a:endParaRPr>
          </a:p>
          <a:p>
            <a:pPr marL="342900" marR="0" lvl="0" indent="-342900" eaLnBrk="1" hangingPunct="1">
              <a:buFont typeface="Wingdings" pitchFamily="2" charset="2"/>
              <a:buChar char="à"/>
            </a:pPr>
            <a:endParaRPr sz="2000">
              <a:latin typeface="Trebuchet MS" pitchFamily="34" charset="0"/>
            </a:endParaRPr>
          </a:p>
          <a:p>
            <a:pPr marL="0" marR="0" lvl="0" indent="0" eaLnBrk="1" hangingPunct="1"/>
            <a:r>
              <a:rPr sz="2000" i="1">
                <a:latin typeface="Trebuchet MS" pitchFamily="34" charset="0"/>
              </a:rPr>
              <a:t>	-BARBOSA MOREIRA: o art. 520 do CPC não abriu exceção.</a:t>
            </a:r>
            <a:endParaRPr sz="2000">
              <a:latin typeface="Trebuchet MS" pitchFamily="34" charset="0"/>
            </a:endParaRPr>
          </a:p>
          <a:p>
            <a:pPr marL="0" marR="0" lvl="0" indent="0" eaLnBrk="1" hangingPunct="1"/>
            <a:r>
              <a:rPr sz="2000" i="1">
                <a:latin typeface="Trebuchet MS" pitchFamily="34" charset="0"/>
              </a:rPr>
              <a:t>	-Logo, a apelação será recebida no duplo efeito.</a:t>
            </a:r>
            <a:endParaRPr sz="2000">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9938"/>
                                        </p:tgtEl>
                                        <p:attrNameLst>
                                          <p:attrName>style.visibility</p:attrName>
                                        </p:attrNameLst>
                                      </p:cBhvr>
                                      <p:to>
                                        <p:strVal val="visible"/>
                                      </p:to>
                                    </p:set>
                                    <p:animEffect transition="in" filter="fade">
                                      <p:cBhvr>
                                        <p:cTn id="7" dur="500"/>
                                        <p:tgtEl>
                                          <p:spTgt spid="3993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42" presetClass="entr" presetSubtype="0" fill="hold" grpId="0" nodeType="clickEffect">
                                  <p:stCondLst>
                                    <p:cond delay="0"/>
                                  </p:stCondLst>
                                  <p:childTnLst>
                                    <p:set>
                                      <p:cBhvr>
                                        <p:cTn id="11" dur="1" fill="hold">
                                          <p:stCondLst>
                                            <p:cond delay="0"/>
                                          </p:stCondLst>
                                        </p:cTn>
                                        <p:tgtEl>
                                          <p:spTgt spid="39939"/>
                                        </p:tgtEl>
                                        <p:attrNameLst>
                                          <p:attrName>style.visibility</p:attrName>
                                        </p:attrNameLst>
                                      </p:cBhvr>
                                      <p:to>
                                        <p:strVal val="visible"/>
                                      </p:to>
                                    </p:set>
                                    <p:animEffect transition="in" filter="fade">
                                      <p:cBhvr>
                                        <p:cTn id="12" dur="1000"/>
                                        <p:tgtEl>
                                          <p:spTgt spid="39939"/>
                                        </p:tgtEl>
                                      </p:cBhvr>
                                    </p:animEffect>
                                    <p:anim calcmode="lin" valueType="num">
                                      <p:cBhvr>
                                        <p:cTn id="13" dur="1000" fill="hold"/>
                                        <p:tgtEl>
                                          <p:spTgt spid="39939"/>
                                        </p:tgtEl>
                                        <p:attrNameLst>
                                          <p:attrName>ppt_x</p:attrName>
                                        </p:attrNameLst>
                                      </p:cBhvr>
                                      <p:tavLst>
                                        <p:tav tm="0">
                                          <p:val>
                                            <p:strVal val="#ppt_x"/>
                                          </p:val>
                                        </p:tav>
                                        <p:tav tm="100000">
                                          <p:val>
                                            <p:strVal val="#ppt_x"/>
                                          </p:val>
                                        </p:tav>
                                      </p:tavLst>
                                    </p:anim>
                                    <p:anim calcmode="lin" valueType="num">
                                      <p:cBhvr>
                                        <p:cTn id="14" dur="1000" fill="hold"/>
                                        <p:tgtEl>
                                          <p:spTgt spid="39939"/>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9938" grpId="0"/>
      <p:bldP spid="39939" grpId="0"/>
    </p:bldLst>
  </p:timing>
</p:sld>
</file>

<file path=ppt/slides/slide27.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40962" name="Retângulo 3"/>
          <p:cNvSpPr/>
          <p:nvPr/>
        </p:nvSpPr>
        <p:spPr>
          <a:xfrm>
            <a:off x="179388" y="115888"/>
            <a:ext cx="8785225" cy="132397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i="1">
                <a:latin typeface="Tahoma" pitchFamily="34" charset="0"/>
                <a:ea typeface="Tahoma" pitchFamily="34" charset="0"/>
              </a:rPr>
              <a:t>E se a liminar é concedida e, depois, confirmada (procedência do pedido). Com a apelação, o que ocorre? A apelação, recebida no duplo efeito, afasta os efeitos da liminar? Ou a posse permanecerá como quando da concessão da liminar, com o autor?</a:t>
            </a:r>
            <a:endParaRPr lang="pt-BR" altLang="en-US" sz="2000" i="1">
              <a:latin typeface="Tahoma" pitchFamily="34" charset="0"/>
              <a:ea typeface="Tahoma" pitchFamily="34" charset="0"/>
            </a:endParaRPr>
          </a:p>
        </p:txBody>
      </p:sp>
      <p:sp>
        <p:nvSpPr>
          <p:cNvPr id="40963" name="Retângulo 4"/>
          <p:cNvSpPr/>
          <p:nvPr/>
        </p:nvSpPr>
        <p:spPr>
          <a:xfrm>
            <a:off x="179388" y="2130425"/>
            <a:ext cx="8785225" cy="3170238"/>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a:latin typeface="Trebuchet MS" pitchFamily="34" charset="0"/>
              </a:rPr>
              <a:t>(...) DEMANDA REINTEGRATORIA DE POSSE. </a:t>
            </a:r>
            <a:r>
              <a:rPr lang="pt-BR" altLang="en-US" sz="2000" u="sng">
                <a:latin typeface="Trebuchet MS" pitchFamily="34" charset="0"/>
              </a:rPr>
              <a:t>APELAÇÃO DA SENTENÇA DE PROCEDENCIA DA AÇÃO. LIMINAR MANTIDA</a:t>
            </a:r>
            <a:r>
              <a:rPr lang="pt-BR" altLang="en-US" sz="2000">
                <a:latin typeface="Trebuchet MS" pitchFamily="34" charset="0"/>
              </a:rPr>
              <a:t>.</a:t>
            </a:r>
            <a:endParaRPr lang="pt-BR" altLang="en-US" sz="2000">
              <a:latin typeface="Trebuchet MS" pitchFamily="34" charset="0"/>
            </a:endParaRPr>
          </a:p>
          <a:p>
            <a:pPr marL="0" lvl="0" indent="0" algn="just" eaLnBrk="1" hangingPunct="1"/>
            <a:r>
              <a:rPr lang="pt-BR" altLang="en-US" sz="2000">
                <a:latin typeface="Trebuchet MS" pitchFamily="34" charset="0"/>
              </a:rPr>
              <a:t>CONCEDIDA A PROTEÇÃO PROVISORIA DA POSSE, ATRAVÉS MANDADO LIMINAR, A </a:t>
            </a:r>
            <a:r>
              <a:rPr lang="pt-BR" altLang="en-US" sz="2000" u="sng">
                <a:latin typeface="Trebuchet MS" pitchFamily="34" charset="0"/>
              </a:rPr>
              <a:t>SENTENÇA DE PROCEDENCIA </a:t>
            </a:r>
            <a:r>
              <a:rPr lang="pt-BR" altLang="en-US" sz="2000" b="1" u="sng">
                <a:latin typeface="Trebuchet MS" pitchFamily="34" charset="0"/>
              </a:rPr>
              <a:t>CONFIRMA TAL MANDADO</a:t>
            </a:r>
            <a:r>
              <a:rPr lang="pt-BR" altLang="en-US" sz="2000">
                <a:latin typeface="Trebuchet MS" pitchFamily="34" charset="0"/>
              </a:rPr>
              <a:t>. </a:t>
            </a:r>
            <a:r>
              <a:rPr lang="pt-BR" altLang="en-US" sz="2000" u="sng">
                <a:latin typeface="Trebuchet MS" pitchFamily="34" charset="0"/>
              </a:rPr>
              <a:t>A ATRIBUIÇÃO DE EFEITO SUSPENSIVO A APELAÇÃO MANIFESTADA PELO DEMANDADO, </a:t>
            </a:r>
            <a:r>
              <a:rPr lang="pt-BR" altLang="en-US" sz="2000" b="1" u="sng">
                <a:latin typeface="Trebuchet MS" pitchFamily="34" charset="0"/>
              </a:rPr>
              <a:t>APENAS MANTÉM A PROTEÇÃO POSSESSORIA NO MESMO CARATER DE TUTELA PROVISIONAL</a:t>
            </a:r>
            <a:r>
              <a:rPr lang="pt-BR" altLang="en-US" sz="2000">
                <a:latin typeface="Trebuchet MS" pitchFamily="34" charset="0"/>
              </a:rPr>
              <a:t>.</a:t>
            </a:r>
            <a:endParaRPr lang="pt-BR" altLang="en-US" sz="2000">
              <a:latin typeface="Trebuchet MS" pitchFamily="34" charset="0"/>
            </a:endParaRPr>
          </a:p>
          <a:p>
            <a:pPr marL="0" lvl="0" indent="0" algn="just" eaLnBrk="1" hangingPunct="1"/>
            <a:r>
              <a:rPr lang="pt-BR" altLang="en-US" sz="2000">
                <a:latin typeface="Trebuchet MS" pitchFamily="34" charset="0"/>
              </a:rPr>
              <a:t>(RMS 2.541/SP, Rel. Ministro ATHOS CARNEIRO, QUARTA TURMA, julgado em 28.06.1993, DJ 02.08.1993 p. 14247)</a:t>
            </a:r>
            <a:endParaRPr lang="pt-BR" altLang="en-US" sz="2000">
              <a:latin typeface="Trebuchet MS" pitchFamily="34" charset="0"/>
            </a:endParaRPr>
          </a:p>
          <a:p>
            <a:pPr marL="0" lvl="0" indent="0" algn="just" eaLnBrk="1" hangingPunct="1"/>
            <a:r>
              <a:rPr lang="pt-BR" altLang="en-US" sz="2000">
                <a:latin typeface="Trebuchet MS" pitchFamily="34" charset="0"/>
              </a:rPr>
              <a:t> </a:t>
            </a:r>
            <a:endParaRPr lang="pt-BR" altLang="en-US" sz="2000">
              <a:latin typeface="Trebuchet MS" pitchFamily="34" charset="0"/>
            </a:endParaRPr>
          </a:p>
        </p:txBody>
      </p:sp>
      <p:sp>
        <p:nvSpPr>
          <p:cNvPr id="40964" name="Retângulo 1"/>
          <p:cNvSpPr/>
          <p:nvPr/>
        </p:nvSpPr>
        <p:spPr>
          <a:xfrm>
            <a:off x="179388" y="1735138"/>
            <a:ext cx="8785225" cy="5078412"/>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a:latin typeface="Trebuchet MS" pitchFamily="34" charset="0"/>
              </a:rPr>
              <a:t>REINTEGRAÇÃO NA POSSE. SENTENÇA DE PROCEDÊNCIA EM PROCESSO EM QUE DEFERIDA LIMINAR. EFEITO SUSPENSIVO DO CUMPRIMENTO DO MANDADO DE REINTEGRAÇÃO INEXISTENTE. ALEGAÇÃO, CONTUDO, DE NOVO ESBULHO, APÓS CUMPRIDO O MANDADO. MATÉRIA SITUADA ALÉM DA INTERPRETAÇÃO DO ART. 520, VII, DO CÓD. DE PROC. CIVIL. RECURSO CONHECIDO, MAS, NA SITUAÇÃO CONCRETA, IMPROVIDO.</a:t>
            </a:r>
            <a:endParaRPr lang="pt-BR" altLang="en-US">
              <a:latin typeface="Trebuchet MS" pitchFamily="34" charset="0"/>
            </a:endParaRPr>
          </a:p>
          <a:p>
            <a:pPr marL="0" lvl="0" indent="0" algn="just" eaLnBrk="1" hangingPunct="1"/>
            <a:r>
              <a:rPr lang="pt-BR" altLang="en-US">
                <a:latin typeface="Trebuchet MS" pitchFamily="34" charset="0"/>
              </a:rPr>
              <a:t>1.- </a:t>
            </a:r>
            <a:r>
              <a:rPr lang="pt-BR" altLang="en-US" u="sng">
                <a:latin typeface="Trebuchet MS" pitchFamily="34" charset="0"/>
              </a:rPr>
              <a:t>Para </a:t>
            </a:r>
            <a:r>
              <a:rPr lang="pt-BR" altLang="en-US" b="1" u="sng">
                <a:latin typeface="Trebuchet MS" pitchFamily="34" charset="0"/>
              </a:rPr>
              <a:t>efeito de não suspensividade da apelação</a:t>
            </a:r>
            <a:r>
              <a:rPr lang="pt-BR" altLang="en-US" u="sng">
                <a:latin typeface="Trebuchet MS" pitchFamily="34" charset="0"/>
              </a:rPr>
              <a:t> de sentença que julga procedente a ação, prevista no art. 520, VII, do Cód. de Proc.</a:t>
            </a:r>
            <a:endParaRPr lang="pt-BR" altLang="en-US">
              <a:latin typeface="Trebuchet MS" pitchFamily="34" charset="0"/>
            </a:endParaRPr>
          </a:p>
          <a:p>
            <a:pPr marL="0" lvl="0" indent="0" algn="just" eaLnBrk="1" hangingPunct="1"/>
            <a:r>
              <a:rPr lang="pt-BR" altLang="en-US" u="sng">
                <a:latin typeface="Trebuchet MS" pitchFamily="34" charset="0"/>
              </a:rPr>
              <a:t>Civil, </a:t>
            </a:r>
            <a:r>
              <a:rPr lang="pt-BR" altLang="en-US" b="1" u="sng">
                <a:latin typeface="Trebuchet MS" pitchFamily="34" charset="0"/>
              </a:rPr>
              <a:t>o deferimento de liminar possessória equipara-se ao deferimento da antecipação dos efeitos da tutel</a:t>
            </a:r>
            <a:r>
              <a:rPr lang="pt-BR" altLang="en-US" b="1">
                <a:latin typeface="Trebuchet MS" pitchFamily="34" charset="0"/>
              </a:rPr>
              <a:t>a</a:t>
            </a:r>
            <a:r>
              <a:rPr lang="pt-BR" altLang="en-US">
                <a:latin typeface="Trebuchet MS" pitchFamily="34" charset="0"/>
              </a:rPr>
              <a:t>.</a:t>
            </a:r>
            <a:endParaRPr lang="pt-BR" altLang="en-US">
              <a:latin typeface="Trebuchet MS" pitchFamily="34" charset="0"/>
            </a:endParaRPr>
          </a:p>
          <a:p>
            <a:pPr marL="0" lvl="0" indent="0" algn="just" eaLnBrk="1" hangingPunct="1"/>
            <a:r>
              <a:rPr lang="pt-BR" altLang="en-US">
                <a:latin typeface="Trebuchet MS" pitchFamily="34" charset="0"/>
              </a:rPr>
              <a:t>2.- No caso concreto, contudo, tratando-se de alegação de novo esbulho, noticiado vários anos após o cumprimento do mandado de reintegração, trata-se de questão nova, não prequestionada, a ser dirimida previamente pelo Tribunal de origem, pena de infringir o princípio do contraditório.</a:t>
            </a:r>
            <a:endParaRPr lang="pt-BR" altLang="en-US">
              <a:latin typeface="Trebuchet MS" pitchFamily="34" charset="0"/>
            </a:endParaRPr>
          </a:p>
          <a:p>
            <a:pPr marL="0" lvl="0" indent="0" algn="just" eaLnBrk="1" hangingPunct="1"/>
            <a:r>
              <a:rPr lang="pt-BR" altLang="en-US">
                <a:latin typeface="Trebuchet MS" pitchFamily="34" charset="0"/>
              </a:rPr>
              <a:t>3.- Recurso Especial conhecido, mas, quanto ao caso concreto, por fundamento diverso, improvido.</a:t>
            </a:r>
            <a:endParaRPr lang="pt-BR" altLang="en-US">
              <a:latin typeface="Trebuchet MS" pitchFamily="34" charset="0"/>
            </a:endParaRPr>
          </a:p>
          <a:p>
            <a:pPr marL="0" lvl="0" indent="0" algn="just" eaLnBrk="1" hangingPunct="1"/>
            <a:r>
              <a:rPr lang="pt-BR" altLang="en-US">
                <a:latin typeface="Trebuchet MS" pitchFamily="34" charset="0"/>
              </a:rPr>
              <a:t>(REsp 1127684/PA, Rel. Ministro SIDNEI BENETI, TERCEIRA TURMA, julgado em 11/10/2011, DJe 27/10/2011)</a:t>
            </a:r>
            <a:endParaRPr lang="pt-BR" altLang="en-US">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0962"/>
                                        </p:tgtEl>
                                        <p:attrNameLst>
                                          <p:attrName>style.visibility</p:attrName>
                                        </p:attrNameLst>
                                      </p:cBhvr>
                                      <p:to>
                                        <p:strVal val="visible"/>
                                      </p:to>
                                    </p:set>
                                    <p:animEffect transition="in" filter="fade">
                                      <p:cBhvr>
                                        <p:cTn id="7" dur="500"/>
                                        <p:tgtEl>
                                          <p:spTgt spid="4096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0963"/>
                                        </p:tgtEl>
                                        <p:attrNameLst>
                                          <p:attrName>style.visibility</p:attrName>
                                        </p:attrNameLst>
                                      </p:cBhvr>
                                      <p:to>
                                        <p:strVal val="visible"/>
                                      </p:to>
                                    </p:set>
                                    <p:animEffect transition="in" filter="circle(in)">
                                      <p:cBhvr>
                                        <p:cTn id="12" dur="2000"/>
                                        <p:tgtEl>
                                          <p:spTgt spid="4096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xit" presetSubtype="0" fill="hold" grpId="1" nodeType="clickEffect">
                                  <p:stCondLst>
                                    <p:cond delay="0"/>
                                  </p:stCondLst>
                                  <p:childTnLst>
                                    <p:animEffect transition="out" filter="fade">
                                      <p:cBhvr>
                                        <p:cTn id="16" dur="500"/>
                                        <p:tgtEl>
                                          <p:spTgt spid="40963"/>
                                        </p:tgtEl>
                                      </p:cBhvr>
                                    </p:animEffect>
                                    <p:set>
                                      <p:cBhvr>
                                        <p:cTn id="17" dur="1" fill="hold">
                                          <p:stCondLst>
                                            <p:cond delay="499"/>
                                          </p:stCondLst>
                                        </p:cTn>
                                        <p:tgtEl>
                                          <p:spTgt spid="40963"/>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after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40964"/>
                                        </p:tgtEl>
                                        <p:attrNameLst>
                                          <p:attrName>style.visibility</p:attrName>
                                        </p:attrNameLst>
                                      </p:cBhvr>
                                      <p:to>
                                        <p:strVal val="visible"/>
                                      </p:to>
                                    </p:set>
                                    <p:animEffect transition="in" filter="circle(in)">
                                      <p:cBhvr>
                                        <p:cTn id="22" dur="2000"/>
                                        <p:tgtEl>
                                          <p:spTgt spid="4096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P spid="40963" grpId="0"/>
      <p:bldP spid="40963" grpId="1"/>
      <p:bldP spid="40964" grpId="0"/>
    </p:bldLst>
  </p:timing>
</p:sld>
</file>

<file path=ppt/slides/slide28.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41986" name="Retângulo 3"/>
          <p:cNvSpPr/>
          <p:nvPr/>
        </p:nvSpPr>
        <p:spPr>
          <a:xfrm>
            <a:off x="179388" y="723900"/>
            <a:ext cx="8785225" cy="461963"/>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400" i="1">
                <a:latin typeface="Tahoma" pitchFamily="34" charset="0"/>
                <a:ea typeface="Tahoma" pitchFamily="34" charset="0"/>
              </a:rPr>
              <a:t>E se a liminar é deferida e a sentença é de improcedência?</a:t>
            </a:r>
            <a:endParaRPr lang="pt-BR" altLang="en-US" sz="2400" i="1">
              <a:latin typeface="Tahoma" pitchFamily="34" charset="0"/>
              <a:ea typeface="Tahoma" pitchFamily="34" charset="0"/>
            </a:endParaRPr>
          </a:p>
        </p:txBody>
      </p:sp>
      <p:sp>
        <p:nvSpPr>
          <p:cNvPr id="41987" name="Retângulo 4"/>
          <p:cNvSpPr/>
          <p:nvPr/>
        </p:nvSpPr>
        <p:spPr>
          <a:xfrm>
            <a:off x="179388" y="2130425"/>
            <a:ext cx="8785225" cy="3170238"/>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a:latin typeface="Trebuchet MS" pitchFamily="34" charset="0"/>
              </a:rPr>
              <a:t>RMS. REINTEGRAÇÃO DE POSSE. LIMINAR. IMPROCEDÊNCIA DA AÇÃO. CONSEQÜÊNCIA.</a:t>
            </a:r>
            <a:endParaRPr lang="pt-BR" altLang="en-US" sz="2000">
              <a:latin typeface="Trebuchet MS" pitchFamily="34" charset="0"/>
            </a:endParaRPr>
          </a:p>
          <a:p>
            <a:pPr marL="0" lvl="0" indent="0" algn="just" eaLnBrk="1" hangingPunct="1"/>
            <a:r>
              <a:rPr lang="pt-BR" altLang="en-US" sz="2000">
                <a:latin typeface="Trebuchet MS" pitchFamily="34" charset="0"/>
              </a:rPr>
              <a:t>1. </a:t>
            </a:r>
            <a:r>
              <a:rPr lang="pt-BR" altLang="en-US" sz="2000" b="1" u="sng">
                <a:latin typeface="Trebuchet MS" pitchFamily="34" charset="0"/>
              </a:rPr>
              <a:t>Não há</a:t>
            </a:r>
            <a:r>
              <a:rPr lang="pt-BR" altLang="en-US" sz="2000" u="sng">
                <a:latin typeface="Trebuchet MS" pitchFamily="34" charset="0"/>
              </a:rPr>
              <a:t> direito</a:t>
            </a:r>
            <a:r>
              <a:rPr lang="pt-BR" altLang="en-US" sz="2000">
                <a:latin typeface="Trebuchet MS" pitchFamily="34" charset="0"/>
              </a:rPr>
              <a:t>, muito menos líquido e certo, </a:t>
            </a:r>
            <a:r>
              <a:rPr lang="pt-BR" altLang="en-US" sz="2000" b="1" u="sng">
                <a:latin typeface="Trebuchet MS" pitchFamily="34" charset="0"/>
              </a:rPr>
              <a:t>a manutenção de liminar</a:t>
            </a:r>
            <a:r>
              <a:rPr lang="pt-BR" altLang="en-US" sz="2000" u="sng">
                <a:latin typeface="Trebuchet MS" pitchFamily="34" charset="0"/>
              </a:rPr>
              <a:t> concedida em </a:t>
            </a:r>
            <a:r>
              <a:rPr lang="pt-BR" altLang="en-US" sz="2000" b="1" u="sng">
                <a:latin typeface="Trebuchet MS" pitchFamily="34" charset="0"/>
              </a:rPr>
              <a:t>ação de reintegração de posse julgada improcedente</a:t>
            </a:r>
            <a:r>
              <a:rPr lang="pt-BR" altLang="en-US" sz="2000" u="sng">
                <a:latin typeface="Trebuchet MS" pitchFamily="34" charset="0"/>
              </a:rPr>
              <a:t>, mesmo no caso de interposição de apelação recebida no efeito suspensivo</a:t>
            </a:r>
            <a:r>
              <a:rPr lang="pt-BR" altLang="en-US" sz="2000">
                <a:latin typeface="Trebuchet MS" pitchFamily="34" charset="0"/>
              </a:rPr>
              <a:t>, pois a hipótese obviamente não comporta execução provisória. A improcedência da ação acarreta si et in quantum a revogação da liminar.</a:t>
            </a:r>
            <a:endParaRPr lang="pt-BR" altLang="en-US" sz="2000">
              <a:latin typeface="Trebuchet MS" pitchFamily="34" charset="0"/>
            </a:endParaRPr>
          </a:p>
          <a:p>
            <a:pPr marL="0" lvl="0" indent="0" algn="just" eaLnBrk="1" hangingPunct="1"/>
            <a:r>
              <a:rPr lang="pt-BR" altLang="en-US" sz="2000">
                <a:latin typeface="Trebuchet MS" pitchFamily="34" charset="0"/>
              </a:rPr>
              <a:t>2. Recurso ordinário desprovido.</a:t>
            </a:r>
            <a:endParaRPr lang="pt-BR" altLang="en-US" sz="2000">
              <a:latin typeface="Trebuchet MS" pitchFamily="34" charset="0"/>
            </a:endParaRPr>
          </a:p>
          <a:p>
            <a:pPr marL="0" lvl="0" indent="0" algn="just" eaLnBrk="1" hangingPunct="1"/>
            <a:r>
              <a:rPr lang="pt-BR" altLang="en-US" sz="2000">
                <a:latin typeface="Trebuchet MS" pitchFamily="34" charset="0"/>
              </a:rPr>
              <a:t>(RMS 19.169/SP, Rel. Ministro FERNANDO GONÇALVES, QUARTA TURMA, julgado em 11/09/2007, DJ 24/09/2007, p. 309)</a:t>
            </a:r>
            <a:endParaRPr lang="pt-BR" altLang="en-US" sz="2000">
              <a:latin typeface="Trebuchet MS" pitchFamily="34" charset="0"/>
            </a:endParaRPr>
          </a:p>
        </p:txBody>
      </p:sp>
      <p:sp>
        <p:nvSpPr>
          <p:cNvPr id="41988" name="Retângulo 1"/>
          <p:cNvSpPr/>
          <p:nvPr/>
        </p:nvSpPr>
        <p:spPr>
          <a:xfrm>
            <a:off x="179388" y="2100263"/>
            <a:ext cx="8785225" cy="341630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a:latin typeface="Trebuchet MS" pitchFamily="34" charset="0"/>
              </a:rPr>
              <a:t>PROCESSO CIVIL - AGRAVO REGIMENTAL - AGRAVO DE INSTRUMENTO - AÇÃO DE REINTEGRAÇÃO DE POSSE - LIMINAR DEFERIDA - IMPROCEDÊNCIA DA DEMANDA - REEXAME DE PROVA - DISSÍDIO JURISPRUDENCIAL.</a:t>
            </a:r>
            <a:endParaRPr lang="pt-BR" altLang="en-US">
              <a:latin typeface="Trebuchet MS" pitchFamily="34" charset="0"/>
            </a:endParaRPr>
          </a:p>
          <a:p>
            <a:pPr marL="0" lvl="0" indent="0" algn="just" eaLnBrk="1" hangingPunct="1"/>
            <a:r>
              <a:rPr lang="pt-BR" altLang="en-US">
                <a:latin typeface="Trebuchet MS" pitchFamily="34" charset="0"/>
              </a:rPr>
              <a:t>I   - </a:t>
            </a:r>
            <a:r>
              <a:rPr lang="pt-BR" altLang="en-US" u="sng">
                <a:latin typeface="Trebuchet MS" pitchFamily="34" charset="0"/>
              </a:rPr>
              <a:t>Julgada </a:t>
            </a:r>
            <a:r>
              <a:rPr lang="pt-BR" altLang="en-US" b="1" u="sng">
                <a:latin typeface="Trebuchet MS" pitchFamily="34" charset="0"/>
              </a:rPr>
              <a:t>improcedente</a:t>
            </a:r>
            <a:r>
              <a:rPr lang="pt-BR" altLang="en-US" u="sng">
                <a:latin typeface="Trebuchet MS" pitchFamily="34" charset="0"/>
              </a:rPr>
              <a:t>, no mérito, a demanda de reintegração possessória, </a:t>
            </a:r>
            <a:r>
              <a:rPr lang="pt-BR" altLang="en-US" b="1" u="sng">
                <a:latin typeface="Trebuchet MS" pitchFamily="34" charset="0"/>
              </a:rPr>
              <a:t>impõe-se seja a posse restituída a quem dela, por força de liminar, havia sido destituído</a:t>
            </a:r>
            <a:r>
              <a:rPr lang="pt-BR" altLang="en-US">
                <a:latin typeface="Trebuchet MS" pitchFamily="34" charset="0"/>
              </a:rPr>
              <a:t>.</a:t>
            </a:r>
            <a:endParaRPr lang="pt-BR" altLang="en-US">
              <a:latin typeface="Trebuchet MS" pitchFamily="34" charset="0"/>
            </a:endParaRPr>
          </a:p>
          <a:p>
            <a:pPr marL="0" lvl="0" indent="0" algn="just" eaLnBrk="1" hangingPunct="1"/>
            <a:r>
              <a:rPr lang="pt-BR" altLang="en-US">
                <a:latin typeface="Trebuchet MS" pitchFamily="34" charset="0"/>
              </a:rPr>
              <a:t>II  - Inadmissível recurso especial com pretensão de reexame de prova (Súmula 07 do STJ).</a:t>
            </a:r>
            <a:endParaRPr lang="pt-BR" altLang="en-US">
              <a:latin typeface="Trebuchet MS" pitchFamily="34" charset="0"/>
            </a:endParaRPr>
          </a:p>
          <a:p>
            <a:pPr marL="0" lvl="0" indent="0" algn="just" eaLnBrk="1" hangingPunct="1"/>
            <a:r>
              <a:rPr lang="pt-BR" altLang="en-US">
                <a:latin typeface="Trebuchet MS" pitchFamily="34" charset="0"/>
              </a:rPr>
              <a:t>III - Ausência de caracterização do dissídio jurisprudencial.</a:t>
            </a:r>
            <a:endParaRPr lang="pt-BR" altLang="en-US">
              <a:latin typeface="Trebuchet MS" pitchFamily="34" charset="0"/>
            </a:endParaRPr>
          </a:p>
          <a:p>
            <a:pPr marL="0" lvl="0" indent="0" algn="just" eaLnBrk="1" hangingPunct="1"/>
            <a:r>
              <a:rPr lang="pt-BR" altLang="en-US">
                <a:latin typeface="Trebuchet MS" pitchFamily="34" charset="0"/>
              </a:rPr>
              <a:t>IV  - Agravo Regimental improvido.</a:t>
            </a:r>
            <a:endParaRPr lang="pt-BR" altLang="en-US">
              <a:latin typeface="Trebuchet MS" pitchFamily="34" charset="0"/>
            </a:endParaRPr>
          </a:p>
          <a:p>
            <a:pPr marL="0" lvl="0" indent="0" algn="just" eaLnBrk="1" hangingPunct="1"/>
            <a:r>
              <a:rPr lang="en-US" altLang="en-US">
                <a:latin typeface="Trebuchet MS" pitchFamily="34" charset="0"/>
              </a:rPr>
              <a:t>(AgRg no Ag 133.843/DF, Rel. </a:t>
            </a:r>
            <a:r>
              <a:rPr lang="pt-BR" altLang="en-US">
                <a:latin typeface="Trebuchet MS" pitchFamily="34" charset="0"/>
              </a:rPr>
              <a:t>Ministro WALDEMAR ZVEITER, TERCEIRA TURMA, julgado em 19/03/1998, DJ 10/08/1998, p. 57)</a:t>
            </a:r>
            <a:endParaRPr lang="pt-BR" altLang="en-US">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1986"/>
                                        </p:tgtEl>
                                        <p:attrNameLst>
                                          <p:attrName>style.visibility</p:attrName>
                                        </p:attrNameLst>
                                      </p:cBhvr>
                                      <p:to>
                                        <p:strVal val="visible"/>
                                      </p:to>
                                    </p:set>
                                    <p:animEffect transition="in" filter="fade">
                                      <p:cBhvr>
                                        <p:cTn id="7" dur="500"/>
                                        <p:tgtEl>
                                          <p:spTgt spid="4198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1987"/>
                                        </p:tgtEl>
                                        <p:attrNameLst>
                                          <p:attrName>style.visibility</p:attrName>
                                        </p:attrNameLst>
                                      </p:cBhvr>
                                      <p:to>
                                        <p:strVal val="visible"/>
                                      </p:to>
                                    </p:set>
                                    <p:animEffect transition="in" filter="circle(in)">
                                      <p:cBhvr>
                                        <p:cTn id="12" dur="2000"/>
                                        <p:tgtEl>
                                          <p:spTgt spid="4198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xit" presetSubtype="0" fill="hold" grpId="1" nodeType="clickEffect">
                                  <p:stCondLst>
                                    <p:cond delay="0"/>
                                  </p:stCondLst>
                                  <p:childTnLst>
                                    <p:animEffect transition="out" filter="fade">
                                      <p:cBhvr>
                                        <p:cTn id="16" dur="500"/>
                                        <p:tgtEl>
                                          <p:spTgt spid="41987"/>
                                        </p:tgtEl>
                                      </p:cBhvr>
                                    </p:animEffect>
                                    <p:set>
                                      <p:cBhvr>
                                        <p:cTn id="17" dur="1" fill="hold">
                                          <p:stCondLst>
                                            <p:cond delay="499"/>
                                          </p:stCondLst>
                                        </p:cTn>
                                        <p:tgtEl>
                                          <p:spTgt spid="41987"/>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after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41988"/>
                                        </p:tgtEl>
                                        <p:attrNameLst>
                                          <p:attrName>style.visibility</p:attrName>
                                        </p:attrNameLst>
                                      </p:cBhvr>
                                      <p:to>
                                        <p:strVal val="visible"/>
                                      </p:to>
                                    </p:set>
                                    <p:animEffect transition="in" filter="circle(in)">
                                      <p:cBhvr>
                                        <p:cTn id="22" dur="2000"/>
                                        <p:tgtEl>
                                          <p:spTgt spid="4198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1986" grpId="0"/>
      <p:bldP spid="41987" grpId="0"/>
      <p:bldP spid="41987" grpId="1"/>
      <p:bldP spid="41988" grpId="0"/>
    </p:bldLst>
  </p:timing>
</p:sld>
</file>

<file path=ppt/slides/slide29.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43010" name="Retângulo 3"/>
          <p:cNvSpPr/>
          <p:nvPr/>
        </p:nvSpPr>
        <p:spPr>
          <a:xfrm>
            <a:off x="179388" y="115888"/>
            <a:ext cx="8785225" cy="2678112"/>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400" i="1">
                <a:latin typeface="Tahoma" pitchFamily="34" charset="0"/>
                <a:ea typeface="Tahoma" pitchFamily="34" charset="0"/>
              </a:rPr>
              <a:t>4) Em relação à liminar na possessória:</a:t>
            </a:r>
            <a:endParaRPr lang="pt-BR" altLang="en-US" sz="2400" i="1">
              <a:latin typeface="Tahoma" pitchFamily="34" charset="0"/>
              <a:ea typeface="Tahoma" pitchFamily="34" charset="0"/>
            </a:endParaRPr>
          </a:p>
          <a:p>
            <a:pPr marL="0" lvl="0" indent="0" algn="just" eaLnBrk="1" hangingPunct="1"/>
            <a:r>
              <a:rPr lang="pt-BR" altLang="en-US" sz="2400" i="1">
                <a:latin typeface="Tahoma" pitchFamily="34" charset="0"/>
                <a:ea typeface="Tahoma" pitchFamily="34" charset="0"/>
              </a:rPr>
              <a:t>(i) a concessão sempre decorre de uma situação de urgência? Sempre se exige fumus boni iuris e periculum in mora?</a:t>
            </a:r>
            <a:endParaRPr lang="pt-BR" altLang="en-US" sz="2400" i="1">
              <a:latin typeface="Tahoma" pitchFamily="34" charset="0"/>
              <a:ea typeface="Tahoma" pitchFamily="34" charset="0"/>
            </a:endParaRPr>
          </a:p>
          <a:p>
            <a:pPr marL="0" lvl="0" indent="0" algn="just" eaLnBrk="1" hangingPunct="1"/>
            <a:r>
              <a:rPr lang="pt-BR" altLang="en-US" sz="2400" i="1">
                <a:latin typeface="Tahoma" pitchFamily="34" charset="0"/>
                <a:ea typeface="Tahoma" pitchFamily="34" charset="0"/>
              </a:rPr>
              <a:t>(ii) pode o magistrado indeferir de plano a liminar? Ou necessariamente, se ausentes os requisitos, deverá designar audiência de justificação?</a:t>
            </a:r>
            <a:endParaRPr lang="pt-BR" altLang="en-US" sz="2400" i="1">
              <a:latin typeface="Tahoma" pitchFamily="34" charset="0"/>
              <a:ea typeface="Tahoma" pitchFamily="34" charset="0"/>
            </a:endParaRPr>
          </a:p>
          <a:p>
            <a:pPr marL="0" lvl="0" indent="0" algn="just" eaLnBrk="1" hangingPunct="1"/>
            <a:endParaRPr lang="pt-BR" altLang="en-US" sz="2400" i="1">
              <a:latin typeface="Tahoma" pitchFamily="34" charset="0"/>
              <a:ea typeface="Tahoma" pitchFamily="34" charset="0"/>
            </a:endParaRPr>
          </a:p>
        </p:txBody>
      </p:sp>
      <p:sp>
        <p:nvSpPr>
          <p:cNvPr id="43011" name="Retângulo 4"/>
          <p:cNvSpPr/>
          <p:nvPr/>
        </p:nvSpPr>
        <p:spPr>
          <a:xfrm>
            <a:off x="539750" y="3208338"/>
            <a:ext cx="8135938" cy="2308225"/>
          </a:xfrm>
          <a:prstGeom prst="rect">
            <a:avLst/>
          </a:prstGeom>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514350" marR="0" lvl="0" indent="-514350" algn="just" eaLnBrk="1" hangingPunct="1">
              <a:buAutoNum type="romanLcParenBoth"/>
            </a:pPr>
            <a:r>
              <a:rPr sz="2400">
                <a:latin typeface="Trebuchet MS" pitchFamily="34" charset="0"/>
              </a:rPr>
              <a:t>requisito é a posse nova</a:t>
            </a:r>
            <a:endParaRPr sz="2400">
              <a:latin typeface="Trebuchet MS" pitchFamily="34" charset="0"/>
            </a:endParaRPr>
          </a:p>
          <a:p>
            <a:pPr marL="0" marR="0" lvl="0" indent="0" algn="just" eaLnBrk="1" hangingPunct="1"/>
            <a:endParaRPr sz="2400">
              <a:latin typeface="Trebuchet MS" pitchFamily="34" charset="0"/>
            </a:endParaRPr>
          </a:p>
          <a:p>
            <a:pPr marL="0" marR="0" lvl="0" indent="0" algn="just" eaLnBrk="1" hangingPunct="1"/>
            <a:r>
              <a:rPr sz="2400">
                <a:latin typeface="Trebuchet MS" pitchFamily="34" charset="0"/>
              </a:rPr>
              <a:t>(ii) posição MAJORITÁRIA na doutrina: Só pode o magistrado indeferir de plano a liminar se for caso de indeferimento da inicial. Indeferir simplesmente porque ausentes os requisitos não é a solução mais adequada. </a:t>
            </a:r>
            <a:endParaRPr sz="2400">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3010"/>
                                        </p:tgtEl>
                                        <p:attrNameLst>
                                          <p:attrName>style.visibility</p:attrName>
                                        </p:attrNameLst>
                                      </p:cBhvr>
                                      <p:to>
                                        <p:strVal val="visible"/>
                                      </p:to>
                                    </p:set>
                                    <p:animEffect transition="in" filter="fade">
                                      <p:cBhvr>
                                        <p:cTn id="7" dur="500"/>
                                        <p:tgtEl>
                                          <p:spTgt spid="4301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3011"/>
                                        </p:tgtEl>
                                        <p:attrNameLst>
                                          <p:attrName>style.visibility</p:attrName>
                                        </p:attrNameLst>
                                      </p:cBhvr>
                                      <p:to>
                                        <p:strVal val="visible"/>
                                      </p:to>
                                    </p:set>
                                    <p:animEffect transition="in" filter="circle(in)">
                                      <p:cBhvr>
                                        <p:cTn id="12" dur="2000"/>
                                        <p:tgtEl>
                                          <p:spTgt spid="430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3010" grpId="0"/>
      <p:bldP spid="43011" grpId="0"/>
    </p:bldLst>
  </p:timing>
</p:sld>
</file>

<file path=ppt/slides/slide3.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16386" name="Rectangle 3"/>
          <p:cNvSpPr/>
          <p:nvPr/>
        </p:nvSpPr>
        <p:spPr>
          <a:xfrm>
            <a:off x="180975" y="0"/>
            <a:ext cx="9144000" cy="6858000"/>
          </a:xfrm>
          <a:prstGeom prst="rect">
            <a:avLst/>
          </a:prstGeom>
          <a:noFill/>
          <a:ln>
            <a:noFill/>
            <a:miter lim="800000"/>
          </a:ln>
        </p:spPr>
        <p:txBody>
          <a:bodyPr>
            <a:no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buChar char="•"/>
            </a:pPr>
            <a:r>
              <a:rPr lang="pt-BR" altLang="en-US" sz="3200">
                <a:latin typeface="Tahoma" pitchFamily="34" charset="0"/>
                <a:ea typeface="Arial" pitchFamily="34" charset="0"/>
              </a:rPr>
              <a:t> </a:t>
            </a:r>
            <a:r>
              <a:rPr lang="pt-BR" altLang="en-US" sz="3200" u="sng">
                <a:latin typeface="Tahoma" pitchFamily="34" charset="0"/>
                <a:ea typeface="Arial" pitchFamily="34" charset="0"/>
              </a:rPr>
              <a:t>Objetivo da aula:</a:t>
            </a:r>
            <a:endParaRPr lang="pt-BR" altLang="en-US" sz="3200">
              <a:latin typeface="Tahoma" pitchFamily="34" charset="0"/>
              <a:ea typeface="Arial" pitchFamily="34" charset="0"/>
            </a:endParaRPr>
          </a:p>
          <a:p>
            <a:pPr marL="0" lvl="0" indent="0" algn="just" eaLnBrk="1" hangingPunct="1"/>
            <a:endParaRPr lang="pt-BR" altLang="en-US" sz="1000">
              <a:latin typeface="Tahoma" pitchFamily="34" charset="0"/>
              <a:ea typeface="Arial" pitchFamily="34" charset="0"/>
            </a:endParaRPr>
          </a:p>
          <a:p>
            <a:pPr marL="0" lvl="0" indent="0" algn="just">
              <a:lnSpc>
                <a:spcPct val="150000"/>
              </a:lnSpc>
              <a:buChar char="-"/>
            </a:pPr>
            <a:r>
              <a:rPr lang="pt-BR" altLang="en-US" sz="2400">
                <a:latin typeface="Tahoma" pitchFamily="34" charset="0"/>
                <a:ea typeface="Arial" pitchFamily="34" charset="0"/>
              </a:rPr>
              <a:t>O que se entende por posse?</a:t>
            </a:r>
            <a:endParaRPr lang="pt-BR" altLang="en-US" sz="2400">
              <a:latin typeface="Tahoma" pitchFamily="34" charset="0"/>
              <a:ea typeface="Arial" pitchFamily="34" charset="0"/>
            </a:endParaRPr>
          </a:p>
          <a:p>
            <a:pPr marL="0" lvl="0" indent="0" algn="just">
              <a:lnSpc>
                <a:spcPct val="150000"/>
              </a:lnSpc>
              <a:buChar char="-"/>
            </a:pPr>
            <a:r>
              <a:rPr lang="pt-BR" altLang="en-US" sz="2400">
                <a:latin typeface="Tahoma" pitchFamily="34" charset="0"/>
                <a:ea typeface="Arial" pitchFamily="34" charset="0"/>
              </a:rPr>
              <a:t>Quais as diversas classificações para a posse?</a:t>
            </a:r>
            <a:endParaRPr lang="pt-BR" altLang="en-US" sz="2400">
              <a:latin typeface="Tahoma" pitchFamily="34" charset="0"/>
              <a:ea typeface="Arial" pitchFamily="34" charset="0"/>
            </a:endParaRPr>
          </a:p>
          <a:p>
            <a:pPr marL="0" lvl="0" indent="0" algn="just">
              <a:lnSpc>
                <a:spcPct val="150000"/>
              </a:lnSpc>
            </a:pPr>
            <a:r>
              <a:rPr lang="pt-BR" altLang="en-US" sz="2400">
                <a:latin typeface="Tahoma" pitchFamily="34" charset="0"/>
                <a:ea typeface="Arial" pitchFamily="34" charset="0"/>
              </a:rPr>
              <a:t>(direta / indireta; justa / injusta; boa-fé / má-fé; nova / velha)</a:t>
            </a:r>
            <a:endParaRPr lang="pt-BR" altLang="en-US" sz="2400">
              <a:latin typeface="Tahoma" pitchFamily="34" charset="0"/>
              <a:ea typeface="Arial" pitchFamily="34" charset="0"/>
            </a:endParaRPr>
          </a:p>
          <a:p>
            <a:pPr marL="0" lvl="0" indent="0" algn="just">
              <a:lnSpc>
                <a:spcPct val="150000"/>
              </a:lnSpc>
              <a:buChar char="-"/>
            </a:pPr>
            <a:r>
              <a:rPr lang="pt-BR" altLang="en-US" sz="2400">
                <a:latin typeface="Tahoma" pitchFamily="34" charset="0"/>
                <a:ea typeface="Arial" pitchFamily="34" charset="0"/>
              </a:rPr>
              <a:t>Qual a distinção entre ação possessória / petitória?</a:t>
            </a:r>
            <a:endParaRPr lang="pt-BR" altLang="en-US" sz="2400">
              <a:latin typeface="Tahoma" pitchFamily="34" charset="0"/>
              <a:ea typeface="Arial" pitchFamily="34" charset="0"/>
            </a:endParaRPr>
          </a:p>
          <a:p>
            <a:pPr marL="0" lvl="0" indent="0" algn="just">
              <a:lnSpc>
                <a:spcPct val="150000"/>
              </a:lnSpc>
              <a:buChar char="-"/>
            </a:pPr>
            <a:r>
              <a:rPr lang="pt-BR" altLang="en-US" sz="2400">
                <a:latin typeface="Tahoma" pitchFamily="34" charset="0"/>
                <a:ea typeface="Arial" pitchFamily="34" charset="0"/>
              </a:rPr>
              <a:t>Quais são exemplos de ações petitórias?</a:t>
            </a:r>
            <a:endParaRPr lang="pt-BR" altLang="en-US" sz="2400">
              <a:latin typeface="Tahoma" pitchFamily="34" charset="0"/>
              <a:ea typeface="Arial" pitchFamily="34" charset="0"/>
            </a:endParaRPr>
          </a:p>
          <a:p>
            <a:pPr marL="0" lvl="0" indent="0" algn="just">
              <a:lnSpc>
                <a:spcPct val="150000"/>
              </a:lnSpc>
              <a:buChar char="-"/>
            </a:pPr>
            <a:r>
              <a:rPr lang="pt-BR" altLang="en-US" sz="2400">
                <a:latin typeface="Tahoma" pitchFamily="34" charset="0"/>
                <a:ea typeface="Arial" pitchFamily="34" charset="0"/>
              </a:rPr>
              <a:t>Quais são as possessórias?</a:t>
            </a:r>
            <a:endParaRPr lang="pt-BR" altLang="en-US" sz="2400">
              <a:latin typeface="Tahoma" pitchFamily="34" charset="0"/>
              <a:ea typeface="Arial" pitchFamily="34" charset="0"/>
            </a:endParaRPr>
          </a:p>
          <a:p>
            <a:pPr marL="0" lvl="0" indent="0" algn="just">
              <a:lnSpc>
                <a:spcPct val="150000"/>
              </a:lnSpc>
              <a:buChar char="-"/>
            </a:pPr>
            <a:r>
              <a:rPr lang="pt-BR" altLang="en-US" sz="2400">
                <a:latin typeface="Tahoma" pitchFamily="34" charset="0"/>
                <a:ea typeface="Arial" pitchFamily="34" charset="0"/>
              </a:rPr>
              <a:t>O que significa a fungibilidade das possessórias?</a:t>
            </a:r>
            <a:endParaRPr lang="pt-BR" altLang="en-US" sz="2400">
              <a:latin typeface="Tahoma" pitchFamily="34" charset="0"/>
              <a:ea typeface="Arial" pitchFamily="34" charset="0"/>
            </a:endParaRPr>
          </a:p>
          <a:p>
            <a:pPr marL="0" lvl="0" indent="0" algn="just">
              <a:lnSpc>
                <a:spcPct val="150000"/>
              </a:lnSpc>
              <a:buChar char="-"/>
            </a:pPr>
            <a:r>
              <a:rPr lang="pt-BR" altLang="en-US" sz="2400">
                <a:latin typeface="Tahoma" pitchFamily="34" charset="0"/>
                <a:ea typeface="Arial" pitchFamily="34" charset="0"/>
              </a:rPr>
              <a:t>Qual a diferença entre esbulho / turbação / ameaça de moléstia à posse?</a:t>
            </a:r>
            <a:endParaRPr lang="pt-BR" altLang="en-US" sz="2400">
              <a:latin typeface="Tahoma" pitchFamily="34" charset="0"/>
              <a:ea typeface="Arial" pitchFamily="34" charset="0"/>
            </a:endParaRPr>
          </a:p>
          <a:p>
            <a:pPr marL="0" lvl="0" indent="0" algn="just">
              <a:lnSpc>
                <a:spcPct val="150000"/>
              </a:lnSpc>
              <a:buChar char="-"/>
            </a:pPr>
            <a:r>
              <a:rPr lang="pt-BR" altLang="en-US" sz="2400">
                <a:latin typeface="Tahoma" pitchFamily="34" charset="0"/>
                <a:ea typeface="Arial" pitchFamily="34" charset="0"/>
              </a:rPr>
              <a:t>Qual o procedimento das ações possessórias?</a:t>
            </a:r>
            <a:endParaRPr lang="pt-BR" altLang="en-US" sz="2400">
              <a:latin typeface="Tahoma" pitchFamily="34" charset="0"/>
              <a:ea typeface="Arial" pitchFamily="34" charset="0"/>
            </a:endParaRPr>
          </a:p>
          <a:p>
            <a:pPr marL="0" lvl="0" indent="0" algn="just">
              <a:lnSpc>
                <a:spcPct val="150000"/>
              </a:lnSpc>
              <a:buChar char="-"/>
            </a:pPr>
            <a:r>
              <a:rPr lang="pt-BR" altLang="en-US" sz="2400">
                <a:latin typeface="Tahoma" pitchFamily="34" charset="0"/>
                <a:ea typeface="Arial" pitchFamily="34" charset="0"/>
              </a:rPr>
              <a:t>Casos concretos</a:t>
            </a:r>
            <a:endParaRPr lang="pt-BR" altLang="en-US" sz="2400">
              <a:latin typeface="Tahoma" pitchFamily="34" charset="0"/>
              <a:ea typeface="Arial" pitchFamily="34" charset="0"/>
            </a:endParaRPr>
          </a:p>
        </p:txBody>
      </p:sp>
    </p:spTree>
  </p:cSld>
  <p:clrMapOvr>
    <a:masterClrMapping/>
  </p:clrMapOvr>
  <p:transition/>
  <p:timing/>
</p:sld>
</file>

<file path=ppt/slides/slide30.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44034" name="Retângulo 3"/>
          <p:cNvSpPr/>
          <p:nvPr/>
        </p:nvSpPr>
        <p:spPr>
          <a:xfrm>
            <a:off x="179388" y="139700"/>
            <a:ext cx="8785225" cy="1201738"/>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400" i="1">
                <a:latin typeface="Tahoma" pitchFamily="34" charset="0"/>
                <a:ea typeface="Tahoma" pitchFamily="34" charset="0"/>
              </a:rPr>
              <a:t>5) Ainda em relação à liminar, se esta for concedida e houver alteração na situação de fato, o juiz poderá revogá-la ou haverá preclusão para o magistrado?</a:t>
            </a:r>
            <a:endParaRPr lang="pt-BR" altLang="en-US" sz="2400" i="1">
              <a:latin typeface="Tahoma" pitchFamily="34" charset="0"/>
              <a:ea typeface="Tahoma" pitchFamily="34" charset="0"/>
            </a:endParaRPr>
          </a:p>
        </p:txBody>
      </p:sp>
      <p:sp>
        <p:nvSpPr>
          <p:cNvPr id="44035" name="Retângulo 4"/>
          <p:cNvSpPr/>
          <p:nvPr/>
        </p:nvSpPr>
        <p:spPr>
          <a:xfrm>
            <a:off x="179388" y="2082800"/>
            <a:ext cx="8785225" cy="381635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eaLnBrk="1" hangingPunct="1"/>
            <a:r>
              <a:rPr lang="pt-BR" altLang="en-US" sz="2200" i="1">
                <a:latin typeface="Trebuchet MS" pitchFamily="34" charset="0"/>
              </a:rPr>
              <a:t>JOÃO BATISTA LOPES* </a:t>
            </a:r>
            <a:endParaRPr lang="pt-BR" altLang="en-US" sz="2200">
              <a:latin typeface="Trebuchet MS" pitchFamily="34" charset="0"/>
            </a:endParaRPr>
          </a:p>
          <a:p>
            <a:pPr marL="0" lvl="0" indent="0" eaLnBrk="1" hangingPunct="1"/>
            <a:r>
              <a:rPr lang="pt-BR" altLang="en-US" sz="2200" i="1">
                <a:latin typeface="Trebuchet MS" pitchFamily="34" charset="0"/>
              </a:rPr>
              <a:t>Não poderá modificá-la: o caminho natural para obter a modificação é o agravo de instrumento, sob pena de preclusão.</a:t>
            </a:r>
            <a:endParaRPr lang="pt-BR" altLang="en-US" sz="2200">
              <a:latin typeface="Trebuchet MS" pitchFamily="34" charset="0"/>
            </a:endParaRPr>
          </a:p>
          <a:p>
            <a:pPr marL="0" lvl="0" indent="0" eaLnBrk="1" hangingPunct="1"/>
            <a:r>
              <a:rPr lang="pt-BR" altLang="en-US" sz="2200" i="1">
                <a:latin typeface="Trebuchet MS" pitchFamily="34" charset="0"/>
              </a:rPr>
              <a:t>Se não houver recurso, o magistrado não poderá modificá-la.</a:t>
            </a:r>
            <a:endParaRPr lang="pt-BR" altLang="en-US" sz="2200">
              <a:latin typeface="Trebuchet MS" pitchFamily="34" charset="0"/>
            </a:endParaRPr>
          </a:p>
          <a:p>
            <a:pPr marL="0" lvl="0" indent="0" eaLnBrk="1" hangingPunct="1"/>
            <a:r>
              <a:rPr lang="pt-BR" altLang="en-US" sz="2200" i="1">
                <a:latin typeface="Trebuchet MS" pitchFamily="34" charset="0"/>
              </a:rPr>
              <a:t>Assim, para este autor, não se aplica a mesma regra das outras liminares.</a:t>
            </a:r>
            <a:endParaRPr lang="pt-BR" altLang="en-US" sz="2200">
              <a:latin typeface="Trebuchet MS" pitchFamily="34" charset="0"/>
            </a:endParaRPr>
          </a:p>
          <a:p>
            <a:pPr marL="0" lvl="0" indent="0" eaLnBrk="1" hangingPunct="1"/>
            <a:r>
              <a:rPr lang="pt-BR" altLang="en-US" sz="2200" i="1">
                <a:latin typeface="Trebuchet MS" pitchFamily="34" charset="0"/>
              </a:rPr>
              <a:t> </a:t>
            </a:r>
            <a:endParaRPr lang="pt-BR" altLang="en-US" sz="2200">
              <a:latin typeface="Trebuchet MS" pitchFamily="34" charset="0"/>
            </a:endParaRPr>
          </a:p>
          <a:p>
            <a:pPr marL="0" lvl="0" indent="0" eaLnBrk="1" hangingPunct="1"/>
            <a:r>
              <a:rPr lang="pt-BR" altLang="en-US" sz="2200">
                <a:latin typeface="Trebuchet MS" pitchFamily="34" charset="0"/>
              </a:rPr>
              <a:t>(Lopes, João Batista. In Inovações sobre o Direito Processual Civil: </a:t>
            </a:r>
            <a:r>
              <a:rPr lang="pt-BR" altLang="en-US" sz="2200" i="1">
                <a:latin typeface="Trebuchet MS" pitchFamily="34" charset="0"/>
              </a:rPr>
              <a:t>Tutelas de urgência</a:t>
            </a:r>
            <a:r>
              <a:rPr lang="pt-BR" altLang="en-US" sz="2200">
                <a:latin typeface="Trebuchet MS" pitchFamily="34" charset="0"/>
              </a:rPr>
              <a:t>. Coord: Arruda Alvim e Eduardo Arruda Alvim. RJ, Forense, 2003, p. 523-534).</a:t>
            </a:r>
            <a:endParaRPr lang="pt-BR" altLang="en-US" sz="2200">
              <a:latin typeface="Trebuchet MS" pitchFamily="34" charset="0"/>
            </a:endParaRPr>
          </a:p>
          <a:p>
            <a:pPr marL="0" lvl="0" indent="0" algn="just" eaLnBrk="1" hangingPunct="1"/>
            <a:endParaRPr lang="pt-BR" altLang="en-US" sz="2200">
              <a:latin typeface="Trebuchet MS" pitchFamily="34" charset="0"/>
            </a:endParaRPr>
          </a:p>
        </p:txBody>
      </p:sp>
      <p:sp>
        <p:nvSpPr>
          <p:cNvPr id="44036" name="Retângulo 1"/>
          <p:cNvSpPr/>
          <p:nvPr/>
        </p:nvSpPr>
        <p:spPr>
          <a:xfrm>
            <a:off x="192088" y="1547813"/>
            <a:ext cx="8701087" cy="36830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eaLnBrk="1" hangingPunct="1"/>
            <a:r>
              <a:rPr lang="pt-BR" altLang="en-US" b="1" i="1">
                <a:latin typeface="Trebuchet MS" pitchFamily="34" charset="0"/>
              </a:rPr>
              <a:t>Contudo, a posição não é pacífica:</a:t>
            </a:r>
            <a:endParaRPr lang="pt-BR" altLang="en-US" b="1">
              <a:latin typeface="Trebuchet MS" pitchFamily="34" charset="0"/>
            </a:endParaRPr>
          </a:p>
        </p:txBody>
      </p:sp>
      <p:sp>
        <p:nvSpPr>
          <p:cNvPr id="44037" name="Retângulo 5"/>
          <p:cNvSpPr/>
          <p:nvPr/>
        </p:nvSpPr>
        <p:spPr>
          <a:xfrm>
            <a:off x="250825" y="2492375"/>
            <a:ext cx="8785225" cy="381635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a:latin typeface="Trebuchet MS" pitchFamily="34" charset="0"/>
              </a:rPr>
              <a:t>PROCESSO CIVIL. MANUTENÇÃO NA POSSE. LIMINAR INAUDITA ALTERA PARTE. REVOGAÇÃO NA AUDIÊNCIA DE CONCILIAÇÃO. FATO RELEVANTE ALEGADO PELO RÉU. POSSIBILIDADE. ORIENTAÇÃO NO TEMA. RECURSO DESACOLHIDO.</a:t>
            </a:r>
            <a:endParaRPr lang="pt-BR" altLang="en-US" sz="2000">
              <a:latin typeface="Trebuchet MS" pitchFamily="34" charset="0"/>
            </a:endParaRPr>
          </a:p>
          <a:p>
            <a:pPr marL="0" lvl="0" indent="0" algn="just" eaLnBrk="1" hangingPunct="1"/>
            <a:r>
              <a:rPr lang="pt-BR" altLang="en-US" sz="2000">
                <a:latin typeface="Trebuchet MS" pitchFamily="34" charset="0"/>
              </a:rPr>
              <a:t>- </a:t>
            </a:r>
            <a:r>
              <a:rPr lang="pt-BR" altLang="en-US" sz="2000" u="sng">
                <a:latin typeface="Trebuchet MS" pitchFamily="34" charset="0"/>
              </a:rPr>
              <a:t>Situações excepcionais </a:t>
            </a:r>
            <a:r>
              <a:rPr lang="pt-BR" altLang="en-US" sz="2000" b="1" u="sng">
                <a:latin typeface="Trebuchet MS" pitchFamily="34" charset="0"/>
              </a:rPr>
              <a:t>autorizam</a:t>
            </a:r>
            <a:r>
              <a:rPr lang="pt-BR" altLang="en-US" sz="2000" u="sng">
                <a:latin typeface="Trebuchet MS" pitchFamily="34" charset="0"/>
              </a:rPr>
              <a:t> possa o </a:t>
            </a:r>
            <a:r>
              <a:rPr lang="pt-BR" altLang="en-US" sz="2000" b="1" u="sng">
                <a:latin typeface="Trebuchet MS" pitchFamily="34" charset="0"/>
              </a:rPr>
              <a:t>juiz suspender o cumprimento da liminar concedida</a:t>
            </a:r>
            <a:r>
              <a:rPr lang="pt-BR" altLang="en-US" sz="2000" u="sng">
                <a:latin typeface="Trebuchet MS" pitchFamily="34" charset="0"/>
              </a:rPr>
              <a:t> em ação possessória</a:t>
            </a:r>
            <a:r>
              <a:rPr lang="pt-BR" altLang="en-US" sz="2000">
                <a:latin typeface="Trebuchet MS" pitchFamily="34" charset="0"/>
              </a:rPr>
              <a:t>. Assim, verbi gratia, se o réu demonstrar fato relevante, a tornar incertos os fatos narrados na inicial, tais como a delimitação do terreno, a titularidade da posse e a data desta.</a:t>
            </a:r>
            <a:endParaRPr lang="pt-BR" altLang="en-US" sz="2000">
              <a:latin typeface="Trebuchet MS" pitchFamily="34" charset="0"/>
            </a:endParaRPr>
          </a:p>
          <a:p>
            <a:pPr marL="0" lvl="0" indent="0" algn="just" eaLnBrk="1" hangingPunct="1"/>
            <a:r>
              <a:rPr lang="pt-BR" altLang="en-US" sz="2000">
                <a:latin typeface="Trebuchet MS" pitchFamily="34" charset="0"/>
              </a:rPr>
              <a:t>(REsp 197.999/PR, Rel. Ministro Sálvio De Figueiredo Teixeira, 4ª T., j. 07.02.2002, DJ 15.04.2002 p. 221)</a:t>
            </a:r>
            <a:endParaRPr lang="pt-BR" altLang="en-US" sz="2000">
              <a:latin typeface="Trebuchet MS" pitchFamily="34" charset="0"/>
            </a:endParaRPr>
          </a:p>
          <a:p>
            <a:pPr marL="0" lvl="0" indent="0" algn="just" eaLnBrk="1" hangingPunct="1"/>
            <a:endParaRPr lang="pt-BR" altLang="en-US" sz="2000">
              <a:latin typeface="Trebuchet MS" pitchFamily="34" charset="0"/>
            </a:endParaRPr>
          </a:p>
        </p:txBody>
      </p:sp>
      <p:sp>
        <p:nvSpPr>
          <p:cNvPr id="44038" name="Retângulo 7"/>
          <p:cNvSpPr/>
          <p:nvPr/>
        </p:nvSpPr>
        <p:spPr>
          <a:xfrm>
            <a:off x="107950" y="1916113"/>
            <a:ext cx="8785225" cy="5078412"/>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a:latin typeface="Trebuchet MS" pitchFamily="34" charset="0"/>
              </a:rPr>
              <a:t>CIVIL E PROCESSUAL. </a:t>
            </a:r>
            <a:r>
              <a:rPr lang="pt-BR" altLang="en-US" u="sng">
                <a:latin typeface="Trebuchet MS" pitchFamily="34" charset="0"/>
              </a:rPr>
              <a:t>AÇÃO DE REINTEGRAÇÃO DE POSSE. LIMINAR CONCEDIDA. PEDIDO DE RECONSIDERAÇÃO FORMULADO DE IMEDIATO. POSSIBILIDADE. REPARAÇÃO DE ERRO DE DIREITO. DESNECESSIDADE DE INTERPOSIÇÃO DE AGRAVO DE INSTRUMENTO. PRECLUSÃO NÃO CONFIGURADA. </a:t>
            </a:r>
            <a:r>
              <a:rPr lang="pt-BR" altLang="en-US">
                <a:latin typeface="Trebuchet MS" pitchFamily="34" charset="0"/>
              </a:rPr>
              <a:t>MEDIDA CAUTELAR INCIDENTAL. PERDA DE OBJETO.</a:t>
            </a:r>
            <a:endParaRPr lang="pt-BR" altLang="en-US">
              <a:latin typeface="Trebuchet MS" pitchFamily="34" charset="0"/>
            </a:endParaRPr>
          </a:p>
          <a:p>
            <a:pPr marL="0" lvl="0" indent="0" algn="just" eaLnBrk="1" hangingPunct="1"/>
            <a:r>
              <a:rPr lang="pt-BR" altLang="en-US">
                <a:latin typeface="Trebuchet MS" pitchFamily="34" charset="0"/>
              </a:rPr>
              <a:t>I. Inobstante se exija, para a revogação de liminar em ação possessória, que ela ocorra ou em juízo de retratação, mediante a interposição de agravo pela parte, ou na sentença que julga a causa, admite-se, em hipóteses excepcionais, tal ato... ... quando a parte, tendo formulado o pedido de reconsideração dentro do prazo recursal, aponta erro de direito, que vem a ser reconhecido pelo juízo, ainda antes de concretamente realizada a desocupação do imóvel, portanto sem que a liminar houvesse operado qualquer efeito prático.</a:t>
            </a:r>
            <a:endParaRPr lang="pt-BR" altLang="en-US">
              <a:latin typeface="Trebuchet MS" pitchFamily="34" charset="0"/>
            </a:endParaRPr>
          </a:p>
          <a:p>
            <a:pPr marL="0" lvl="0" indent="0" algn="just" eaLnBrk="1" hangingPunct="1"/>
            <a:r>
              <a:rPr lang="pt-BR" altLang="en-US">
                <a:latin typeface="Trebuchet MS" pitchFamily="34" charset="0"/>
              </a:rPr>
              <a:t>II. Recurso especial conhecido e provido, para manter o despacho que revogou a liminar, até ulterior decisão das instâncias ordinárias, prejudicada a Medida Cautelar n. 4.833/MT.</a:t>
            </a:r>
            <a:endParaRPr lang="pt-BR" altLang="en-US">
              <a:latin typeface="Trebuchet MS" pitchFamily="34" charset="0"/>
            </a:endParaRPr>
          </a:p>
          <a:p>
            <a:pPr marL="0" lvl="0" indent="0" algn="just" eaLnBrk="1" hangingPunct="1"/>
            <a:r>
              <a:rPr lang="pt-BR" altLang="en-US">
                <a:latin typeface="Trebuchet MS" pitchFamily="34" charset="0"/>
              </a:rPr>
              <a:t>(REsp 443.386/MT, Rel. Ministro  ALDIR PASSARINHO JUNIOR, QUARTA TURMA, julgado em 19.11.2002, DJ 14.04.2003 p. 228)</a:t>
            </a:r>
            <a:endParaRPr lang="pt-BR" altLang="en-US">
              <a:latin typeface="Trebuchet MS" pitchFamily="34" charset="0"/>
            </a:endParaRPr>
          </a:p>
          <a:p>
            <a:pPr marL="0" lvl="0" indent="0" algn="just" eaLnBrk="1" hangingPunct="1"/>
            <a:endParaRPr lang="pt-BR" altLang="en-US">
              <a:latin typeface="Trebuchet MS" pitchFamily="34" charset="0"/>
            </a:endParaRPr>
          </a:p>
        </p:txBody>
      </p:sp>
      <p:sp>
        <p:nvSpPr>
          <p:cNvPr id="44039" name="Retângulo 8"/>
          <p:cNvSpPr/>
          <p:nvPr/>
        </p:nvSpPr>
        <p:spPr>
          <a:xfrm>
            <a:off x="107950" y="2287588"/>
            <a:ext cx="8785225" cy="4094162"/>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a:latin typeface="Trebuchet MS" pitchFamily="34" charset="0"/>
              </a:rPr>
              <a:t>AÇÃO DE REINTEGRAÇÃO DE POSSE. ALTERAÇÃO DA SITUAÇÃO FÁTICA. LIMINAR REVOGADA. PREQUESTIONAMENTO. </a:t>
            </a:r>
            <a:r>
              <a:rPr lang="pt-BR" altLang="en-US" sz="2000" b="1" u="sng">
                <a:latin typeface="Trebuchet MS" pitchFamily="34" charset="0"/>
              </a:rPr>
              <a:t>DESNECESSIDADE DE AGRAVO</a:t>
            </a:r>
            <a:r>
              <a:rPr lang="pt-BR" altLang="en-US" sz="2000" u="sng">
                <a:latin typeface="Trebuchet MS" pitchFamily="34" charset="0"/>
              </a:rPr>
              <a:t> DE INSTRUMENTO NO CASO EM ANÁLISE. </a:t>
            </a:r>
            <a:r>
              <a:rPr lang="pt-BR" altLang="en-US" sz="2000" b="1" u="sng">
                <a:latin typeface="Trebuchet MS" pitchFamily="34" charset="0"/>
              </a:rPr>
              <a:t>CELERIDADE E ECONOMIA PROCESSUAIS</a:t>
            </a:r>
            <a:r>
              <a:rPr lang="pt-BR" altLang="en-US" sz="2000">
                <a:latin typeface="Trebuchet MS" pitchFamily="34" charset="0"/>
              </a:rPr>
              <a:t>.</a:t>
            </a:r>
            <a:endParaRPr lang="pt-BR" altLang="en-US" sz="2000">
              <a:latin typeface="Trebuchet MS" pitchFamily="34" charset="0"/>
            </a:endParaRPr>
          </a:p>
          <a:p>
            <a:pPr marL="0" lvl="0" indent="0" algn="just" eaLnBrk="1" hangingPunct="1"/>
            <a:r>
              <a:rPr lang="pt-BR" altLang="en-US" sz="2000">
                <a:latin typeface="Trebuchet MS" pitchFamily="34" charset="0"/>
              </a:rPr>
              <a:t>- A possibilidade de  revogação de liminar concedida em sede de ação possessória não é exclusiva do juízo de retratabilidade previsto no procedimento recursal do agravo de instrumento.</a:t>
            </a:r>
            <a:endParaRPr lang="pt-BR" altLang="en-US" sz="2000">
              <a:latin typeface="Trebuchet MS" pitchFamily="34" charset="0"/>
            </a:endParaRPr>
          </a:p>
          <a:p>
            <a:pPr marL="0" lvl="0" indent="0" algn="just" eaLnBrk="1" hangingPunct="1"/>
            <a:r>
              <a:rPr lang="pt-BR" altLang="en-US" sz="2000">
                <a:latin typeface="Trebuchet MS" pitchFamily="34" charset="0"/>
              </a:rPr>
              <a:t>- O magistrado ao revogar a liminar deferida o fez em homenagem aos princípios da economia processual e celeridade na prestação jurisdicional.</a:t>
            </a:r>
            <a:endParaRPr lang="pt-BR" altLang="en-US" sz="2000">
              <a:latin typeface="Trebuchet MS" pitchFamily="34" charset="0"/>
            </a:endParaRPr>
          </a:p>
          <a:p>
            <a:pPr marL="0" lvl="0" indent="0" algn="just" eaLnBrk="1" hangingPunct="1"/>
            <a:r>
              <a:rPr lang="pt-BR" altLang="en-US" sz="2000">
                <a:latin typeface="Trebuchet MS" pitchFamily="34" charset="0"/>
              </a:rPr>
              <a:t>- Recurso especial não conhecido.</a:t>
            </a:r>
            <a:endParaRPr lang="pt-BR" altLang="en-US" sz="2000">
              <a:latin typeface="Trebuchet MS" pitchFamily="34" charset="0"/>
            </a:endParaRPr>
          </a:p>
          <a:p>
            <a:pPr marL="0" lvl="0" indent="0" algn="just" eaLnBrk="1" hangingPunct="1"/>
            <a:r>
              <a:rPr lang="pt-BR" altLang="en-US" sz="2000">
                <a:latin typeface="Trebuchet MS" pitchFamily="34" charset="0"/>
              </a:rPr>
              <a:t>(REsp 108.811/SC, Rel. Ministro  VICENTE LEAL, SEXTA TURMA, julgado em 17.05.2001, DJ 18.06.2001 p. 200)</a:t>
            </a:r>
            <a:endParaRPr lang="pt-BR" altLang="en-US" sz="2000">
              <a:latin typeface="Trebuchet MS" pitchFamily="34" charset="0"/>
            </a:endParaRPr>
          </a:p>
          <a:p>
            <a:pPr marL="0" lvl="0" indent="0" algn="just" eaLnBrk="1" hangingPunct="1"/>
            <a:endParaRPr lang="pt-BR" altLang="en-US" sz="2000">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4034"/>
                                        </p:tgtEl>
                                        <p:attrNameLst>
                                          <p:attrName>style.visibility</p:attrName>
                                        </p:attrNameLst>
                                      </p:cBhvr>
                                      <p:to>
                                        <p:strVal val="visible"/>
                                      </p:to>
                                    </p:set>
                                    <p:animEffect transition="in" filter="fade">
                                      <p:cBhvr>
                                        <p:cTn id="7" dur="500"/>
                                        <p:tgtEl>
                                          <p:spTgt spid="4403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4035"/>
                                        </p:tgtEl>
                                        <p:attrNameLst>
                                          <p:attrName>style.visibility</p:attrName>
                                        </p:attrNameLst>
                                      </p:cBhvr>
                                      <p:to>
                                        <p:strVal val="visible"/>
                                      </p:to>
                                    </p:set>
                                    <p:animEffect transition="in" filter="circle(in)">
                                      <p:cBhvr>
                                        <p:cTn id="12" dur="2000"/>
                                        <p:tgtEl>
                                          <p:spTgt spid="44035"/>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xit" presetSubtype="0" fill="hold" grpId="1" nodeType="clickEffect">
                                  <p:stCondLst>
                                    <p:cond delay="0"/>
                                  </p:stCondLst>
                                  <p:childTnLst>
                                    <p:animEffect transition="out" filter="fade">
                                      <p:cBhvr>
                                        <p:cTn id="16" dur="500"/>
                                        <p:tgtEl>
                                          <p:spTgt spid="44035"/>
                                        </p:tgtEl>
                                      </p:cBhvr>
                                    </p:animEffect>
                                    <p:set>
                                      <p:cBhvr>
                                        <p:cTn id="17" dur="1" fill="hold">
                                          <p:stCondLst>
                                            <p:cond delay="499"/>
                                          </p:stCondLst>
                                        </p:cTn>
                                        <p:tgtEl>
                                          <p:spTgt spid="44035"/>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after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44036"/>
                                        </p:tgtEl>
                                        <p:attrNameLst>
                                          <p:attrName>style.visibility</p:attrName>
                                        </p:attrNameLst>
                                      </p:cBhvr>
                                      <p:to>
                                        <p:strVal val="visible"/>
                                      </p:to>
                                    </p:set>
                                    <p:animEffect transition="in" filter="circle(in)">
                                      <p:cBhvr>
                                        <p:cTn id="22" dur="2000"/>
                                        <p:tgtEl>
                                          <p:spTgt spid="44036"/>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44037"/>
                                        </p:tgtEl>
                                        <p:attrNameLst>
                                          <p:attrName>style.visibility</p:attrName>
                                        </p:attrNameLst>
                                      </p:cBhvr>
                                      <p:to>
                                        <p:strVal val="visible"/>
                                      </p:to>
                                    </p:set>
                                    <p:animEffect transition="in" filter="circle(in)">
                                      <p:cBhvr>
                                        <p:cTn id="27" dur="2000"/>
                                        <p:tgtEl>
                                          <p:spTgt spid="44037"/>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xit" presetSubtype="0" fill="hold" grpId="1" nodeType="clickEffect">
                                  <p:stCondLst>
                                    <p:cond delay="0"/>
                                  </p:stCondLst>
                                  <p:childTnLst>
                                    <p:animEffect transition="out" filter="fade">
                                      <p:cBhvr>
                                        <p:cTn id="31" dur="500"/>
                                        <p:tgtEl>
                                          <p:spTgt spid="44037"/>
                                        </p:tgtEl>
                                      </p:cBhvr>
                                    </p:animEffect>
                                    <p:set>
                                      <p:cBhvr>
                                        <p:cTn id="32" dur="1" fill="hold">
                                          <p:stCondLst>
                                            <p:cond delay="499"/>
                                          </p:stCondLst>
                                        </p:cTn>
                                        <p:tgtEl>
                                          <p:spTgt spid="44037"/>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afterGroup">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44038"/>
                                        </p:tgtEl>
                                        <p:attrNameLst>
                                          <p:attrName>style.visibility</p:attrName>
                                        </p:attrNameLst>
                                      </p:cBhvr>
                                      <p:to>
                                        <p:strVal val="visible"/>
                                      </p:to>
                                    </p:set>
                                    <p:animEffect transition="in" filter="circle(in)">
                                      <p:cBhvr>
                                        <p:cTn id="37" dur="2000"/>
                                        <p:tgtEl>
                                          <p:spTgt spid="44038"/>
                                        </p:tgtEl>
                                      </p:cBhvr>
                                    </p:animEffect>
                                  </p:childTnLst>
                                </p:cTn>
                              </p:par>
                            </p:childTnLst>
                          </p:cTn>
                        </p:par>
                      </p:childTnLst>
                    </p:cTn>
                  </p:par>
                  <p:par>
                    <p:cTn id="38" fill="hold" nodeType="clickPar">
                      <p:stCondLst>
                        <p:cond delay="indefinite"/>
                      </p:stCondLst>
                      <p:childTnLst>
                        <p:par>
                          <p:cTn id="39" fill="hold" nodeType="afterGroup">
                            <p:stCondLst>
                              <p:cond delay="0"/>
                            </p:stCondLst>
                            <p:childTnLst>
                              <p:par>
                                <p:cTn id="40" presetID="10" presetClass="exit" presetSubtype="0" fill="hold" grpId="1" nodeType="clickEffect">
                                  <p:stCondLst>
                                    <p:cond delay="0"/>
                                  </p:stCondLst>
                                  <p:childTnLst>
                                    <p:animEffect transition="out" filter="fade">
                                      <p:cBhvr>
                                        <p:cTn id="41" dur="500"/>
                                        <p:tgtEl>
                                          <p:spTgt spid="44038"/>
                                        </p:tgtEl>
                                      </p:cBhvr>
                                    </p:animEffect>
                                    <p:set>
                                      <p:cBhvr>
                                        <p:cTn id="42" dur="1" fill="hold">
                                          <p:stCondLst>
                                            <p:cond delay="499"/>
                                          </p:stCondLst>
                                        </p:cTn>
                                        <p:tgtEl>
                                          <p:spTgt spid="44038"/>
                                        </p:tgtEl>
                                        <p:attrNameLst>
                                          <p:attrName>style.visibility</p:attrName>
                                        </p:attrNameLst>
                                      </p:cBhvr>
                                      <p:to>
                                        <p:strVal val="hidden"/>
                                      </p:to>
                                    </p:set>
                                  </p:childTnLst>
                                </p:cTn>
                              </p:par>
                            </p:childTnLst>
                          </p:cTn>
                        </p:par>
                      </p:childTnLst>
                    </p:cTn>
                  </p:par>
                  <p:par>
                    <p:cTn id="43" fill="hold" nodeType="clickPar">
                      <p:stCondLst>
                        <p:cond delay="indefinite"/>
                      </p:stCondLst>
                      <p:childTnLst>
                        <p:par>
                          <p:cTn id="44" fill="hold" nodeType="afterGroup">
                            <p:stCondLst>
                              <p:cond delay="0"/>
                            </p:stCondLst>
                            <p:childTnLst>
                              <p:par>
                                <p:cTn id="45" presetID="6" presetClass="entr" presetSubtype="16" fill="hold" grpId="0" nodeType="clickEffect">
                                  <p:stCondLst>
                                    <p:cond delay="0"/>
                                  </p:stCondLst>
                                  <p:childTnLst>
                                    <p:set>
                                      <p:cBhvr>
                                        <p:cTn id="46" dur="1" fill="hold">
                                          <p:stCondLst>
                                            <p:cond delay="0"/>
                                          </p:stCondLst>
                                        </p:cTn>
                                        <p:tgtEl>
                                          <p:spTgt spid="44039"/>
                                        </p:tgtEl>
                                        <p:attrNameLst>
                                          <p:attrName>style.visibility</p:attrName>
                                        </p:attrNameLst>
                                      </p:cBhvr>
                                      <p:to>
                                        <p:strVal val="visible"/>
                                      </p:to>
                                    </p:set>
                                    <p:animEffect transition="in" filter="circle(in)">
                                      <p:cBhvr>
                                        <p:cTn id="47" dur="2000"/>
                                        <p:tgtEl>
                                          <p:spTgt spid="4403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4" grpId="0"/>
      <p:bldP spid="44035" grpId="0"/>
      <p:bldP spid="44035" grpId="1"/>
      <p:bldP spid="44036" grpId="0"/>
      <p:bldP spid="44037" grpId="0"/>
      <p:bldP spid="44037" grpId="1"/>
      <p:bldP spid="44038" grpId="0"/>
      <p:bldP spid="44038" grpId="1"/>
      <p:bldP spid="44039" grpId="0"/>
    </p:bldLst>
  </p:timing>
</p:sld>
</file>

<file path=ppt/slides/slide31.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45058" name="Retângulo 3"/>
          <p:cNvSpPr/>
          <p:nvPr/>
        </p:nvSpPr>
        <p:spPr>
          <a:xfrm>
            <a:off x="179388" y="-26987"/>
            <a:ext cx="8785225" cy="120015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400" i="1">
                <a:latin typeface="Tahoma" pitchFamily="34" charset="0"/>
                <a:ea typeface="Tahoma" pitchFamily="34" charset="0"/>
              </a:rPr>
              <a:t>6) Também em relação à liminar possessória, se não for possível sua concessão, é possível a concessão de antecipação de tutela?</a:t>
            </a:r>
            <a:endParaRPr lang="pt-BR" altLang="en-US" sz="2400" i="1">
              <a:latin typeface="Tahoma" pitchFamily="34" charset="0"/>
              <a:ea typeface="Tahoma" pitchFamily="34" charset="0"/>
            </a:endParaRPr>
          </a:p>
        </p:txBody>
      </p:sp>
      <p:sp>
        <p:nvSpPr>
          <p:cNvPr id="45059" name="Retângulo 4"/>
          <p:cNvSpPr/>
          <p:nvPr/>
        </p:nvSpPr>
        <p:spPr>
          <a:xfrm>
            <a:off x="179388" y="1484313"/>
            <a:ext cx="8785225" cy="535622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a:latin typeface="Trebuchet MS" pitchFamily="34" charset="0"/>
              </a:rPr>
              <a:t>PROCESSO CIVIL. TUTELA ANTECIPADA. AÇÃO DECLARATÓRIA. MEDIDA DE EFEITO PRÁTICO IMEDIATO. POSSIBILIDADE. POSSE VELHA. ADMISSIBILIDADE. CASO CONCRETO. ART. 273, CPC. ENUNCIADO N. 7 DA SÚMULA/STJ. RECURSO DESACOLHIDO.</a:t>
            </a:r>
            <a:endParaRPr lang="pt-BR" altLang="en-US">
              <a:latin typeface="Trebuchet MS" pitchFamily="34" charset="0"/>
            </a:endParaRPr>
          </a:p>
          <a:p>
            <a:pPr marL="0" lvl="0" indent="0" algn="just" eaLnBrk="1" hangingPunct="1"/>
            <a:r>
              <a:rPr lang="pt-BR" altLang="en-US">
                <a:latin typeface="Trebuchet MS" pitchFamily="34" charset="0"/>
              </a:rPr>
              <a:t>I - Conquanto para alguns se possa afastar, em tese, o cabimento da tutela antecipada nas ações declaratórias, dados o seu caráter exauriente e a inexistência de um efeito prático imediato a deferir-se, a doutrina e a jurisprudência vêm admitindo a antecipação nos casos de providência preventiva, necessária a assegurar o exame do mérito da demanda.</a:t>
            </a:r>
            <a:endParaRPr lang="pt-BR" altLang="en-US">
              <a:latin typeface="Trebuchet MS" pitchFamily="34" charset="0"/>
            </a:endParaRPr>
          </a:p>
          <a:p>
            <a:pPr marL="0" lvl="0" indent="0" algn="just" eaLnBrk="1" hangingPunct="1"/>
            <a:r>
              <a:rPr lang="pt-BR" altLang="en-US" u="sng">
                <a:latin typeface="Trebuchet MS" pitchFamily="34" charset="0"/>
              </a:rPr>
              <a:t>II - Em relação à </a:t>
            </a:r>
            <a:r>
              <a:rPr lang="pt-BR" altLang="en-US" b="1" u="sng">
                <a:latin typeface="Trebuchet MS" pitchFamily="34" charset="0"/>
              </a:rPr>
              <a:t>posse de mais de ano e dia</a:t>
            </a:r>
            <a:r>
              <a:rPr lang="pt-BR" altLang="en-US" u="sng">
                <a:latin typeface="Trebuchet MS" pitchFamily="34" charset="0"/>
              </a:rPr>
              <a:t> (posse velha), não se afasta de plano a possibilidade da </a:t>
            </a:r>
            <a:r>
              <a:rPr lang="pt-BR" altLang="en-US" b="1" u="sng">
                <a:latin typeface="Trebuchet MS" pitchFamily="34" charset="0"/>
              </a:rPr>
              <a:t>tutela antecipada, tornando-a cabível a depender do caso concreto</a:t>
            </a:r>
            <a:r>
              <a:rPr lang="pt-BR" altLang="en-US" u="sng">
                <a:latin typeface="Trebuchet MS" pitchFamily="34" charset="0"/>
              </a:rPr>
              <a:t>.</a:t>
            </a:r>
            <a:endParaRPr lang="pt-BR" altLang="en-US">
              <a:latin typeface="Trebuchet MS" pitchFamily="34" charset="0"/>
            </a:endParaRPr>
          </a:p>
          <a:p>
            <a:pPr marL="0" lvl="0" indent="0" algn="just" eaLnBrk="1" hangingPunct="1"/>
            <a:r>
              <a:rPr lang="pt-BR" altLang="en-US">
                <a:latin typeface="Trebuchet MS" pitchFamily="34" charset="0"/>
              </a:rPr>
              <a:t>III - Tendo as instâncias ordinárias antecipado os efeitos da tutela com base nas circunstâncias da demanda e no conjunto probatório dos autos, dos quais extraíram a verossimilhança das alegações e o caráter inequívoco da prova produzida, torna-se inviável o reexame do tema na instância especial.</a:t>
            </a:r>
            <a:endParaRPr lang="pt-BR" altLang="en-US">
              <a:latin typeface="Trebuchet MS" pitchFamily="34" charset="0"/>
            </a:endParaRPr>
          </a:p>
          <a:p>
            <a:pPr marL="0" lvl="0" indent="0" algn="just" eaLnBrk="1" hangingPunct="1"/>
            <a:r>
              <a:rPr lang="pt-BR" altLang="en-US">
                <a:latin typeface="Trebuchet MS" pitchFamily="34" charset="0"/>
              </a:rPr>
              <a:t>(REsp 201219/ES, Rel. Ministro  SÁLVIO DE FIGUEIREDO TEIXEIRA, QUARTA TURMA, julgado em 25.06.2002, DJ 24.02.2003 p. 236)</a:t>
            </a:r>
            <a:endParaRPr lang="pt-BR" altLang="en-US">
              <a:latin typeface="Trebuchet MS" pitchFamily="34" charset="0"/>
            </a:endParaRPr>
          </a:p>
          <a:p>
            <a:pPr marL="0" lvl="0" indent="0" algn="just" eaLnBrk="1" hangingPunct="1"/>
            <a:r>
              <a:rPr lang="pt-BR" altLang="en-US">
                <a:latin typeface="Trebuchet MS" pitchFamily="34" charset="0"/>
              </a:rPr>
              <a:t> </a:t>
            </a:r>
            <a:endParaRPr lang="pt-BR" altLang="en-US">
              <a:latin typeface="Trebuchet MS" pitchFamily="34" charset="0"/>
            </a:endParaRPr>
          </a:p>
        </p:txBody>
      </p:sp>
      <p:sp>
        <p:nvSpPr>
          <p:cNvPr id="45060" name="Retângulo 5"/>
          <p:cNvSpPr/>
          <p:nvPr/>
        </p:nvSpPr>
        <p:spPr>
          <a:xfrm>
            <a:off x="107950" y="1268413"/>
            <a:ext cx="8785225" cy="5910262"/>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a:latin typeface="Trebuchet MS" pitchFamily="34" charset="0"/>
              </a:rPr>
              <a:t>PROCESSUAL CIVIL E CIVIL. AGRAVO REGIMENTAL. RECURSO ESPECIAL. DECISÃO. </a:t>
            </a:r>
            <a:r>
              <a:rPr lang="pt-BR" altLang="en-US" b="1" u="sng">
                <a:latin typeface="Trebuchet MS" pitchFamily="34" charset="0"/>
              </a:rPr>
              <a:t>ANTECIPAÇÃO DE TUTELA. CABIMENTO. AÇÃO POSSESSÓRIA</a:t>
            </a:r>
            <a:r>
              <a:rPr lang="pt-BR" altLang="en-US" u="sng">
                <a:latin typeface="Trebuchet MS" pitchFamily="34" charset="0"/>
              </a:rPr>
              <a:t>. POSSE VELHA. REQUISITOS. ART 273, CPC. POSSIBILIDADE</a:t>
            </a:r>
            <a:r>
              <a:rPr lang="pt-BR" altLang="en-US">
                <a:latin typeface="Trebuchet MS" pitchFamily="34" charset="0"/>
              </a:rPr>
              <a:t>.</a:t>
            </a:r>
            <a:endParaRPr lang="pt-BR" altLang="en-US">
              <a:latin typeface="Trebuchet MS" pitchFamily="34" charset="0"/>
            </a:endParaRPr>
          </a:p>
          <a:p>
            <a:pPr marL="0" lvl="0" indent="0" algn="just" eaLnBrk="1" hangingPunct="1"/>
            <a:r>
              <a:rPr lang="pt-BR" altLang="en-US">
                <a:latin typeface="Trebuchet MS" pitchFamily="34" charset="0"/>
              </a:rPr>
              <a:t>(...)</a:t>
            </a:r>
            <a:endParaRPr lang="pt-BR" altLang="en-US">
              <a:latin typeface="Trebuchet MS" pitchFamily="34" charset="0"/>
            </a:endParaRPr>
          </a:p>
          <a:p>
            <a:pPr marL="0" lvl="0" indent="0" algn="just" eaLnBrk="1" hangingPunct="1"/>
            <a:r>
              <a:rPr lang="pt-BR" altLang="en-US">
                <a:latin typeface="Trebuchet MS" pitchFamily="34" charset="0"/>
              </a:rPr>
              <a:t>2. Esta Corte, em sintonia com o disposto na Súmula 735 do STF (Não cabe recurso extraordinário contra acórdão que defere medida liminar), entende que, via de regra, não é cabível recurso especial para reexaminar decisão que defere ou indefere liminar ou antecipação de tutela, em razão da natureza precária da decisão, sujeita à modificação a qualquer tempo, devendo ser confirmada ou revogada pela sentença de mérito.</a:t>
            </a:r>
            <a:endParaRPr lang="pt-BR" altLang="en-US">
              <a:latin typeface="Trebuchet MS" pitchFamily="34" charset="0"/>
            </a:endParaRPr>
          </a:p>
          <a:p>
            <a:pPr marL="0" lvl="0" indent="0" algn="just" eaLnBrk="1" hangingPunct="1"/>
            <a:r>
              <a:rPr lang="pt-BR" altLang="en-US">
                <a:latin typeface="Trebuchet MS" pitchFamily="34" charset="0"/>
              </a:rPr>
              <a:t>3. Hipótese em que se trata de violação direta ao dispositivo legal que disciplina o deferimento da medida (CPC, art. 273), razão pela qual é cabível o recurso especial.</a:t>
            </a:r>
            <a:endParaRPr lang="pt-BR" altLang="en-US">
              <a:latin typeface="Trebuchet MS" pitchFamily="34" charset="0"/>
            </a:endParaRPr>
          </a:p>
          <a:p>
            <a:pPr marL="0" lvl="0" indent="0" algn="just" eaLnBrk="1" hangingPunct="1"/>
            <a:r>
              <a:rPr lang="pt-BR" altLang="en-US">
                <a:latin typeface="Trebuchet MS" pitchFamily="34" charset="0"/>
              </a:rPr>
              <a:t>4. </a:t>
            </a:r>
            <a:r>
              <a:rPr lang="pt-BR" altLang="en-US" u="sng">
                <a:latin typeface="Trebuchet MS" pitchFamily="34" charset="0"/>
              </a:rPr>
              <a:t>É possível a antecipação de tutela em ação de reintegração de posse em que o esbulho data de mais de ano e dia (posse velha), submetida ao rito comum, desde que presentes os requisitos requisitos que autorizam a sua concessão, previstos no art. 273 do CPC, a serem aferidos pelas instâncias de origem</a:t>
            </a:r>
            <a:r>
              <a:rPr lang="pt-BR" altLang="en-US">
                <a:latin typeface="Trebuchet MS" pitchFamily="34" charset="0"/>
              </a:rPr>
              <a:t>.</a:t>
            </a:r>
            <a:endParaRPr lang="pt-BR" altLang="en-US">
              <a:latin typeface="Trebuchet MS" pitchFamily="34" charset="0"/>
            </a:endParaRPr>
          </a:p>
          <a:p>
            <a:pPr marL="0" lvl="0" indent="0" algn="just" eaLnBrk="1" hangingPunct="1"/>
            <a:r>
              <a:rPr lang="pt-BR" altLang="en-US">
                <a:latin typeface="Trebuchet MS" pitchFamily="34" charset="0"/>
              </a:rPr>
              <a:t>5. Agravo regimental a que se nega provimento.</a:t>
            </a:r>
            <a:endParaRPr lang="pt-BR" altLang="en-US">
              <a:latin typeface="Trebuchet MS" pitchFamily="34" charset="0"/>
            </a:endParaRPr>
          </a:p>
          <a:p>
            <a:pPr marL="0" lvl="0" indent="0" algn="just" eaLnBrk="1" hangingPunct="1"/>
            <a:r>
              <a:rPr lang="pt-BR" altLang="en-US">
                <a:latin typeface="Trebuchet MS" pitchFamily="34" charset="0"/>
              </a:rPr>
              <a:t>(AgRg no REsp 1139629/RJ, Rel. Ministra MARIA ISABEL GALLOTTI, QUARTA TURMA, julgado em 06/09/2012, DJe 17/09/2012)</a:t>
            </a:r>
            <a:endParaRPr lang="pt-BR" altLang="en-US">
              <a:latin typeface="Trebuchet MS" pitchFamily="34" charset="0"/>
            </a:endParaRPr>
          </a:p>
          <a:p>
            <a:pPr marL="0" lvl="0" indent="0" algn="just" eaLnBrk="1" hangingPunct="1"/>
            <a:endParaRPr lang="pt-BR" altLang="en-US">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5058"/>
                                        </p:tgtEl>
                                        <p:attrNameLst>
                                          <p:attrName>style.visibility</p:attrName>
                                        </p:attrNameLst>
                                      </p:cBhvr>
                                      <p:to>
                                        <p:strVal val="visible"/>
                                      </p:to>
                                    </p:set>
                                    <p:animEffect transition="in" filter="fade">
                                      <p:cBhvr>
                                        <p:cTn id="7" dur="500"/>
                                        <p:tgtEl>
                                          <p:spTgt spid="4505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5059"/>
                                        </p:tgtEl>
                                        <p:attrNameLst>
                                          <p:attrName>style.visibility</p:attrName>
                                        </p:attrNameLst>
                                      </p:cBhvr>
                                      <p:to>
                                        <p:strVal val="visible"/>
                                      </p:to>
                                    </p:set>
                                    <p:animEffect transition="in" filter="circle(in)">
                                      <p:cBhvr>
                                        <p:cTn id="12" dur="2000"/>
                                        <p:tgtEl>
                                          <p:spTgt spid="45059"/>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xit" presetSubtype="0" fill="hold" grpId="1" nodeType="clickEffect">
                                  <p:stCondLst>
                                    <p:cond delay="0"/>
                                  </p:stCondLst>
                                  <p:childTnLst>
                                    <p:animEffect transition="out" filter="fade">
                                      <p:cBhvr>
                                        <p:cTn id="16" dur="500"/>
                                        <p:tgtEl>
                                          <p:spTgt spid="45059"/>
                                        </p:tgtEl>
                                      </p:cBhvr>
                                    </p:animEffect>
                                    <p:set>
                                      <p:cBhvr>
                                        <p:cTn id="17" dur="1" fill="hold">
                                          <p:stCondLst>
                                            <p:cond delay="499"/>
                                          </p:stCondLst>
                                        </p:cTn>
                                        <p:tgtEl>
                                          <p:spTgt spid="45059"/>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after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45060"/>
                                        </p:tgtEl>
                                        <p:attrNameLst>
                                          <p:attrName>style.visibility</p:attrName>
                                        </p:attrNameLst>
                                      </p:cBhvr>
                                      <p:to>
                                        <p:strVal val="visible"/>
                                      </p:to>
                                    </p:set>
                                    <p:animEffect transition="in" filter="circle(in)">
                                      <p:cBhvr>
                                        <p:cTn id="22" dur="2000"/>
                                        <p:tgtEl>
                                          <p:spTgt spid="4506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5058" grpId="0"/>
      <p:bldP spid="45059" grpId="0"/>
      <p:bldP spid="45059" grpId="1"/>
      <p:bldP spid="45060" grpId="0"/>
    </p:bldLst>
  </p:timing>
</p:sld>
</file>

<file path=ppt/slides/slide32.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46082" name="Retângulo 3"/>
          <p:cNvSpPr/>
          <p:nvPr/>
        </p:nvSpPr>
        <p:spPr>
          <a:xfrm>
            <a:off x="179388" y="-26987"/>
            <a:ext cx="8785225" cy="3046412"/>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400" i="1">
                <a:latin typeface="Tahoma" pitchFamily="34" charset="0"/>
                <a:ea typeface="Tahoma" pitchFamily="34" charset="0"/>
              </a:rPr>
              <a:t>7) Theotonio havia dado a Nelson imóvel residencial urbano, localizado em Santo André, pelo prazo de 2 (dois) anos, por meio de contrato de comodato celebrado por escrito. Transcorrido um ano, Theotonio faleceu, deixando como único herdeiro José Roberto. Findo o prazo do contrato, José Roberto notificou Nelson, com o intuito de receber o imóvel de volta. Nelson, contudo, negou-se a fazê-lo.</a:t>
            </a:r>
            <a:endParaRPr lang="pt-BR" altLang="en-US" sz="2400" i="1">
              <a:latin typeface="Tahoma" pitchFamily="34" charset="0"/>
              <a:ea typeface="Tahoma" pitchFamily="34" charset="0"/>
            </a:endParaRPr>
          </a:p>
          <a:p>
            <a:pPr marL="0" lvl="0" indent="0" algn="just" eaLnBrk="1" hangingPunct="1"/>
            <a:r>
              <a:rPr lang="pt-BR" altLang="en-US" sz="2400" i="1">
                <a:latin typeface="Tahoma" pitchFamily="34" charset="0"/>
                <a:ea typeface="Tahoma" pitchFamily="34" charset="0"/>
              </a:rPr>
              <a:t>Qual a medida a ser utilizada por José Roberto?</a:t>
            </a:r>
            <a:endParaRPr lang="pt-BR" altLang="en-US" sz="2400" i="1">
              <a:latin typeface="Tahoma" pitchFamily="34" charset="0"/>
              <a:ea typeface="Tahoma" pitchFamily="34" charset="0"/>
            </a:endParaRPr>
          </a:p>
        </p:txBody>
      </p:sp>
      <p:sp>
        <p:nvSpPr>
          <p:cNvPr id="46083" name="Retângulo 4"/>
          <p:cNvSpPr/>
          <p:nvPr/>
        </p:nvSpPr>
        <p:spPr>
          <a:xfrm>
            <a:off x="179388" y="3357563"/>
            <a:ext cx="8785225" cy="2862262"/>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a:latin typeface="Trebuchet MS" pitchFamily="34" charset="0"/>
              </a:rPr>
              <a:t>Com o falecimento, a herança transmite-se desde logo aos herdeiros (princípio da saisina – CC, art. 1.784). O art. 1.791, p.u. fala no direito de propriedade e posse dos co-herdeiros. Na mesma linha, o art. 1.206 aponta que a posse se transmite aos herdeiros, com os mesmos caracteres.</a:t>
            </a:r>
            <a:endParaRPr lang="pt-BR" altLang="en-US" sz="2000">
              <a:latin typeface="Trebuchet MS" pitchFamily="34" charset="0"/>
            </a:endParaRPr>
          </a:p>
          <a:p>
            <a:pPr marL="0" lvl="0" indent="0" algn="just" eaLnBrk="1" hangingPunct="1"/>
            <a:r>
              <a:rPr lang="pt-BR" altLang="en-US" sz="2000">
                <a:latin typeface="Trebuchet MS" pitchFamily="34" charset="0"/>
              </a:rPr>
              <a:t>Assim, percebe-se que a posse também se transmite com o falecimento (mas posse não é fato, como visto no início?). Portanto, José Roberto é possuidor. E, como tal, pode se valer das ações possessórias e ajuizar uma reintegração de posse em face de Nelson. </a:t>
            </a:r>
            <a:endParaRPr lang="pt-BR" altLang="en-US" sz="2000">
              <a:latin typeface="Trebuchet MS" pitchFamily="34" charset="0"/>
            </a:endParaRPr>
          </a:p>
          <a:p>
            <a:pPr marL="0" lvl="0" indent="0" algn="just" eaLnBrk="1" hangingPunct="1"/>
            <a:r>
              <a:rPr lang="pt-BR" altLang="en-US" sz="2000">
                <a:latin typeface="Trebuchet MS" pitchFamily="34" charset="0"/>
              </a:rPr>
              <a:t> </a:t>
            </a:r>
            <a:endParaRPr lang="pt-BR" altLang="en-US" sz="2000">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6082"/>
                                        </p:tgtEl>
                                        <p:attrNameLst>
                                          <p:attrName>style.visibility</p:attrName>
                                        </p:attrNameLst>
                                      </p:cBhvr>
                                      <p:to>
                                        <p:strVal val="visible"/>
                                      </p:to>
                                    </p:set>
                                    <p:animEffect transition="in" filter="fade">
                                      <p:cBhvr>
                                        <p:cTn id="7" dur="500"/>
                                        <p:tgtEl>
                                          <p:spTgt spid="4608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6083"/>
                                        </p:tgtEl>
                                        <p:attrNameLst>
                                          <p:attrName>style.visibility</p:attrName>
                                        </p:attrNameLst>
                                      </p:cBhvr>
                                      <p:to>
                                        <p:strVal val="visible"/>
                                      </p:to>
                                    </p:set>
                                    <p:animEffect transition="in" filter="circle(in)">
                                      <p:cBhvr>
                                        <p:cTn id="12" dur="2000"/>
                                        <p:tgtEl>
                                          <p:spTgt spid="4608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082" grpId="0"/>
      <p:bldP spid="46083" grpId="0"/>
    </p:bldLst>
  </p:timing>
</p:sld>
</file>

<file path=ppt/slides/slide33.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47106" name="Retângulo 3"/>
          <p:cNvSpPr/>
          <p:nvPr/>
        </p:nvSpPr>
        <p:spPr>
          <a:xfrm>
            <a:off x="179388" y="-26987"/>
            <a:ext cx="8785225" cy="452437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400" i="1">
                <a:latin typeface="Tahoma" pitchFamily="34" charset="0"/>
                <a:ea typeface="Tahoma" pitchFamily="34" charset="0"/>
              </a:rPr>
              <a:t>8) Pontes ajuizou reintegração de posse contra Moacyr, visando à recuperação da posse de imóvel que havia sido dado em comodato ao réu pelo anterior proprietário. A aquisição por Pontes se deu mediante compra e venda, sendo que da escritura constou a cláusula constituti. O contrato de comodato foi celebrado há dois anos e seis meses e o fundamento da ação é o término do prazo ali estabelecido, de dois anos. Proposta a ação, foi indeferida a liminar pleiteada, sob o argumento de que (i) Pontes não teria posse, mas somente a propriedade e (ii) a posse exercida por Pontes conta mais de ano e dia e, por isso, não seria o caso de liminar. Correto o entendimento do juiz?</a:t>
            </a:r>
            <a:endParaRPr lang="pt-BR" altLang="en-US" sz="2400" i="1">
              <a:latin typeface="Tahoma" pitchFamily="34" charset="0"/>
              <a:ea typeface="Tahoma" pitchFamily="34" charset="0"/>
            </a:endParaRPr>
          </a:p>
        </p:txBody>
      </p:sp>
      <p:sp>
        <p:nvSpPr>
          <p:cNvPr id="47107" name="Retângulo 4"/>
          <p:cNvSpPr/>
          <p:nvPr/>
        </p:nvSpPr>
        <p:spPr>
          <a:xfrm>
            <a:off x="179388" y="4546600"/>
            <a:ext cx="8785225" cy="1938338"/>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a:latin typeface="Trebuchet MS" pitchFamily="34" charset="0"/>
              </a:rPr>
              <a:t>Não.</a:t>
            </a:r>
            <a:endParaRPr lang="pt-BR" altLang="en-US" sz="2000">
              <a:latin typeface="Trebuchet MS" pitchFamily="34" charset="0"/>
            </a:endParaRPr>
          </a:p>
          <a:p>
            <a:pPr marL="0" lvl="0" indent="0" algn="just" eaLnBrk="1" hangingPunct="1"/>
            <a:r>
              <a:rPr lang="pt-BR" altLang="en-US" sz="2000">
                <a:latin typeface="Trebuchet MS" pitchFamily="34" charset="0"/>
              </a:rPr>
              <a:t>(i) a posse é nova, já que o esbulho ocorreu a partir do momento do término da comodato (6 meses) e não desde o início de tal contrato.</a:t>
            </a:r>
            <a:endParaRPr lang="pt-BR" altLang="en-US" sz="2000">
              <a:latin typeface="Trebuchet MS" pitchFamily="34" charset="0"/>
            </a:endParaRPr>
          </a:p>
          <a:p>
            <a:pPr marL="0" lvl="0" indent="0" algn="just" eaLnBrk="1" hangingPunct="1"/>
            <a:r>
              <a:rPr lang="pt-BR" altLang="en-US" sz="2000">
                <a:latin typeface="Trebuchet MS" pitchFamily="34" charset="0"/>
              </a:rPr>
              <a:t>(ii) a cláusula constituti, inserta na escritura, transmite a posse, além da propriedade, o que permite a utilização da reintegração de posse.</a:t>
            </a:r>
            <a:endParaRPr lang="pt-BR" altLang="en-US" sz="2000">
              <a:latin typeface="Trebuchet MS" pitchFamily="34" charset="0"/>
            </a:endParaRPr>
          </a:p>
          <a:p>
            <a:pPr marL="0" lvl="0" indent="0" algn="just" eaLnBrk="1" hangingPunct="1"/>
            <a:r>
              <a:rPr lang="pt-BR" altLang="en-US" sz="2000">
                <a:latin typeface="Trebuchet MS" pitchFamily="34" charset="0"/>
              </a:rPr>
              <a:t> </a:t>
            </a:r>
            <a:endParaRPr lang="pt-BR" altLang="en-US" sz="2000">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7106"/>
                                        </p:tgtEl>
                                        <p:attrNameLst>
                                          <p:attrName>style.visibility</p:attrName>
                                        </p:attrNameLst>
                                      </p:cBhvr>
                                      <p:to>
                                        <p:strVal val="visible"/>
                                      </p:to>
                                    </p:set>
                                    <p:animEffect transition="in" filter="fade">
                                      <p:cBhvr>
                                        <p:cTn id="7" dur="500"/>
                                        <p:tgtEl>
                                          <p:spTgt spid="4710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7107"/>
                                        </p:tgtEl>
                                        <p:attrNameLst>
                                          <p:attrName>style.visibility</p:attrName>
                                        </p:attrNameLst>
                                      </p:cBhvr>
                                      <p:to>
                                        <p:strVal val="visible"/>
                                      </p:to>
                                    </p:set>
                                    <p:animEffect transition="in" filter="circle(in)">
                                      <p:cBhvr>
                                        <p:cTn id="12" dur="2000"/>
                                        <p:tgtEl>
                                          <p:spTgt spid="4710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6" grpId="0"/>
      <p:bldP spid="47107" grpId="0"/>
    </p:bldLst>
  </p:timing>
</p:sld>
</file>

<file path=ppt/slides/slide34.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p:cSld name="">
    <p:spTree>
      <p:nvGrpSpPr>
        <p:cNvPr id="1" name=""/>
        <p:cNvGrpSpPr/>
        <p:nvPr/>
      </p:nvGrpSpPr>
      <p:grpSpPr/>
      <p:sp>
        <p:nvSpPr>
          <p:cNvPr id="48130" name="Rectangle 1"/>
          <p:cNvSpPr/>
          <p:nvPr/>
        </p:nvSpPr>
        <p:spPr>
          <a:xfrm>
            <a:off x="179388" y="371475"/>
            <a:ext cx="8713787" cy="5938838"/>
          </a:xfrm>
          <a:prstGeom prst="rect">
            <a:avLst/>
          </a:prstGeom>
          <a:noFill/>
          <a:ln>
            <a:noFill/>
            <a:miter lim="800000"/>
          </a:ln>
        </p:spPr>
        <p:txBody>
          <a:bodyPr anchor="ctr" anchorCtr="0">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a:latin typeface="Trebuchet MS" pitchFamily="34" charset="0"/>
                <a:ea typeface="Times New Roman" pitchFamily="18" charset="0"/>
              </a:rPr>
              <a:t>CIVIL. POSSE. </a:t>
            </a:r>
            <a:r>
              <a:rPr lang="pt-BR" altLang="en-US" sz="2000" u="sng">
                <a:latin typeface="Trebuchet MS" pitchFamily="34" charset="0"/>
                <a:ea typeface="Times New Roman" pitchFamily="18" charset="0"/>
              </a:rPr>
              <a:t>CONSTITUTO POSSESSORIO. AQUISIÇÃO FICTICIA</a:t>
            </a:r>
            <a:r>
              <a:rPr lang="pt-BR" altLang="en-US" sz="2000">
                <a:latin typeface="Trebuchet MS" pitchFamily="34" charset="0"/>
                <a:ea typeface="Times New Roman" pitchFamily="18" charset="0"/>
              </a:rPr>
              <a:t> (...). REINTEGRAÇÃO DE POSSE. CABIMENTO. COMODATO VERBAL. NOTIFICAÇÃO. ESCOAMENTO DO PRAZO. ESBULHO. ALUGUEL, TAXAS E IMPOSTOS SOBRE O IMOVEL DEVIDOS. RECURSO PROVIDO.</a:t>
            </a:r>
            <a:endParaRPr lang="pt-BR" altLang="en-US" sz="2000">
              <a:latin typeface="Trebuchet MS" pitchFamily="34" charset="0"/>
              <a:ea typeface="Times New Roman" pitchFamily="18" charset="0"/>
            </a:endParaRPr>
          </a:p>
          <a:p>
            <a:pPr marL="0" lvl="0" indent="0" algn="just"/>
            <a:r>
              <a:rPr lang="pt-BR" altLang="en-US" sz="2000">
                <a:latin typeface="Trebuchet MS" pitchFamily="34" charset="0"/>
                <a:ea typeface="Times New Roman" pitchFamily="18" charset="0"/>
              </a:rPr>
              <a:t>I - </a:t>
            </a:r>
            <a:r>
              <a:rPr lang="pt-BR" altLang="en-US" sz="2000" u="sng">
                <a:latin typeface="Trebuchet MS" pitchFamily="34" charset="0"/>
                <a:ea typeface="Times New Roman" pitchFamily="18" charset="0"/>
              </a:rPr>
              <a:t>A AQUISIÇÃO DA POSSE SE DA TAMBEM PELA </a:t>
            </a:r>
            <a:r>
              <a:rPr lang="pt-BR" altLang="en-US" sz="2000" b="1" u="sng">
                <a:latin typeface="Trebuchet MS" pitchFamily="34" charset="0"/>
                <a:ea typeface="Times New Roman" pitchFamily="18" charset="0"/>
              </a:rPr>
              <a:t>CLAUSULA CONSTITUTI</a:t>
            </a:r>
            <a:r>
              <a:rPr lang="pt-BR" altLang="en-US" sz="2000" u="sng">
                <a:latin typeface="Trebuchet MS" pitchFamily="34" charset="0"/>
                <a:ea typeface="Times New Roman" pitchFamily="18" charset="0"/>
              </a:rPr>
              <a:t> INSERIDA EM ESCRITURA PUBLICA DE COMPRA-E-VENDA DE IMOVEL, O QUE </a:t>
            </a:r>
            <a:r>
              <a:rPr lang="pt-BR" altLang="en-US" sz="2000" b="1" u="sng">
                <a:latin typeface="Trebuchet MS" pitchFamily="34" charset="0"/>
                <a:ea typeface="Times New Roman" pitchFamily="18" charset="0"/>
              </a:rPr>
              <a:t>AUTORIZA O MANEJO DOS INTERDITOS POSSESSORIOS PELO ADQUIRENTE</a:t>
            </a:r>
            <a:r>
              <a:rPr lang="pt-BR" altLang="en-US" sz="2000" u="sng">
                <a:latin typeface="Trebuchet MS" pitchFamily="34" charset="0"/>
                <a:ea typeface="Times New Roman" pitchFamily="18" charset="0"/>
              </a:rPr>
              <a:t>, MESMO QUE </a:t>
            </a:r>
            <a:r>
              <a:rPr lang="pt-BR" altLang="en-US" sz="2000" b="1" u="sng">
                <a:latin typeface="Trebuchet MS" pitchFamily="34" charset="0"/>
                <a:ea typeface="Times New Roman" pitchFamily="18" charset="0"/>
              </a:rPr>
              <a:t>NUNCA TENHA EXERCIDO ATOS DE POSSE DIRETA SOBRE O BEM</a:t>
            </a:r>
            <a:r>
              <a:rPr lang="pt-BR" altLang="en-US" sz="2000" u="sng">
                <a:latin typeface="Trebuchet MS" pitchFamily="34" charset="0"/>
                <a:ea typeface="Times New Roman" pitchFamily="18" charset="0"/>
              </a:rPr>
              <a:t>.</a:t>
            </a:r>
            <a:endParaRPr lang="pt-BR" altLang="en-US" sz="2000">
              <a:latin typeface="Trebuchet MS" pitchFamily="34" charset="0"/>
              <a:ea typeface="Arial" pitchFamily="34" charset="0"/>
            </a:endParaRPr>
          </a:p>
          <a:p>
            <a:pPr marL="0" lvl="0" indent="0" algn="just"/>
            <a:r>
              <a:rPr lang="pt-BR" altLang="en-US" sz="2000">
                <a:latin typeface="Trebuchet MS" pitchFamily="34" charset="0"/>
                <a:ea typeface="Times New Roman" pitchFamily="18" charset="0"/>
              </a:rPr>
              <a:t>II - O ESBULHO SE CARACTERIZA A PARTIR DO MOMENTO EM QUE O OCUPANTE DO IMOVEL SE NEGA A ATENDER AO CHAMADO DA DENUNCIA DO CONTRATO DE COMODATO, PERMANECENDO NO IMOVEL APOS NOTIFICADO.</a:t>
            </a:r>
            <a:endParaRPr lang="pt-BR" altLang="en-US" sz="2000">
              <a:latin typeface="Trebuchet MS" pitchFamily="34" charset="0"/>
              <a:ea typeface="Arial" pitchFamily="34" charset="0"/>
            </a:endParaRPr>
          </a:p>
          <a:p>
            <a:pPr marL="0" lvl="0" indent="0" algn="just"/>
            <a:r>
              <a:rPr lang="pt-BR" altLang="en-US" sz="2000">
                <a:latin typeface="Trebuchet MS" pitchFamily="34" charset="0"/>
                <a:ea typeface="Times New Roman" pitchFamily="18" charset="0"/>
              </a:rPr>
              <a:t>III - AO OCUPANTE DO IMOVEL, QUE SE NEGA A DESOCUPA-LO APOS A DENUNCIA DO COMODATO, PODE SER EXIGIDO, A TITULO DE INDENIZAÇÃO, O PAGAMENTO DE ALUGUEIS RELATIVOS AO PERIODO, BEM COMO DE ENCARGOS QUE RECAIAM SOBRE O MESMO, SEM PREJUIZO DE OUTRAS VERBAS A QUE FIZER JUS.</a:t>
            </a:r>
            <a:endParaRPr lang="pt-BR" altLang="en-US" sz="2000">
              <a:latin typeface="Trebuchet MS" pitchFamily="34" charset="0"/>
              <a:ea typeface="Arial" pitchFamily="34" charset="0"/>
            </a:endParaRPr>
          </a:p>
          <a:p>
            <a:pPr marL="0" lvl="0" indent="0" algn="just"/>
            <a:r>
              <a:rPr lang="pt-BR" altLang="en-US" sz="2000">
                <a:latin typeface="Trebuchet MS" pitchFamily="34" charset="0"/>
                <a:ea typeface="Times New Roman" pitchFamily="18" charset="0"/>
              </a:rPr>
              <a:t>(REsp 143.707/RJ, Rel. Ministro  SÁLVIO DE FIGUEIREDO TEIXEIRA, QUARTA TURMA, julgado em 25.11.1997, DJ 02.03.1998 p. 102)</a:t>
            </a:r>
            <a:endParaRPr lang="pt-BR" altLang="en-US" sz="2000">
              <a:latin typeface="Trebuchet MS" pitchFamily="34" charset="0"/>
              <a:ea typeface="Arial" pitchFamily="34" charset="0"/>
            </a:endParaRPr>
          </a:p>
        </p:txBody>
      </p:sp>
    </p:spTree>
  </p:cSld>
  <p:clrMapOvr>
    <a:masterClrMapping/>
  </p:clrMapOvr>
  <p:transition/>
  <p:timing/>
</p:sld>
</file>

<file path=ppt/slides/slide35.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49154" name="Retângulo 3"/>
          <p:cNvSpPr/>
          <p:nvPr/>
        </p:nvSpPr>
        <p:spPr>
          <a:xfrm>
            <a:off x="179388" y="-26987"/>
            <a:ext cx="8785225" cy="341630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400" i="1">
                <a:latin typeface="Tahoma" pitchFamily="34" charset="0"/>
                <a:ea typeface="Tahoma" pitchFamily="34" charset="0"/>
              </a:rPr>
              <a:t>9) João e Maria são proprietários de um terreno com 30.000 m² em Itaquera. O imóvel, antes alugado, está vazio há três meses, época em que a última locação foi desfeita e o imóvel devolvido aos proprietários. Há cerca de quinze dias um vizinho do imóvel telefonou para João, noticiando que o terreno fora parcialmente invadido e que ali havia sido construído um campo de futebol, um vestiário e um pequeno bar, ocupando aproximadamente 3.000 m².</a:t>
            </a:r>
            <a:endParaRPr lang="pt-BR" altLang="en-US" sz="2400" i="1">
              <a:latin typeface="Tahoma" pitchFamily="34" charset="0"/>
              <a:ea typeface="Tahoma" pitchFamily="34" charset="0"/>
            </a:endParaRPr>
          </a:p>
          <a:p>
            <a:pPr marL="0" lvl="0" indent="0" algn="just" eaLnBrk="1" hangingPunct="1"/>
            <a:r>
              <a:rPr lang="pt-BR" altLang="en-US" sz="2400" i="1">
                <a:latin typeface="Tahoma" pitchFamily="34" charset="0"/>
                <a:ea typeface="Tahoma" pitchFamily="34" charset="0"/>
              </a:rPr>
              <a:t>Qual a medida cabível? Seria possível algum pedido cumulado?</a:t>
            </a:r>
            <a:endParaRPr lang="pt-BR" altLang="en-US" sz="2400" i="1">
              <a:latin typeface="Tahoma" pitchFamily="34" charset="0"/>
              <a:ea typeface="Tahoma" pitchFamily="34" charset="0"/>
            </a:endParaRPr>
          </a:p>
        </p:txBody>
      </p:sp>
      <p:sp>
        <p:nvSpPr>
          <p:cNvPr id="49155" name="Retângulo 4"/>
          <p:cNvSpPr/>
          <p:nvPr/>
        </p:nvSpPr>
        <p:spPr>
          <a:xfrm>
            <a:off x="192088" y="3933825"/>
            <a:ext cx="8785225" cy="267652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400">
                <a:latin typeface="Trebuchet MS" pitchFamily="34" charset="0"/>
              </a:rPr>
              <a:t>Como houve perda daquela parte da área, houve esbulho e não turbação. Assim, cabível a reintegração de posse.</a:t>
            </a:r>
            <a:endParaRPr lang="pt-BR" altLang="en-US" sz="2400">
              <a:latin typeface="Trebuchet MS" pitchFamily="34" charset="0"/>
            </a:endParaRPr>
          </a:p>
          <a:p>
            <a:pPr marL="0" lvl="0" indent="0" algn="just" eaLnBrk="1" hangingPunct="1"/>
            <a:r>
              <a:rPr lang="pt-BR" altLang="en-US" sz="2400">
                <a:latin typeface="Trebuchet MS" pitchFamily="34" charset="0"/>
              </a:rPr>
              <a:t>É possível cumular a proteção possessória com (i) desfazimento de construção; (ii) perdas e danos (eventuais danos e aluguel do período) e (iii) fixação de multa para o caso de novo esbulho.</a:t>
            </a:r>
            <a:endParaRPr lang="pt-BR" altLang="en-US" sz="2400">
              <a:latin typeface="Trebuchet MS" pitchFamily="34" charset="0"/>
            </a:endParaRPr>
          </a:p>
          <a:p>
            <a:pPr marL="0" lvl="0" indent="0" algn="just" eaLnBrk="1" hangingPunct="1"/>
            <a:r>
              <a:rPr lang="pt-BR" altLang="en-US" sz="2400">
                <a:latin typeface="Trebuchet MS" pitchFamily="34" charset="0"/>
              </a:rPr>
              <a:t> </a:t>
            </a:r>
            <a:endParaRPr lang="pt-BR" altLang="en-US" sz="2400">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9154"/>
                                        </p:tgtEl>
                                        <p:attrNameLst>
                                          <p:attrName>style.visibility</p:attrName>
                                        </p:attrNameLst>
                                      </p:cBhvr>
                                      <p:to>
                                        <p:strVal val="visible"/>
                                      </p:to>
                                    </p:set>
                                    <p:animEffect transition="in" filter="fade">
                                      <p:cBhvr>
                                        <p:cTn id="7" dur="500"/>
                                        <p:tgtEl>
                                          <p:spTgt spid="49154"/>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49155"/>
                                        </p:tgtEl>
                                        <p:attrNameLst>
                                          <p:attrName>style.visibility</p:attrName>
                                        </p:attrNameLst>
                                      </p:cBhvr>
                                      <p:to>
                                        <p:strVal val="visible"/>
                                      </p:to>
                                    </p:set>
                                    <p:animEffect transition="in" filter="circle(in)">
                                      <p:cBhvr>
                                        <p:cTn id="12" dur="2000"/>
                                        <p:tgtEl>
                                          <p:spTgt spid="4915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9154" grpId="0"/>
      <p:bldP spid="49155" grpId="0"/>
    </p:bldLst>
  </p:timing>
</p:sld>
</file>

<file path=ppt/slides/slide36.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50178" name="Retângulo 3"/>
          <p:cNvSpPr/>
          <p:nvPr/>
        </p:nvSpPr>
        <p:spPr>
          <a:xfrm>
            <a:off x="179388" y="-26987"/>
            <a:ext cx="8785225" cy="830262"/>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400" i="1">
                <a:latin typeface="Tahoma" pitchFamily="34" charset="0"/>
                <a:ea typeface="Tahoma" pitchFamily="34" charset="0"/>
              </a:rPr>
              <a:t>10) O que significa o direito de retenção, em relação às benfeitorias? Quando pode ser exercido?</a:t>
            </a:r>
            <a:endParaRPr lang="pt-BR" altLang="en-US" sz="2400" i="1">
              <a:latin typeface="Tahoma" pitchFamily="34" charset="0"/>
              <a:ea typeface="Tahoma" pitchFamily="34" charset="0"/>
            </a:endParaRPr>
          </a:p>
        </p:txBody>
      </p:sp>
      <p:sp>
        <p:nvSpPr>
          <p:cNvPr id="50179" name="Retângulo 4"/>
          <p:cNvSpPr/>
          <p:nvPr/>
        </p:nvSpPr>
        <p:spPr>
          <a:xfrm>
            <a:off x="250825" y="3117850"/>
            <a:ext cx="8785225" cy="304800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400">
                <a:latin typeface="Trebuchet MS" pitchFamily="34" charset="0"/>
              </a:rPr>
              <a:t>CIVIL. IMISSÃO DE POSSE. DIREITO DE RETENÇÃO.</a:t>
            </a:r>
            <a:endParaRPr lang="pt-BR" altLang="en-US" sz="2400">
              <a:latin typeface="Trebuchet MS" pitchFamily="34" charset="0"/>
            </a:endParaRPr>
          </a:p>
          <a:p>
            <a:pPr marL="0" lvl="0" indent="0" algn="just" eaLnBrk="1" hangingPunct="1"/>
            <a:r>
              <a:rPr lang="pt-BR" altLang="en-US" sz="2400" u="sng">
                <a:latin typeface="Trebuchet MS" pitchFamily="34" charset="0"/>
              </a:rPr>
              <a:t>TEM O POSSUIDOR DE BOA-FE </a:t>
            </a:r>
            <a:r>
              <a:rPr lang="pt-BR" altLang="en-US" sz="2400" b="1" u="sng">
                <a:latin typeface="Trebuchet MS" pitchFamily="34" charset="0"/>
              </a:rPr>
              <a:t>DIREITO DE RETER O BEM PARA SE COBRAR DE INDENIZAÇÃO PELAS BENFEITORIAS</a:t>
            </a:r>
            <a:r>
              <a:rPr lang="pt-BR" altLang="en-US" sz="2400" u="sng">
                <a:latin typeface="Trebuchet MS" pitchFamily="34" charset="0"/>
              </a:rPr>
              <a:t> REALIZADAS NO IMOVEL,</a:t>
            </a:r>
            <a:r>
              <a:rPr lang="pt-BR" altLang="en-US" sz="2400">
                <a:latin typeface="Trebuchet MS" pitchFamily="34" charset="0"/>
              </a:rPr>
              <a:t> EM AÇÃO DE IMISSÃO DE POSSE, SOB PENA DE ENRIQUECIMENTO SEM CAUSA DO AUTOR.</a:t>
            </a:r>
            <a:endParaRPr lang="pt-BR" altLang="en-US" sz="2400">
              <a:latin typeface="Trebuchet MS" pitchFamily="34" charset="0"/>
            </a:endParaRPr>
          </a:p>
          <a:p>
            <a:pPr marL="0" lvl="0" indent="0" algn="just" eaLnBrk="1" hangingPunct="1"/>
            <a:r>
              <a:rPr lang="pt-BR" altLang="en-US" sz="2400">
                <a:latin typeface="Trebuchet MS" pitchFamily="34" charset="0"/>
              </a:rPr>
              <a:t>(REsp 31.720/SP, Rel. Ministro  DIAS TRINDADE, TERCEIRA TURMA, julgado em 08.03.1993, DJ 05.04.1993 p. 5839)</a:t>
            </a:r>
            <a:endParaRPr lang="pt-BR" altLang="en-US" sz="2400">
              <a:latin typeface="Trebuchet MS" pitchFamily="34" charset="0"/>
            </a:endParaRPr>
          </a:p>
          <a:p>
            <a:pPr marL="0" lvl="0" indent="0" algn="just" eaLnBrk="1" hangingPunct="1"/>
            <a:r>
              <a:rPr lang="pt-BR" altLang="en-US" sz="2400">
                <a:latin typeface="Trebuchet MS" pitchFamily="34" charset="0"/>
              </a:rPr>
              <a:t> </a:t>
            </a:r>
            <a:endParaRPr lang="pt-BR" altLang="en-US" sz="2400">
              <a:latin typeface="Trebuchet MS" pitchFamily="34" charset="0"/>
            </a:endParaRPr>
          </a:p>
        </p:txBody>
      </p:sp>
      <p:sp>
        <p:nvSpPr>
          <p:cNvPr id="50180" name="Retângulo 5"/>
          <p:cNvSpPr/>
          <p:nvPr/>
        </p:nvSpPr>
        <p:spPr>
          <a:xfrm>
            <a:off x="179388" y="1006475"/>
            <a:ext cx="8785225" cy="1630363"/>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a:latin typeface="Trebuchet MS" pitchFamily="34" charset="0"/>
              </a:rPr>
              <a:t>CC, Art. 1.219. O possuidor de boa-fé tem direito à indenização das benfeitorias necessárias e úteis, bem como, quanto às voluptuárias, se não lhe forem pagas, a levantá-las, quando o puder sem detrimento da coisa, </a:t>
            </a:r>
            <a:r>
              <a:rPr lang="pt-BR" altLang="en-US" sz="2000" u="sng">
                <a:latin typeface="Trebuchet MS" pitchFamily="34" charset="0"/>
              </a:rPr>
              <a:t>e poderá exercer o direito de retenção pelo valor das benfeitorias necessárias e úteis</a:t>
            </a:r>
            <a:r>
              <a:rPr lang="pt-BR" altLang="en-US" sz="2000">
                <a:latin typeface="Trebuchet MS" pitchFamily="34" charset="0"/>
              </a:rPr>
              <a:t>.</a:t>
            </a:r>
            <a:endParaRPr lang="pt-BR" altLang="en-US" sz="2000">
              <a:latin typeface="Trebuchet MS" pitchFamily="34" charset="0"/>
            </a:endParaRPr>
          </a:p>
        </p:txBody>
      </p:sp>
      <p:sp>
        <p:nvSpPr>
          <p:cNvPr id="50181" name="Retângulo 6"/>
          <p:cNvSpPr/>
          <p:nvPr/>
        </p:nvSpPr>
        <p:spPr>
          <a:xfrm>
            <a:off x="107950" y="2771775"/>
            <a:ext cx="9001125" cy="4186238"/>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1400">
                <a:latin typeface="Trebuchet MS" pitchFamily="34" charset="0"/>
              </a:rPr>
              <a:t>DIREITO CIVIL E PROCESSO CIVIL. </a:t>
            </a:r>
            <a:r>
              <a:rPr lang="pt-BR" altLang="en-US" sz="1400" u="sng">
                <a:latin typeface="Trebuchet MS" pitchFamily="34" charset="0"/>
              </a:rPr>
              <a:t>RETENÇÃO POR BENFEITORIAS. EXERCÍCIO MEDIANTE AÇÃO DIRETA. DIREITO QUE NÃO FORA EXERCIDO QUANDO DA CONTESTAÇÃO, NO PROCESSO DE CONHECIMENTO</a:t>
            </a:r>
            <a:r>
              <a:rPr lang="pt-BR" altLang="en-US" sz="1400">
                <a:latin typeface="Trebuchet MS" pitchFamily="34" charset="0"/>
              </a:rPr>
              <a:t>. SENTENÇAS COM ACENTUADA CARGA EXECUTIVA. NECESSIDADE.</a:t>
            </a:r>
            <a:endParaRPr lang="pt-BR" altLang="en-US" sz="1400">
              <a:latin typeface="Trebuchet MS" pitchFamily="34" charset="0"/>
            </a:endParaRPr>
          </a:p>
          <a:p>
            <a:pPr marL="0" lvl="0" indent="0" algn="just" eaLnBrk="1" hangingPunct="1"/>
            <a:r>
              <a:rPr lang="pt-BR" altLang="en-US" sz="1400">
                <a:latin typeface="Trebuchet MS" pitchFamily="34" charset="0"/>
              </a:rPr>
              <a:t>1. A jurisprudência desta Corte tem se firmado no sentido de que </a:t>
            </a:r>
            <a:r>
              <a:rPr lang="pt-BR" altLang="en-US" sz="1400" u="sng">
                <a:latin typeface="Trebuchet MS" pitchFamily="34" charset="0"/>
              </a:rPr>
              <a:t>a pretensão ao exercício do direito de retenção por benfeitorias tem de ser </a:t>
            </a:r>
            <a:r>
              <a:rPr lang="pt-BR" altLang="en-US" sz="1400" b="1" u="sng">
                <a:latin typeface="Trebuchet MS" pitchFamily="34" charset="0"/>
              </a:rPr>
              <a:t>exercida no momento da contestação de ação de cunho possessório, sob pena de preclusão</a:t>
            </a:r>
            <a:r>
              <a:rPr lang="pt-BR" altLang="en-US" sz="1400">
                <a:latin typeface="Trebuchet MS" pitchFamily="34" charset="0"/>
              </a:rPr>
              <a:t>.</a:t>
            </a:r>
            <a:endParaRPr lang="pt-BR" altLang="en-US" sz="1400">
              <a:latin typeface="Trebuchet MS" pitchFamily="34" charset="0"/>
            </a:endParaRPr>
          </a:p>
          <a:p>
            <a:pPr marL="0" lvl="0" indent="0" algn="just" eaLnBrk="1" hangingPunct="1"/>
            <a:r>
              <a:rPr lang="pt-BR" altLang="en-US" sz="1400">
                <a:latin typeface="Trebuchet MS" pitchFamily="34" charset="0"/>
              </a:rPr>
              <a:t>2. Na hipótese de ação declaratória de invalidade de compromisso de compra e venda, com pedido de imediata restituição do imóvel, o direito de retenção deve ser exercido na contestação por força da elevada carga executiva contida nessa ação. </a:t>
            </a:r>
            <a:r>
              <a:rPr lang="pt-BR" altLang="en-US" sz="1400" u="sng">
                <a:latin typeface="Trebuchet MS" pitchFamily="34" charset="0"/>
              </a:rPr>
              <a:t>O pedido de restituição somente pode ser objeto de cumprimento forçado pela forma estabelecida no art. 461-A do CPC, que não mais prevê a possibilidade de discussão, na fase executiva, do direito de retenção</a:t>
            </a:r>
            <a:r>
              <a:rPr lang="pt-BR" altLang="en-US" sz="1400">
                <a:latin typeface="Trebuchet MS" pitchFamily="34" charset="0"/>
              </a:rPr>
              <a:t>.</a:t>
            </a:r>
            <a:endParaRPr lang="pt-BR" altLang="en-US" sz="1400">
              <a:latin typeface="Trebuchet MS" pitchFamily="34" charset="0"/>
            </a:endParaRPr>
          </a:p>
          <a:p>
            <a:pPr marL="0" lvl="0" indent="0" algn="just" eaLnBrk="1" hangingPunct="1"/>
            <a:r>
              <a:rPr lang="pt-BR" altLang="en-US" sz="1400">
                <a:latin typeface="Trebuchet MS" pitchFamily="34" charset="0"/>
              </a:rPr>
              <a:t>3. Esse entendimento, válido para o fim de impedir a apresentação de embargos de retenção, deve ser invocado também para impedir a propositura de uma ação autônoma de retenção, com pedido de antecipação de tutela. O mesmo resultado não pode ser vedado quando perseguido por uma via processual, e aceito por outra via.</a:t>
            </a:r>
            <a:endParaRPr lang="pt-BR" altLang="en-US" sz="1400">
              <a:latin typeface="Trebuchet MS" pitchFamily="34" charset="0"/>
            </a:endParaRPr>
          </a:p>
          <a:p>
            <a:pPr marL="0" lvl="0" indent="0" algn="just" eaLnBrk="1" hangingPunct="1"/>
            <a:r>
              <a:rPr lang="pt-BR" altLang="en-US" sz="1400">
                <a:latin typeface="Trebuchet MS" pitchFamily="34" charset="0"/>
              </a:rPr>
              <a:t>4. Recurso especial conhecido e improvido.</a:t>
            </a:r>
            <a:endParaRPr lang="pt-BR" altLang="en-US" sz="1400">
              <a:latin typeface="Trebuchet MS" pitchFamily="34" charset="0"/>
            </a:endParaRPr>
          </a:p>
          <a:p>
            <a:pPr marL="0" lvl="0" indent="0" algn="just" eaLnBrk="1" hangingPunct="1"/>
            <a:r>
              <a:rPr lang="pt-BR" altLang="en-US" sz="1400">
                <a:latin typeface="Trebuchet MS" pitchFamily="34" charset="0"/>
              </a:rPr>
              <a:t>(REsp 1278094/SP, Rel. Ministra NANCY ANDRIGHI, TERCEIRA TURMA, julgado em 16/08/2012, DJe 22/08/2012)</a:t>
            </a:r>
            <a:endParaRPr lang="pt-BR" altLang="en-US" sz="1400">
              <a:latin typeface="Trebuchet MS" pitchFamily="34" charset="0"/>
            </a:endParaRPr>
          </a:p>
          <a:p>
            <a:pPr marL="0" lvl="0" indent="0" algn="just" eaLnBrk="1" hangingPunct="1"/>
            <a:r>
              <a:rPr lang="pt-BR" altLang="en-US" sz="1400">
                <a:latin typeface="Trebuchet MS" pitchFamily="34" charset="0"/>
              </a:rPr>
              <a:t> </a:t>
            </a:r>
            <a:endParaRPr lang="pt-BR" altLang="en-US" sz="1400">
              <a:latin typeface="Trebuchet MS" pitchFamily="34" charset="0"/>
            </a:endParaRPr>
          </a:p>
        </p:txBody>
      </p:sp>
      <p:sp>
        <p:nvSpPr>
          <p:cNvPr id="50182" name="Retângulo 8"/>
          <p:cNvSpPr/>
          <p:nvPr/>
        </p:nvSpPr>
        <p:spPr>
          <a:xfrm>
            <a:off x="34925" y="2997200"/>
            <a:ext cx="9001125" cy="369252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a:latin typeface="Trebuchet MS" pitchFamily="34" charset="0"/>
              </a:rPr>
              <a:t>EMBARGOS DE TERCEIRO. DESPACHO QUE, EM </a:t>
            </a:r>
            <a:r>
              <a:rPr lang="pt-BR" altLang="en-US" u="sng">
                <a:latin typeface="Trebuchet MS" pitchFamily="34" charset="0"/>
              </a:rPr>
              <a:t>AÇÃO DE </a:t>
            </a:r>
            <a:r>
              <a:rPr lang="pt-BR" altLang="en-US" b="1" u="sng">
                <a:latin typeface="Trebuchet MS" pitchFamily="34" charset="0"/>
              </a:rPr>
              <a:t>DESAPROPRIAÇÃO</a:t>
            </a:r>
            <a:r>
              <a:rPr lang="pt-BR" altLang="en-US" u="sng">
                <a:latin typeface="Trebuchet MS" pitchFamily="34" charset="0"/>
              </a:rPr>
              <a:t>, ANTE </a:t>
            </a:r>
            <a:r>
              <a:rPr lang="pt-BR" altLang="en-US" b="1" u="sng">
                <a:latin typeface="Trebuchet MS" pitchFamily="34" charset="0"/>
              </a:rPr>
              <a:t>DESISTENCIA MANIFESTADA PELO PODER PUBLICO</a:t>
            </a:r>
            <a:r>
              <a:rPr lang="pt-BR" altLang="en-US" u="sng">
                <a:latin typeface="Trebuchet MS" pitchFamily="34" charset="0"/>
              </a:rPr>
              <a:t>, </a:t>
            </a:r>
            <a:r>
              <a:rPr lang="pt-BR" altLang="en-US" b="1" u="sng">
                <a:latin typeface="Trebuchet MS" pitchFamily="34" charset="0"/>
              </a:rPr>
              <a:t>APOS HAVER TRANSFERIDO A POSSE DO IMOVEL A TERCEIRO, QUE NELE EDIFICARA BENFEITORIAS </a:t>
            </a:r>
            <a:r>
              <a:rPr lang="pt-BR" altLang="en-US" u="sng">
                <a:latin typeface="Trebuchet MS" pitchFamily="34" charset="0"/>
              </a:rPr>
              <a:t>DIVERSAS, DETERMINOU A EXPEDIÇÃO DE CONTRA-MANDADO DE IMISSÃO DE POSSE EM FAVOR DOS EXPROPRIADOS</a:t>
            </a:r>
            <a:r>
              <a:rPr lang="pt-BR" altLang="en-US">
                <a:latin typeface="Trebuchet MS" pitchFamily="34" charset="0"/>
              </a:rPr>
              <a:t>.</a:t>
            </a:r>
            <a:endParaRPr lang="pt-BR" altLang="en-US">
              <a:latin typeface="Trebuchet MS" pitchFamily="34" charset="0"/>
            </a:endParaRPr>
          </a:p>
          <a:p>
            <a:pPr marL="0" lvl="0" indent="0" algn="just" eaLnBrk="1" hangingPunct="1"/>
            <a:r>
              <a:rPr lang="pt-BR" altLang="en-US">
                <a:latin typeface="Trebuchet MS" pitchFamily="34" charset="0"/>
              </a:rPr>
              <a:t>HIPOTESE EM QUE O ALUDIDO </a:t>
            </a:r>
            <a:r>
              <a:rPr lang="pt-BR" altLang="en-US" b="1" u="sng">
                <a:latin typeface="Trebuchet MS" pitchFamily="34" charset="0"/>
              </a:rPr>
              <a:t>MANDADO NÃO PODE SER CUMPRIDO ANTES DE INDENIZADO O POSSUIDOR</a:t>
            </a:r>
            <a:r>
              <a:rPr lang="pt-BR" altLang="en-US" u="sng">
                <a:latin typeface="Trebuchet MS" pitchFamily="34" charset="0"/>
              </a:rPr>
              <a:t> DE BOA-FE PELAS CITADAS BENFEITORIAS</a:t>
            </a:r>
            <a:r>
              <a:rPr lang="pt-BR" altLang="en-US">
                <a:latin typeface="Trebuchet MS" pitchFamily="34" charset="0"/>
              </a:rPr>
              <a:t>.</a:t>
            </a:r>
            <a:endParaRPr lang="pt-BR" altLang="en-US">
              <a:latin typeface="Trebuchet MS" pitchFamily="34" charset="0"/>
            </a:endParaRPr>
          </a:p>
          <a:p>
            <a:pPr marL="0" lvl="0" indent="0" algn="just" eaLnBrk="1" hangingPunct="1"/>
            <a:r>
              <a:rPr lang="pt-BR" altLang="en-US">
                <a:latin typeface="Trebuchet MS" pitchFamily="34" charset="0"/>
              </a:rPr>
              <a:t>ACORDÃO QUE, DECIDINDO EM SENTIDO CONTRARIO , DEIXOU DE APLICAR AS NORMAS DO ART. 499, EM COMBINAÇÃO COM O ART. 516, DO CODIGO CIVIL.</a:t>
            </a:r>
            <a:endParaRPr lang="pt-BR" altLang="en-US">
              <a:latin typeface="Trebuchet MS" pitchFamily="34" charset="0"/>
            </a:endParaRPr>
          </a:p>
          <a:p>
            <a:pPr marL="0" lvl="0" indent="0" algn="just" eaLnBrk="1" hangingPunct="1"/>
            <a:r>
              <a:rPr lang="pt-BR" altLang="en-US">
                <a:latin typeface="Trebuchet MS" pitchFamily="34" charset="0"/>
              </a:rPr>
              <a:t>RECURSO PROVIDO.</a:t>
            </a:r>
            <a:endParaRPr lang="pt-BR" altLang="en-US">
              <a:latin typeface="Trebuchet MS" pitchFamily="34" charset="0"/>
            </a:endParaRPr>
          </a:p>
          <a:p>
            <a:pPr marL="0" lvl="0" indent="0" algn="just" eaLnBrk="1" hangingPunct="1"/>
            <a:r>
              <a:rPr lang="pt-BR" altLang="en-US">
                <a:latin typeface="Trebuchet MS" pitchFamily="34" charset="0"/>
              </a:rPr>
              <a:t>(REsp 4.215/SP, Rel. MIN.  ILMAR GALVÃO, SEGUNDA TURMA, julgado em 10.10.1990, DJ 29.10.1990 p. 12129)</a:t>
            </a:r>
            <a:endParaRPr lang="pt-BR" altLang="en-US">
              <a:latin typeface="Trebuchet MS" pitchFamily="34" charset="0"/>
            </a:endParaRPr>
          </a:p>
          <a:p>
            <a:pPr marL="0" lvl="0" indent="0" algn="just" eaLnBrk="1" hangingPunct="1"/>
            <a:r>
              <a:rPr lang="pt-BR" altLang="en-US">
                <a:latin typeface="Trebuchet MS" pitchFamily="34" charset="0"/>
              </a:rPr>
              <a:t> </a:t>
            </a:r>
            <a:endParaRPr lang="pt-BR" altLang="en-US">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0178"/>
                                        </p:tgtEl>
                                        <p:attrNameLst>
                                          <p:attrName>style.visibility</p:attrName>
                                        </p:attrNameLst>
                                      </p:cBhvr>
                                      <p:to>
                                        <p:strVal val="visible"/>
                                      </p:to>
                                    </p:set>
                                    <p:animEffect transition="in" filter="fade">
                                      <p:cBhvr>
                                        <p:cTn id="7" dur="500"/>
                                        <p:tgtEl>
                                          <p:spTgt spid="5017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0180"/>
                                        </p:tgtEl>
                                        <p:attrNameLst>
                                          <p:attrName>style.visibility</p:attrName>
                                        </p:attrNameLst>
                                      </p:cBhvr>
                                      <p:to>
                                        <p:strVal val="visible"/>
                                      </p:to>
                                    </p:set>
                                    <p:animEffect transition="in" filter="fade">
                                      <p:cBhvr>
                                        <p:cTn id="12" dur="500"/>
                                        <p:tgtEl>
                                          <p:spTgt spid="50180"/>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0179"/>
                                        </p:tgtEl>
                                        <p:attrNameLst>
                                          <p:attrName>style.visibility</p:attrName>
                                        </p:attrNameLst>
                                      </p:cBhvr>
                                      <p:to>
                                        <p:strVal val="visible"/>
                                      </p:to>
                                    </p:set>
                                    <p:animEffect transition="in" filter="fade">
                                      <p:cBhvr>
                                        <p:cTn id="17" dur="500"/>
                                        <p:tgtEl>
                                          <p:spTgt spid="50179"/>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10" presetClass="exit" presetSubtype="0" fill="hold" grpId="1" nodeType="clickEffect">
                                  <p:stCondLst>
                                    <p:cond delay="0"/>
                                  </p:stCondLst>
                                  <p:childTnLst>
                                    <p:animEffect transition="out" filter="fade">
                                      <p:cBhvr>
                                        <p:cTn id="21" dur="500"/>
                                        <p:tgtEl>
                                          <p:spTgt spid="50179"/>
                                        </p:tgtEl>
                                      </p:cBhvr>
                                    </p:animEffect>
                                    <p:set>
                                      <p:cBhvr>
                                        <p:cTn id="22" dur="1" fill="hold">
                                          <p:stCondLst>
                                            <p:cond delay="499"/>
                                          </p:stCondLst>
                                        </p:cTn>
                                        <p:tgtEl>
                                          <p:spTgt spid="50179"/>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50181"/>
                                        </p:tgtEl>
                                        <p:attrNameLst>
                                          <p:attrName>style.visibility</p:attrName>
                                        </p:attrNameLst>
                                      </p:cBhvr>
                                      <p:to>
                                        <p:strVal val="visible"/>
                                      </p:to>
                                    </p:set>
                                    <p:animEffect transition="in" filter="fade">
                                      <p:cBhvr>
                                        <p:cTn id="27" dur="500"/>
                                        <p:tgtEl>
                                          <p:spTgt spid="50181"/>
                                        </p:tgtEl>
                                      </p:cBhvr>
                                    </p:animEffect>
                                  </p:childTnLst>
                                </p:cTn>
                              </p:par>
                            </p:childTnLst>
                          </p:cTn>
                        </p:par>
                      </p:childTnLst>
                    </p:cTn>
                  </p:par>
                  <p:par>
                    <p:cTn id="28" fill="hold" nodeType="clickPar">
                      <p:stCondLst>
                        <p:cond delay="indefinite"/>
                      </p:stCondLst>
                      <p:childTnLst>
                        <p:par>
                          <p:cTn id="29" fill="hold" nodeType="afterGroup">
                            <p:stCondLst>
                              <p:cond delay="0"/>
                            </p:stCondLst>
                            <p:childTnLst>
                              <p:par>
                                <p:cTn id="30" presetID="10" presetClass="exit" presetSubtype="0" fill="hold" grpId="1" nodeType="clickEffect">
                                  <p:stCondLst>
                                    <p:cond delay="0"/>
                                  </p:stCondLst>
                                  <p:childTnLst>
                                    <p:animEffect transition="out" filter="fade">
                                      <p:cBhvr>
                                        <p:cTn id="31" dur="500"/>
                                        <p:tgtEl>
                                          <p:spTgt spid="50181"/>
                                        </p:tgtEl>
                                      </p:cBhvr>
                                    </p:animEffect>
                                    <p:set>
                                      <p:cBhvr>
                                        <p:cTn id="32" dur="1" fill="hold">
                                          <p:stCondLst>
                                            <p:cond delay="499"/>
                                          </p:stCondLst>
                                        </p:cTn>
                                        <p:tgtEl>
                                          <p:spTgt spid="50181"/>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afterGroup">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50182"/>
                                        </p:tgtEl>
                                        <p:attrNameLst>
                                          <p:attrName>style.visibility</p:attrName>
                                        </p:attrNameLst>
                                      </p:cBhvr>
                                      <p:to>
                                        <p:strVal val="visible"/>
                                      </p:to>
                                    </p:set>
                                    <p:animEffect transition="in" filter="fade">
                                      <p:cBhvr>
                                        <p:cTn id="37" dur="500"/>
                                        <p:tgtEl>
                                          <p:spTgt spid="5018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178" grpId="0"/>
      <p:bldP spid="50179" grpId="0"/>
      <p:bldP spid="50179" grpId="1"/>
      <p:bldP spid="50180" grpId="0"/>
      <p:bldP spid="50181" grpId="0"/>
      <p:bldP spid="50181" grpId="1"/>
      <p:bldP spid="50182" grpId="0"/>
    </p:bldLst>
  </p:timing>
</p:sld>
</file>

<file path=ppt/slides/slide37.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51202" name="Retângulo 3"/>
          <p:cNvSpPr/>
          <p:nvPr/>
        </p:nvSpPr>
        <p:spPr>
          <a:xfrm>
            <a:off x="179388" y="149225"/>
            <a:ext cx="8785225" cy="83185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400" i="1">
                <a:latin typeface="Tahoma" pitchFamily="34" charset="0"/>
                <a:ea typeface="Tahoma" pitchFamily="34" charset="0"/>
              </a:rPr>
              <a:t>11) Na linha deste último julgado, pode haver retenção quando invadido bem público?</a:t>
            </a:r>
            <a:endParaRPr lang="pt-BR" altLang="en-US" sz="2400" i="1">
              <a:latin typeface="Tahoma" pitchFamily="34" charset="0"/>
              <a:ea typeface="Tahoma" pitchFamily="34" charset="0"/>
            </a:endParaRPr>
          </a:p>
        </p:txBody>
      </p:sp>
      <p:sp>
        <p:nvSpPr>
          <p:cNvPr id="51203" name="Retângulo 4"/>
          <p:cNvSpPr/>
          <p:nvPr/>
        </p:nvSpPr>
        <p:spPr>
          <a:xfrm>
            <a:off x="179388" y="1100138"/>
            <a:ext cx="8785225" cy="621665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a:latin typeface="Trebuchet MS" pitchFamily="34" charset="0"/>
              </a:rPr>
              <a:t>EMBARGOS DE TERCEIRO - </a:t>
            </a:r>
            <a:r>
              <a:rPr lang="pt-BR" altLang="en-US" sz="2000" u="sng">
                <a:latin typeface="Trebuchet MS" pitchFamily="34" charset="0"/>
              </a:rPr>
              <a:t>MANDADO DE REINTEGRAÇÃO DE POSSE - OCUPAÇÃO IRREGULAR DE ÁREA PÚBLICA - INEXISTÊNCIA DE POSSE - </a:t>
            </a:r>
            <a:r>
              <a:rPr lang="pt-BR" altLang="en-US" sz="2000" b="1" u="sng">
                <a:latin typeface="Trebuchet MS" pitchFamily="34" charset="0"/>
              </a:rPr>
              <a:t>DIREITO DE RETENÇÃO NÃO CONFIGURADO</a:t>
            </a:r>
            <a:r>
              <a:rPr lang="pt-BR" altLang="en-US" sz="2000">
                <a:latin typeface="Trebuchet MS" pitchFamily="34" charset="0"/>
              </a:rPr>
              <a:t>.</a:t>
            </a:r>
            <a:endParaRPr lang="pt-BR" altLang="en-US" sz="2000">
              <a:latin typeface="Trebuchet MS" pitchFamily="34" charset="0"/>
            </a:endParaRPr>
          </a:p>
          <a:p>
            <a:pPr marL="0" lvl="0" indent="0" algn="just" eaLnBrk="1" hangingPunct="1"/>
            <a:r>
              <a:rPr lang="pt-BR" altLang="en-US" sz="2000">
                <a:latin typeface="Trebuchet MS" pitchFamily="34" charset="0"/>
              </a:rPr>
              <a:t>1. Posse é o direito reconhecido a quem se comporta como proprietário. Posse e propriedade, portanto, são institutos que caminham juntos, </a:t>
            </a:r>
            <a:r>
              <a:rPr lang="pt-BR" altLang="en-US" sz="2000" u="sng">
                <a:latin typeface="Trebuchet MS" pitchFamily="34" charset="0"/>
              </a:rPr>
              <a:t>não havendo de ser reconhecer a posse a quem, por proibição legal, não possa ser proprietário ou não possa gozar de qualquer dos poderes inerentes à propriedade</a:t>
            </a:r>
            <a:r>
              <a:rPr lang="pt-BR" altLang="en-US" sz="2000">
                <a:latin typeface="Trebuchet MS" pitchFamily="34" charset="0"/>
              </a:rPr>
              <a:t>.</a:t>
            </a:r>
            <a:endParaRPr lang="pt-BR" altLang="en-US" sz="2000">
              <a:latin typeface="Trebuchet MS" pitchFamily="34" charset="0"/>
            </a:endParaRPr>
          </a:p>
          <a:p>
            <a:pPr marL="0" lvl="0" indent="0" algn="just" eaLnBrk="1" hangingPunct="1"/>
            <a:r>
              <a:rPr lang="pt-BR" altLang="en-US" sz="2000">
                <a:latin typeface="Trebuchet MS" pitchFamily="34" charset="0"/>
              </a:rPr>
              <a:t>2. A ocupação de área pública, quando irregular, não pode ser reconhecida como posse, mas como mera detenção.</a:t>
            </a:r>
            <a:endParaRPr lang="pt-BR" altLang="en-US" sz="2000">
              <a:latin typeface="Trebuchet MS" pitchFamily="34" charset="0"/>
            </a:endParaRPr>
          </a:p>
          <a:p>
            <a:pPr marL="0" lvl="0" indent="0" algn="just" eaLnBrk="1" hangingPunct="1"/>
            <a:r>
              <a:rPr lang="pt-BR" altLang="en-US" sz="2000">
                <a:latin typeface="Trebuchet MS" pitchFamily="34" charset="0"/>
              </a:rPr>
              <a:t>3. </a:t>
            </a:r>
            <a:r>
              <a:rPr lang="pt-BR" altLang="en-US" sz="2000" u="sng">
                <a:latin typeface="Trebuchet MS" pitchFamily="34" charset="0"/>
              </a:rPr>
              <a:t>Se o direito de retenção depende da configuração da posse, não se pode, ante a consideração da inexistência desta, admitir o surgimento daquele direito advindo da necessidade de se indenizar as benfeitorias úteis e necessárias, e assim impedir o cumprimento da medida imposta no interdito proibitório</a:t>
            </a:r>
            <a:r>
              <a:rPr lang="pt-BR" altLang="en-US" sz="2000">
                <a:latin typeface="Trebuchet MS" pitchFamily="34" charset="0"/>
              </a:rPr>
              <a:t>.</a:t>
            </a:r>
            <a:endParaRPr lang="pt-BR" altLang="en-US" sz="2000">
              <a:latin typeface="Trebuchet MS" pitchFamily="34" charset="0"/>
            </a:endParaRPr>
          </a:p>
          <a:p>
            <a:pPr marL="0" lvl="0" indent="0" algn="just" eaLnBrk="1" hangingPunct="1"/>
            <a:r>
              <a:rPr lang="pt-BR" altLang="en-US" sz="2000">
                <a:latin typeface="Trebuchet MS" pitchFamily="34" charset="0"/>
              </a:rPr>
              <a:t>4. Recurso provido.</a:t>
            </a:r>
            <a:endParaRPr lang="pt-BR" altLang="en-US" sz="2000">
              <a:latin typeface="Trebuchet MS" pitchFamily="34" charset="0"/>
            </a:endParaRPr>
          </a:p>
          <a:p>
            <a:pPr marL="0" lvl="0" indent="0" algn="just" eaLnBrk="1" hangingPunct="1"/>
            <a:r>
              <a:rPr lang="pt-BR" altLang="en-US" sz="2000">
                <a:latin typeface="Trebuchet MS" pitchFamily="34" charset="0"/>
              </a:rPr>
              <a:t>(REsp 556.721/DF, Rel. Ministra  ELIANA CALMON, SEGUNDA TURMA, julgado em 15.09.2005, DJ 03.10.2005 p. 172)</a:t>
            </a:r>
            <a:endParaRPr lang="pt-BR" altLang="en-US" sz="2000">
              <a:latin typeface="Trebuchet MS" pitchFamily="34" charset="0"/>
            </a:endParaRPr>
          </a:p>
          <a:p>
            <a:pPr marL="0" lvl="0" indent="0" algn="just" eaLnBrk="1" hangingPunct="1"/>
            <a:r>
              <a:rPr lang="pt-BR" altLang="en-US" sz="2000">
                <a:latin typeface="Trebuchet MS" pitchFamily="34" charset="0"/>
              </a:rPr>
              <a:t> </a:t>
            </a:r>
            <a:endParaRPr lang="pt-BR" altLang="en-US" sz="2000">
              <a:latin typeface="Trebuchet MS" pitchFamily="34" charset="0"/>
            </a:endParaRPr>
          </a:p>
          <a:p>
            <a:pPr marL="0" lvl="0" indent="0" algn="just" eaLnBrk="1" hangingPunct="1"/>
            <a:r>
              <a:rPr lang="pt-BR" altLang="en-US" sz="2000">
                <a:latin typeface="Trebuchet MS" pitchFamily="34" charset="0"/>
              </a:rPr>
              <a:t> </a:t>
            </a:r>
            <a:endParaRPr lang="pt-BR" altLang="en-US" sz="2000">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1202"/>
                                        </p:tgtEl>
                                        <p:attrNameLst>
                                          <p:attrName>style.visibility</p:attrName>
                                        </p:attrNameLst>
                                      </p:cBhvr>
                                      <p:to>
                                        <p:strVal val="visible"/>
                                      </p:to>
                                    </p:set>
                                    <p:animEffect transition="in" filter="fade">
                                      <p:cBhvr>
                                        <p:cTn id="7" dur="500"/>
                                        <p:tgtEl>
                                          <p:spTgt spid="5120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1203"/>
                                        </p:tgtEl>
                                        <p:attrNameLst>
                                          <p:attrName>style.visibility</p:attrName>
                                        </p:attrNameLst>
                                      </p:cBhvr>
                                      <p:to>
                                        <p:strVal val="visible"/>
                                      </p:to>
                                    </p:set>
                                    <p:animEffect transition="in" filter="circle(in)">
                                      <p:cBhvr>
                                        <p:cTn id="12" dur="2000"/>
                                        <p:tgtEl>
                                          <p:spTgt spid="5120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02" grpId="0"/>
      <p:bldP spid="51203" grpId="0"/>
    </p:bldLst>
  </p:timing>
</p:sld>
</file>

<file path=ppt/slides/slide38.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53250" name="Retângulo 3"/>
          <p:cNvSpPr/>
          <p:nvPr/>
        </p:nvSpPr>
        <p:spPr>
          <a:xfrm>
            <a:off x="179388" y="149225"/>
            <a:ext cx="8785225" cy="193992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400" i="1">
                <a:latin typeface="Tahoma" pitchFamily="34" charset="0"/>
                <a:ea typeface="Tahoma" pitchFamily="34" charset="0"/>
              </a:rPr>
              <a:t>12) Considere movimento grevista (piquete) que impede o acesso às áreas de trabalho, por parte dos trabalhadores que não participam do movimento grevista. É cabível a proteção possessória? Por qual medida? Qual a justiça competente para o julgamento de referida causa?</a:t>
            </a:r>
            <a:endParaRPr lang="pt-BR" altLang="en-US" sz="2400" i="1">
              <a:latin typeface="Tahoma" pitchFamily="34" charset="0"/>
              <a:ea typeface="Tahoma" pitchFamily="34" charset="0"/>
            </a:endParaRPr>
          </a:p>
        </p:txBody>
      </p:sp>
      <p:sp>
        <p:nvSpPr>
          <p:cNvPr id="53251" name="Retângulo 4"/>
          <p:cNvSpPr/>
          <p:nvPr/>
        </p:nvSpPr>
        <p:spPr>
          <a:xfrm>
            <a:off x="250825" y="2332038"/>
            <a:ext cx="8785225" cy="498475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a:latin typeface="Trebuchet MS" pitchFamily="34" charset="0"/>
              </a:rPr>
              <a:t>PROCESSUAL E CIVIL - GREVE DEFLAGRADA POR SINDICATO - INTERDITO PROIBITÓRIO - POSSE.</a:t>
            </a:r>
            <a:endParaRPr lang="pt-BR" altLang="en-US" sz="2000">
              <a:latin typeface="Trebuchet MS" pitchFamily="34" charset="0"/>
            </a:endParaRPr>
          </a:p>
          <a:p>
            <a:pPr marL="0" lvl="0" indent="0" algn="just" eaLnBrk="1" hangingPunct="1"/>
            <a:r>
              <a:rPr lang="pt-BR" altLang="en-US" sz="2000" u="sng">
                <a:latin typeface="Trebuchet MS" pitchFamily="34" charset="0"/>
              </a:rPr>
              <a:t>I - Cabível a medida contra a perturbação da posse, quando dos fatos e provas a medida se faz necessária para impedir que o movimento grevista injustamente perturbe exercício de atividade que se faz viável, utilizando-se da posse.</a:t>
            </a:r>
            <a:endParaRPr lang="pt-BR" altLang="en-US" sz="2000">
              <a:latin typeface="Trebuchet MS" pitchFamily="34" charset="0"/>
            </a:endParaRPr>
          </a:p>
          <a:p>
            <a:pPr marL="0" lvl="0" indent="0" algn="just" eaLnBrk="1" hangingPunct="1"/>
            <a:r>
              <a:rPr lang="pt-BR" altLang="en-US" sz="2000">
                <a:latin typeface="Trebuchet MS" pitchFamily="34" charset="0"/>
              </a:rPr>
              <a:t>II - Não se discute aqui o direito inalienável do exercício de greve previsto constitucionalmente, mas tão só a salvaguarda da posse do bem que sofrerá, consoante o acórdão, ameaça de grave lesão.</a:t>
            </a:r>
            <a:endParaRPr lang="pt-BR" altLang="en-US" sz="2000">
              <a:latin typeface="Trebuchet MS" pitchFamily="34" charset="0"/>
            </a:endParaRPr>
          </a:p>
          <a:p>
            <a:pPr marL="0" lvl="0" indent="0" algn="just" eaLnBrk="1" hangingPunct="1"/>
            <a:r>
              <a:rPr lang="pt-BR" altLang="en-US" sz="2000">
                <a:latin typeface="Trebuchet MS" pitchFamily="34" charset="0"/>
              </a:rPr>
              <a:t>III - Matéria de fato (Súmula 07-STJ).</a:t>
            </a:r>
            <a:endParaRPr lang="pt-BR" altLang="en-US" sz="2000">
              <a:latin typeface="Trebuchet MS" pitchFamily="34" charset="0"/>
            </a:endParaRPr>
          </a:p>
          <a:p>
            <a:pPr marL="0" lvl="0" indent="0" algn="just" eaLnBrk="1" hangingPunct="1"/>
            <a:r>
              <a:rPr lang="pt-BR" altLang="en-US" sz="2000">
                <a:latin typeface="Trebuchet MS" pitchFamily="34" charset="0"/>
              </a:rPr>
              <a:t>IV - Recurso não conhecido.</a:t>
            </a:r>
            <a:endParaRPr lang="pt-BR" altLang="en-US" sz="2000">
              <a:latin typeface="Trebuchet MS" pitchFamily="34" charset="0"/>
            </a:endParaRPr>
          </a:p>
          <a:p>
            <a:pPr marL="0" lvl="0" indent="0" algn="just" eaLnBrk="1" hangingPunct="1"/>
            <a:r>
              <a:rPr lang="pt-BR" altLang="en-US" sz="2000">
                <a:latin typeface="Trebuchet MS" pitchFamily="34" charset="0"/>
              </a:rPr>
              <a:t>(REsp 186.786/SP, Rel. Ministro  WALDEMAR ZVEITER, TERCEIRA TURMA, julgado em 22.06.1999, DJ 16.08.1999 p. 69)</a:t>
            </a:r>
            <a:endParaRPr lang="pt-BR" altLang="en-US" sz="2000">
              <a:latin typeface="Trebuchet MS" pitchFamily="34" charset="0"/>
            </a:endParaRPr>
          </a:p>
          <a:p>
            <a:pPr marL="0" lvl="0" indent="0" algn="just" eaLnBrk="1" hangingPunct="1"/>
            <a:r>
              <a:rPr lang="pt-BR" altLang="en-US" sz="2000">
                <a:latin typeface="Trebuchet MS" pitchFamily="34" charset="0"/>
              </a:rPr>
              <a:t> </a:t>
            </a:r>
            <a:endParaRPr lang="pt-BR" altLang="en-US" sz="2000">
              <a:latin typeface="Trebuchet MS" pitchFamily="34" charset="0"/>
            </a:endParaRPr>
          </a:p>
          <a:p>
            <a:pPr marL="0" lvl="0" indent="0" algn="just" eaLnBrk="1" hangingPunct="1"/>
            <a:r>
              <a:rPr lang="pt-BR" altLang="en-US" sz="2000">
                <a:latin typeface="Trebuchet MS" pitchFamily="34" charset="0"/>
              </a:rPr>
              <a:t> </a:t>
            </a:r>
            <a:endParaRPr lang="pt-BR" altLang="en-US" sz="2000">
              <a:latin typeface="Trebuchet MS" pitchFamily="34" charset="0"/>
            </a:endParaRPr>
          </a:p>
          <a:p>
            <a:pPr marL="0" lvl="0" indent="0" algn="just" eaLnBrk="1" hangingPunct="1"/>
            <a:r>
              <a:rPr lang="pt-BR" altLang="en-US" sz="2000">
                <a:latin typeface="Trebuchet MS" pitchFamily="34" charset="0"/>
              </a:rPr>
              <a:t> </a:t>
            </a:r>
            <a:endParaRPr lang="pt-BR" altLang="en-US" sz="2000">
              <a:latin typeface="Trebuchet MS" pitchFamily="34" charset="0"/>
            </a:endParaRPr>
          </a:p>
        </p:txBody>
      </p:sp>
      <p:sp>
        <p:nvSpPr>
          <p:cNvPr id="53252" name="Retângulo 5"/>
          <p:cNvSpPr/>
          <p:nvPr/>
        </p:nvSpPr>
        <p:spPr>
          <a:xfrm>
            <a:off x="179388" y="2720975"/>
            <a:ext cx="8785225" cy="452437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400">
                <a:latin typeface="Trebuchet MS" pitchFamily="34" charset="0"/>
              </a:rPr>
              <a:t>CONFLITO DE COMPETÊNCIA. Greve de bancários. Piquete à porta de empresa cujos empregados são de outra categoria profissional.</a:t>
            </a:r>
            <a:endParaRPr lang="pt-BR" altLang="en-US" sz="2400">
              <a:latin typeface="Trebuchet MS" pitchFamily="34" charset="0"/>
            </a:endParaRPr>
          </a:p>
          <a:p>
            <a:pPr marL="0" lvl="0" indent="0" algn="just" eaLnBrk="1" hangingPunct="1"/>
            <a:r>
              <a:rPr lang="pt-BR" altLang="en-US" sz="2400" b="1" u="sng">
                <a:latin typeface="Trebuchet MS" pitchFamily="34" charset="0"/>
              </a:rPr>
              <a:t>Competência da</a:t>
            </a:r>
            <a:r>
              <a:rPr lang="pt-BR" altLang="en-US" sz="2400" u="sng">
                <a:latin typeface="Trebuchet MS" pitchFamily="34" charset="0"/>
              </a:rPr>
              <a:t> </a:t>
            </a:r>
            <a:r>
              <a:rPr lang="pt-BR" altLang="en-US" sz="2400" b="1" u="sng">
                <a:latin typeface="Trebuchet MS" pitchFamily="34" charset="0"/>
              </a:rPr>
              <a:t>Justiça estadual</a:t>
            </a:r>
            <a:r>
              <a:rPr lang="pt-BR" altLang="en-US" sz="2400" u="sng">
                <a:latin typeface="Trebuchet MS" pitchFamily="34" charset="0"/>
              </a:rPr>
              <a:t> para processar e julgar a ação de manutenção de posse</a:t>
            </a:r>
            <a:r>
              <a:rPr lang="pt-BR" altLang="en-US" sz="2400">
                <a:latin typeface="Trebuchet MS" pitchFamily="34" charset="0"/>
              </a:rPr>
              <a:t>. Embargos de declaração rejeitados.</a:t>
            </a:r>
            <a:endParaRPr lang="pt-BR" altLang="en-US" sz="2400">
              <a:latin typeface="Trebuchet MS" pitchFamily="34" charset="0"/>
            </a:endParaRPr>
          </a:p>
          <a:p>
            <a:pPr marL="0" lvl="0" indent="0" algn="just" eaLnBrk="1" hangingPunct="1"/>
            <a:r>
              <a:rPr lang="pt-BR" altLang="en-US" sz="2400">
                <a:latin typeface="Trebuchet MS" pitchFamily="34" charset="0"/>
              </a:rPr>
              <a:t>(EDcl no AgRg no CC 57730/RJ, Rel. Ministro  ARI PARGENDLER, SEGUNDA SEÇÃO, julgado em 24.05.2006, DJ 08.06.2006 p. 117)</a:t>
            </a:r>
            <a:endParaRPr lang="pt-BR" altLang="en-US" sz="2400">
              <a:latin typeface="Trebuchet MS" pitchFamily="34" charset="0"/>
            </a:endParaRPr>
          </a:p>
          <a:p>
            <a:pPr marL="0" lvl="0" indent="0" algn="just" eaLnBrk="1" hangingPunct="1"/>
            <a:r>
              <a:rPr lang="pt-BR" altLang="en-US" sz="2400">
                <a:latin typeface="Trebuchet MS" pitchFamily="34" charset="0"/>
              </a:rPr>
              <a:t> </a:t>
            </a:r>
            <a:endParaRPr lang="pt-BR" altLang="en-US" sz="2400">
              <a:latin typeface="Trebuchet MS" pitchFamily="34" charset="0"/>
            </a:endParaRPr>
          </a:p>
          <a:p>
            <a:pPr marL="0" lvl="0" indent="0" algn="just" eaLnBrk="1" hangingPunct="1"/>
            <a:r>
              <a:rPr lang="pt-BR" altLang="en-US" sz="2400">
                <a:latin typeface="Trebuchet MS" pitchFamily="34" charset="0"/>
              </a:rPr>
              <a:t> </a:t>
            </a:r>
            <a:endParaRPr lang="pt-BR" altLang="en-US" sz="2400">
              <a:latin typeface="Trebuchet MS" pitchFamily="34" charset="0"/>
            </a:endParaRPr>
          </a:p>
          <a:p>
            <a:pPr marL="0" lvl="0" indent="0" algn="just" eaLnBrk="1" hangingPunct="1"/>
            <a:r>
              <a:rPr lang="pt-BR" altLang="en-US" sz="2400">
                <a:latin typeface="Trebuchet MS" pitchFamily="34" charset="0"/>
              </a:rPr>
              <a:t> </a:t>
            </a:r>
            <a:endParaRPr lang="pt-BR" altLang="en-US" sz="2400">
              <a:latin typeface="Trebuchet MS" pitchFamily="34" charset="0"/>
            </a:endParaRPr>
          </a:p>
        </p:txBody>
      </p:sp>
      <p:sp>
        <p:nvSpPr>
          <p:cNvPr id="53253" name="Retângulo 6"/>
          <p:cNvSpPr/>
          <p:nvPr/>
        </p:nvSpPr>
        <p:spPr>
          <a:xfrm>
            <a:off x="179388" y="2911475"/>
            <a:ext cx="8785225" cy="2678113"/>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800">
                <a:latin typeface="Trebuchet MS" pitchFamily="34" charset="0"/>
              </a:rPr>
              <a:t>Súmula Vinculante 23: </a:t>
            </a:r>
            <a:r>
              <a:rPr lang="pt-BR" altLang="en-US" sz="2800" u="sng">
                <a:latin typeface="Trebuchet MS" pitchFamily="34" charset="0"/>
              </a:rPr>
              <a:t>A </a:t>
            </a:r>
            <a:r>
              <a:rPr lang="pt-BR" altLang="en-US" sz="2800" b="1" u="sng">
                <a:latin typeface="Trebuchet MS" pitchFamily="34" charset="0"/>
              </a:rPr>
              <a:t>Justiça do Trabalho</a:t>
            </a:r>
            <a:r>
              <a:rPr lang="pt-BR" altLang="en-US" sz="2800">
                <a:latin typeface="Trebuchet MS" pitchFamily="34" charset="0"/>
              </a:rPr>
              <a:t> é competente para processar e julgar </a:t>
            </a:r>
            <a:r>
              <a:rPr lang="pt-BR" altLang="en-US" sz="2800" u="sng">
                <a:latin typeface="Trebuchet MS" pitchFamily="34" charset="0"/>
              </a:rPr>
              <a:t>ação possessória ajuizada em decorrência do exercício do direito de greve</a:t>
            </a:r>
            <a:r>
              <a:rPr lang="pt-BR" altLang="en-US" sz="2800">
                <a:latin typeface="Trebuchet MS" pitchFamily="34" charset="0"/>
              </a:rPr>
              <a:t> pelos trabalhadores da iniciativa privada. (DJe nº 232, p. 1, em 11/12/2009).</a:t>
            </a:r>
            <a:endParaRPr lang="pt-BR" altLang="en-US" sz="2800">
              <a:latin typeface="Trebuchet MS" pitchFamily="34" charset="0"/>
            </a:endParaRPr>
          </a:p>
          <a:p>
            <a:pPr marL="0" lvl="0" indent="0" algn="just" eaLnBrk="1" hangingPunct="1"/>
            <a:r>
              <a:rPr lang="pt-BR" altLang="en-US" sz="2800">
                <a:latin typeface="Trebuchet MS" pitchFamily="34" charset="0"/>
              </a:rPr>
              <a:t> </a:t>
            </a:r>
            <a:endParaRPr lang="pt-BR" altLang="en-US" sz="2800">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3250"/>
                                        </p:tgtEl>
                                        <p:attrNameLst>
                                          <p:attrName>style.visibility</p:attrName>
                                        </p:attrNameLst>
                                      </p:cBhvr>
                                      <p:to>
                                        <p:strVal val="visible"/>
                                      </p:to>
                                    </p:set>
                                    <p:animEffect transition="in" filter="fade">
                                      <p:cBhvr>
                                        <p:cTn id="7" dur="500"/>
                                        <p:tgtEl>
                                          <p:spTgt spid="53250"/>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3251"/>
                                        </p:tgtEl>
                                        <p:attrNameLst>
                                          <p:attrName>style.visibility</p:attrName>
                                        </p:attrNameLst>
                                      </p:cBhvr>
                                      <p:to>
                                        <p:strVal val="visible"/>
                                      </p:to>
                                    </p:set>
                                    <p:animEffect transition="in" filter="circle(in)">
                                      <p:cBhvr>
                                        <p:cTn id="12" dur="2000"/>
                                        <p:tgtEl>
                                          <p:spTgt spid="53251"/>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xit" presetSubtype="0" fill="hold" grpId="1" nodeType="clickEffect">
                                  <p:stCondLst>
                                    <p:cond delay="0"/>
                                  </p:stCondLst>
                                  <p:childTnLst>
                                    <p:animEffect transition="out" filter="fade">
                                      <p:cBhvr>
                                        <p:cTn id="16" dur="500"/>
                                        <p:tgtEl>
                                          <p:spTgt spid="53251"/>
                                        </p:tgtEl>
                                      </p:cBhvr>
                                    </p:animEffect>
                                    <p:set>
                                      <p:cBhvr>
                                        <p:cTn id="17" dur="1" fill="hold">
                                          <p:stCondLst>
                                            <p:cond delay="499"/>
                                          </p:stCondLst>
                                        </p:cTn>
                                        <p:tgtEl>
                                          <p:spTgt spid="53251"/>
                                        </p:tgtEl>
                                        <p:attrNameLst>
                                          <p:attrName>style.visibility</p:attrName>
                                        </p:attrNameLst>
                                      </p:cBhvr>
                                      <p:to>
                                        <p:strVal val="hidden"/>
                                      </p:to>
                                    </p:set>
                                  </p:childTnLst>
                                </p:cTn>
                              </p:par>
                            </p:childTnLst>
                          </p:cTn>
                        </p:par>
                      </p:childTnLst>
                    </p:cTn>
                  </p:par>
                  <p:par>
                    <p:cTn id="18" fill="hold" nodeType="clickPar">
                      <p:stCondLst>
                        <p:cond delay="indefinite"/>
                      </p:stCondLst>
                      <p:childTnLst>
                        <p:par>
                          <p:cTn id="19" fill="hold" nodeType="after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53252"/>
                                        </p:tgtEl>
                                        <p:attrNameLst>
                                          <p:attrName>style.visibility</p:attrName>
                                        </p:attrNameLst>
                                      </p:cBhvr>
                                      <p:to>
                                        <p:strVal val="visible"/>
                                      </p:to>
                                    </p:set>
                                    <p:animEffect transition="in" filter="circle(in)">
                                      <p:cBhvr>
                                        <p:cTn id="22" dur="2000"/>
                                        <p:tgtEl>
                                          <p:spTgt spid="53252"/>
                                        </p:tgtEl>
                                      </p:cBhvr>
                                    </p:animEffect>
                                  </p:childTnLst>
                                </p:cTn>
                              </p:par>
                            </p:childTnLst>
                          </p:cTn>
                        </p:par>
                      </p:childTnLst>
                    </p:cTn>
                  </p:par>
                  <p:par>
                    <p:cTn id="23" fill="hold" nodeType="clickPar">
                      <p:stCondLst>
                        <p:cond delay="indefinite"/>
                      </p:stCondLst>
                      <p:childTnLst>
                        <p:par>
                          <p:cTn id="24" fill="hold" nodeType="afterGroup">
                            <p:stCondLst>
                              <p:cond delay="0"/>
                            </p:stCondLst>
                            <p:childTnLst>
                              <p:par>
                                <p:cTn id="25" presetID="10" presetClass="exit" presetSubtype="0" fill="hold" grpId="1" nodeType="clickEffect">
                                  <p:stCondLst>
                                    <p:cond delay="0"/>
                                  </p:stCondLst>
                                  <p:childTnLst>
                                    <p:animEffect transition="out" filter="fade">
                                      <p:cBhvr>
                                        <p:cTn id="26" dur="500"/>
                                        <p:tgtEl>
                                          <p:spTgt spid="53252"/>
                                        </p:tgtEl>
                                      </p:cBhvr>
                                    </p:animEffect>
                                    <p:set>
                                      <p:cBhvr>
                                        <p:cTn id="27" dur="1" fill="hold">
                                          <p:stCondLst>
                                            <p:cond delay="499"/>
                                          </p:stCondLst>
                                        </p:cTn>
                                        <p:tgtEl>
                                          <p:spTgt spid="53252"/>
                                        </p:tgtEl>
                                        <p:attrNameLst>
                                          <p:attrName>style.visibility</p:attrName>
                                        </p:attrNameLst>
                                      </p:cBhvr>
                                      <p:to>
                                        <p:strVal val="hidden"/>
                                      </p:to>
                                    </p:set>
                                  </p:childTnLst>
                                </p:cTn>
                              </p:par>
                            </p:childTnLst>
                          </p:cTn>
                        </p:par>
                      </p:childTnLst>
                    </p:cTn>
                  </p:par>
                  <p:par>
                    <p:cTn id="28" fill="hold" nodeType="clickPar">
                      <p:stCondLst>
                        <p:cond delay="indefinite"/>
                      </p:stCondLst>
                      <p:childTnLst>
                        <p:par>
                          <p:cTn id="29" fill="hold" nodeType="afterGroup">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53253"/>
                                        </p:tgtEl>
                                        <p:attrNameLst>
                                          <p:attrName>style.visibility</p:attrName>
                                        </p:attrNameLst>
                                      </p:cBhvr>
                                      <p:to>
                                        <p:strVal val="visible"/>
                                      </p:to>
                                    </p:set>
                                    <p:animEffect transition="in" filter="circle(in)">
                                      <p:cBhvr>
                                        <p:cTn id="32" dur="2000"/>
                                        <p:tgtEl>
                                          <p:spTgt spid="5325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3250" grpId="0"/>
      <p:bldP spid="53251" grpId="0"/>
      <p:bldP spid="53251" grpId="1"/>
      <p:bldP spid="53252" grpId="0"/>
      <p:bldP spid="53252" grpId="1"/>
      <p:bldP spid="53253" grpId="0"/>
    </p:bldLst>
  </p:timing>
</p:sld>
</file>

<file path=ppt/slides/slide39.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55298" name="Retângulo 3"/>
          <p:cNvSpPr/>
          <p:nvPr/>
        </p:nvSpPr>
        <p:spPr>
          <a:xfrm>
            <a:off x="179388" y="44450"/>
            <a:ext cx="8785225" cy="4094163"/>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i="1">
                <a:latin typeface="Tahoma" pitchFamily="34" charset="0"/>
                <a:ea typeface="Tahoma" pitchFamily="34" charset="0"/>
              </a:rPr>
              <a:t>13) João Antunes, casado com Beatriz Valença, compra um imóvel junto à CEF, em leilão de imóveis, por ela realizado, que passaram à sua propriedade em razão do não pagamento do contrato de financiamento dos anteriores proprietários. O casal paga pelo imóvel a importância de R$ 208.000,00 e, diante da quitação do valor, recebe a chave do imóvel com a respectiva escritura pública. O imóvel situa-se em Bauru, e o negócio concretiza-se. Um mês depois, quando decidem tomar posse do imóvel, lá encontram residindo o anterior proprietário, Sr. Arruda, esposa e dois filhos. Frustradas todas as tentativas para desocupação voluntária do imóvel, João e Beatriz não conseguem tomar posse do que é deles e temem perder, inclusive, a quantia paga pelo imóvel. </a:t>
            </a:r>
            <a:endParaRPr lang="pt-BR" altLang="en-US" sz="2000" i="1">
              <a:latin typeface="Tahoma" pitchFamily="34" charset="0"/>
              <a:ea typeface="Tahoma" pitchFamily="34" charset="0"/>
            </a:endParaRPr>
          </a:p>
          <a:p>
            <a:pPr marL="0" lvl="0" indent="0" algn="just" eaLnBrk="1" hangingPunct="1"/>
            <a:r>
              <a:rPr lang="pt-BR" altLang="en-US" sz="2000" i="1">
                <a:latin typeface="Tahoma" pitchFamily="34" charset="0"/>
                <a:ea typeface="Tahoma" pitchFamily="34" charset="0"/>
              </a:rPr>
              <a:t>Qual a medida para obter a posse? E qual a medida para buscar ressarcimento, caso não se obtenha a posse?</a:t>
            </a:r>
            <a:endParaRPr lang="pt-BR" altLang="en-US" sz="2000" i="1">
              <a:latin typeface="Tahoma" pitchFamily="34" charset="0"/>
              <a:ea typeface="Tahoma" pitchFamily="34" charset="0"/>
            </a:endParaRPr>
          </a:p>
        </p:txBody>
      </p:sp>
      <p:sp>
        <p:nvSpPr>
          <p:cNvPr id="55299" name="Retângulo 4"/>
          <p:cNvSpPr/>
          <p:nvPr/>
        </p:nvSpPr>
        <p:spPr>
          <a:xfrm>
            <a:off x="192088" y="4076700"/>
            <a:ext cx="8785225" cy="2970213"/>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1700">
                <a:latin typeface="Trebuchet MS" pitchFamily="34" charset="0"/>
              </a:rPr>
              <a:t>Como o banco não tinha a posse, tampouco os compradores a têm. Assim, são somente proprietários e não possuidores. Portanto, a medida cabível é uma ação petitória – imissão de posse, no caso, em face do casal Arruda.</a:t>
            </a:r>
            <a:endParaRPr lang="pt-BR" altLang="en-US" sz="1700">
              <a:latin typeface="Trebuchet MS" pitchFamily="34" charset="0"/>
            </a:endParaRPr>
          </a:p>
          <a:p>
            <a:pPr marL="0" lvl="0" indent="0" algn="just" eaLnBrk="1" hangingPunct="1"/>
            <a:r>
              <a:rPr lang="pt-BR" altLang="en-US" sz="1700">
                <a:latin typeface="Trebuchet MS" pitchFamily="34" charset="0"/>
              </a:rPr>
              <a:t>Se não se obtiver a posse (improcedência da imissão), poderia ser ajuizada, posteriormente, uma ação indenizatória em face da Caixa.</a:t>
            </a:r>
            <a:endParaRPr lang="pt-BR" altLang="en-US" sz="1700">
              <a:latin typeface="Trebuchet MS" pitchFamily="34" charset="0"/>
            </a:endParaRPr>
          </a:p>
          <a:p>
            <a:pPr marL="0" lvl="0" indent="0" algn="just" eaLnBrk="1" hangingPunct="1"/>
            <a:r>
              <a:rPr lang="pt-BR" altLang="en-US" sz="1700">
                <a:latin typeface="Trebuchet MS" pitchFamily="34" charset="0"/>
              </a:rPr>
              <a:t>Eventualmente, poder-se-ia ingressar com um litisconsórcio entre família Arruda e Caixa (pedido principal em face do casal; pedido subsidiário em face da Caixa).</a:t>
            </a:r>
            <a:endParaRPr lang="pt-BR" altLang="en-US" sz="1700">
              <a:latin typeface="Trebuchet MS" pitchFamily="34" charset="0"/>
            </a:endParaRPr>
          </a:p>
          <a:p>
            <a:pPr marL="0" lvl="0" indent="0" algn="just" eaLnBrk="1" hangingPunct="1"/>
            <a:r>
              <a:rPr lang="pt-BR" altLang="en-US" sz="1700">
                <a:latin typeface="Trebuchet MS" pitchFamily="34" charset="0"/>
              </a:rPr>
              <a:t>Este problema foi questão de 2ª fase de exame da OAB em São Paulo, sendo que o gabarito oficial apontou como solução “ação de imissão na posse contra os ocupantes do imóvel e denunciação da lide em face da Caixa”.</a:t>
            </a:r>
            <a:endParaRPr lang="pt-BR" altLang="en-US" sz="1700">
              <a:latin typeface="Trebuchet MS" pitchFamily="34" charset="0"/>
            </a:endParaRPr>
          </a:p>
          <a:p>
            <a:pPr marL="0" lvl="0" indent="0" algn="just" eaLnBrk="1" hangingPunct="1"/>
            <a:r>
              <a:rPr lang="pt-BR" altLang="en-US" sz="1700">
                <a:latin typeface="Trebuchet MS" pitchFamily="34" charset="0"/>
              </a:rPr>
              <a:t> </a:t>
            </a:r>
            <a:endParaRPr lang="pt-BR" altLang="en-US" sz="1700">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5298"/>
                                        </p:tgtEl>
                                        <p:attrNameLst>
                                          <p:attrName>style.visibility</p:attrName>
                                        </p:attrNameLst>
                                      </p:cBhvr>
                                      <p:to>
                                        <p:strVal val="visible"/>
                                      </p:to>
                                    </p:set>
                                    <p:animEffect transition="in" filter="fade">
                                      <p:cBhvr>
                                        <p:cTn id="7" dur="500"/>
                                        <p:tgtEl>
                                          <p:spTgt spid="55298"/>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5299"/>
                                        </p:tgtEl>
                                        <p:attrNameLst>
                                          <p:attrName>style.visibility</p:attrName>
                                        </p:attrNameLst>
                                      </p:cBhvr>
                                      <p:to>
                                        <p:strVal val="visible"/>
                                      </p:to>
                                    </p:set>
                                    <p:animEffect transition="in" filter="circle(in)">
                                      <p:cBhvr>
                                        <p:cTn id="12" dur="2000"/>
                                        <p:tgtEl>
                                          <p:spTgt spid="552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5298" grpId="0"/>
      <p:bldP spid="55299" grpId="0"/>
    </p:bldLst>
  </p:timing>
</p:sld>
</file>

<file path=ppt/slides/slide4.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17410" name="Retângulo 3"/>
          <p:cNvSpPr/>
          <p:nvPr/>
        </p:nvSpPr>
        <p:spPr>
          <a:xfrm>
            <a:off x="0" y="-26987"/>
            <a:ext cx="9144000" cy="663257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buFont typeface=""/>
              <a:buChar char="•"/>
            </a:pPr>
            <a:r>
              <a:rPr lang="pt-BR" altLang="en-US" sz="3200" u="sng">
                <a:latin typeface="Tahoma" pitchFamily="34" charset="0"/>
                <a:ea typeface="Tahoma" pitchFamily="34" charset="0"/>
              </a:rPr>
              <a:t>Posse</a:t>
            </a:r>
            <a:r>
              <a:rPr lang="pt-BR" altLang="en-US">
                <a:latin typeface="Trebuchet MS" pitchFamily="34" charset="0"/>
              </a:rPr>
              <a:t> </a:t>
            </a:r>
            <a:endParaRPr lang="pt-BR" altLang="en-US">
              <a:latin typeface="Trebuchet MS" pitchFamily="34" charset="0"/>
            </a:endParaRPr>
          </a:p>
          <a:p>
            <a:pPr marL="0" lvl="0" indent="0" algn="just" eaLnBrk="1" hangingPunct="1"/>
            <a:endParaRPr lang="pt-BR" altLang="en-US">
              <a:latin typeface="Trebuchet MS" pitchFamily="34" charset="0"/>
            </a:endParaRPr>
          </a:p>
          <a:p>
            <a:pPr marL="0" lvl="0" indent="0" algn="just" eaLnBrk="1" hangingPunct="1"/>
            <a:r>
              <a:rPr lang="pt-BR" altLang="en-US" sz="1900" u="sng">
                <a:latin typeface="Tahoma" pitchFamily="34" charset="0"/>
                <a:ea typeface="Tahoma" pitchFamily="34" charset="0"/>
              </a:rPr>
              <a:t>Conceito</a:t>
            </a:r>
            <a:r>
              <a:rPr lang="pt-BR" altLang="en-US" sz="1900">
                <a:latin typeface="Tahoma" pitchFamily="34" charset="0"/>
                <a:ea typeface="Tahoma" pitchFamily="34" charset="0"/>
              </a:rPr>
              <a:t>: relação de fato com o bem, decorrente do vínculo de subordinação (não há conceituação legal, mas há definição de possuidor - art. 1196 do CC)</a:t>
            </a:r>
            <a:endParaRPr lang="pt-BR" altLang="en-US" sz="1900">
              <a:latin typeface="Tahoma" pitchFamily="34" charset="0"/>
              <a:ea typeface="Tahoma" pitchFamily="34" charset="0"/>
            </a:endParaRPr>
          </a:p>
          <a:p>
            <a:pPr marL="0" lvl="0" indent="0" algn="just" eaLnBrk="1" hangingPunct="1"/>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Pelo CC, possuidor é quem “tem de fato o exercício de algum dos poderes inerentes à propriedade”. Ou seja: gozar, reaver, usar, dispor.</a:t>
            </a:r>
            <a:endParaRPr lang="pt-BR" altLang="en-US" sz="1900">
              <a:latin typeface="Tahoma" pitchFamily="34" charset="0"/>
              <a:ea typeface="Tahoma" pitchFamily="34" charset="0"/>
            </a:endParaRPr>
          </a:p>
          <a:p>
            <a:pPr marL="0" lvl="0" indent="0" algn="just" eaLnBrk="1" hangingPunct="1"/>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Desde Roma há clara distinção entre posse e propriedade:</a:t>
            </a:r>
            <a:endParaRPr lang="pt-BR" altLang="en-US" sz="1900">
              <a:latin typeface="Tahoma" pitchFamily="34" charset="0"/>
              <a:ea typeface="Tahoma" pitchFamily="34" charset="0"/>
            </a:endParaRPr>
          </a:p>
          <a:p>
            <a:pPr marL="0" lvl="0" indent="0" algn="just" eaLnBrk="1" hangingPunct="1"/>
            <a:endParaRPr lang="pt-BR" altLang="en-US" sz="1900">
              <a:latin typeface="Tahoma" pitchFamily="34" charset="0"/>
              <a:ea typeface="Tahoma" pitchFamily="34" charset="0"/>
            </a:endParaRPr>
          </a:p>
          <a:p>
            <a:pPr marL="0" lvl="0" indent="0" algn="just" eaLnBrk="1" hangingPunct="1"/>
            <a:r>
              <a:rPr lang="pt-BR" altLang="en-US" sz="1900" i="1">
                <a:latin typeface="Tahoma" pitchFamily="34" charset="0"/>
                <a:ea typeface="Tahoma" pitchFamily="34" charset="0"/>
              </a:rPr>
              <a:t>Separata esse debet possessio a proprietate</a:t>
            </a:r>
            <a:endParaRPr lang="pt-BR" altLang="en-US" sz="1900" i="1">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(a posse deve ser separada da propriedade)</a:t>
            </a:r>
            <a:endParaRPr lang="pt-BR" altLang="en-US" sz="1900">
              <a:latin typeface="Tahoma" pitchFamily="34" charset="0"/>
              <a:ea typeface="Tahoma" pitchFamily="34" charset="0"/>
            </a:endParaRPr>
          </a:p>
          <a:p>
            <a:pPr marL="0" lvl="0" indent="0" algn="just" eaLnBrk="1" hangingPunct="1"/>
            <a:r>
              <a:rPr lang="pt-BR" altLang="en-US" sz="1900" i="1">
                <a:latin typeface="Tahoma" pitchFamily="34" charset="0"/>
                <a:ea typeface="Tahoma" pitchFamily="34" charset="0"/>
              </a:rPr>
              <a:t>Nihil commune habet proprietas cum possessione</a:t>
            </a:r>
            <a:endParaRPr lang="pt-BR" altLang="en-US" sz="1900" i="1">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(nada tem em comum a propriedade com a posse)</a:t>
            </a:r>
            <a:endParaRPr lang="pt-BR" altLang="en-US" sz="1900">
              <a:latin typeface="Tahoma" pitchFamily="34" charset="0"/>
              <a:ea typeface="Tahoma" pitchFamily="34" charset="0"/>
            </a:endParaRPr>
          </a:p>
          <a:p>
            <a:pPr marL="0" lvl="0" indent="0" algn="just" eaLnBrk="1" hangingPunct="1"/>
            <a:r>
              <a:rPr lang="pt-BR" altLang="en-US" sz="1900" i="1">
                <a:latin typeface="Tahoma" pitchFamily="34" charset="0"/>
                <a:ea typeface="Tahoma" pitchFamily="34" charset="0"/>
              </a:rPr>
              <a:t>Nec possessio et proprietas misceri debent</a:t>
            </a:r>
            <a:endParaRPr lang="pt-BR" altLang="en-US" sz="1900" i="1">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(posse e propriedade não devem se confundir). </a:t>
            </a:r>
            <a:endParaRPr lang="pt-BR" altLang="en-US" sz="1900">
              <a:latin typeface="Tahoma" pitchFamily="34" charset="0"/>
              <a:ea typeface="Tahoma" pitchFamily="34" charset="0"/>
            </a:endParaRPr>
          </a:p>
          <a:p>
            <a:pPr marL="0" lvl="0" indent="0" algn="just" eaLnBrk="1" hangingPunct="1"/>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Código adotou a teoria objetiva, de Ihering (basta o corpus), em contraposição à teoria subjetiva, de Savigny (necessário o corpus e animus).</a:t>
            </a:r>
            <a:endParaRPr lang="pt-BR" altLang="en-US" sz="1900">
              <a:latin typeface="Tahoma" pitchFamily="34" charset="0"/>
              <a:ea typeface="Tahoma" pitchFamily="34" charset="0"/>
            </a:endParaRPr>
          </a:p>
          <a:p>
            <a:pPr marL="0" lvl="0" indent="0" algn="just" eaLnBrk="1" hangingPunct="1"/>
            <a:endParaRPr lang="pt-BR" altLang="en-US" sz="1900">
              <a:latin typeface="Tahoma" pitchFamily="34" charset="0"/>
              <a:ea typeface="Tahoma" pitchFamily="34" charset="0"/>
            </a:endParaRPr>
          </a:p>
          <a:p>
            <a:pPr marL="0" lvl="0" indent="0" algn="just" eaLnBrk="1" hangingPunct="1"/>
            <a:r>
              <a:rPr lang="pt-BR" altLang="en-US" sz="1900">
                <a:latin typeface="Tahoma" pitchFamily="34" charset="0"/>
                <a:ea typeface="Tahoma" pitchFamily="34" charset="0"/>
              </a:rPr>
              <a:t>Seria a posse realmente uma situação fática? Ou, em algumas oportunidades, seria um direito?</a:t>
            </a:r>
            <a:endParaRPr lang="pt-BR" altLang="en-US" sz="1900">
              <a:latin typeface="Tahoma" pitchFamily="34" charset="0"/>
              <a:ea typeface="Tahoma" pitchFamily="34" charset="0"/>
            </a:endParaRPr>
          </a:p>
        </p:txBody>
      </p:sp>
    </p:spTree>
  </p:cSld>
  <p:clrMapOvr>
    <a:masterClrMapping/>
  </p:clrMapOvr>
  <p:transition/>
  <p:timing/>
</p:sld>
</file>

<file path=ppt/slides/slide40.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56322" name="Retângulo 3"/>
          <p:cNvSpPr/>
          <p:nvPr/>
        </p:nvSpPr>
        <p:spPr>
          <a:xfrm>
            <a:off x="179388" y="180975"/>
            <a:ext cx="8785225" cy="101600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b="1" i="1">
                <a:latin typeface="Tahoma" pitchFamily="34" charset="0"/>
                <a:ea typeface="Tahoma" pitchFamily="34" charset="0"/>
              </a:rPr>
              <a:t>14) A previsão do CPC, art. 923 (não se discute propriedade enquanto pendente possessória) não seria inconstitucional, por violar o direito de ação e acesso ao Judiciário (CF, art. 5º, XXXV)?</a:t>
            </a:r>
            <a:endParaRPr lang="pt-BR" altLang="en-US" sz="2000" b="1" i="1">
              <a:latin typeface="Tahoma" pitchFamily="34" charset="0"/>
              <a:ea typeface="Tahoma" pitchFamily="34" charset="0"/>
            </a:endParaRPr>
          </a:p>
        </p:txBody>
      </p:sp>
      <p:sp>
        <p:nvSpPr>
          <p:cNvPr id="56323" name="Retângulo 4"/>
          <p:cNvSpPr/>
          <p:nvPr/>
        </p:nvSpPr>
        <p:spPr>
          <a:xfrm>
            <a:off x="204788" y="1196975"/>
            <a:ext cx="8785225" cy="830263"/>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1600">
                <a:latin typeface="Trebuchet MS" pitchFamily="34" charset="0"/>
              </a:rPr>
              <a:t>Para NELSON NERY (Comentários ao CPC, art. 293), o ajuizamento da ação possessória seria uma CONDIÇÃO SUSPENSIVA DO EXERCÍCIO DO DIREITO DE AÇÃO. Não seria inconstitucional porque a previsão legal estaria de acordo com a função social da propriedade.</a:t>
            </a:r>
            <a:endParaRPr lang="pt-BR" altLang="en-US" sz="1600">
              <a:latin typeface="Trebuchet MS" pitchFamily="34" charset="0"/>
            </a:endParaRPr>
          </a:p>
        </p:txBody>
      </p:sp>
      <p:sp>
        <p:nvSpPr>
          <p:cNvPr id="56324" name="Retângulo 5"/>
          <p:cNvSpPr/>
          <p:nvPr/>
        </p:nvSpPr>
        <p:spPr>
          <a:xfrm>
            <a:off x="179388" y="2060575"/>
            <a:ext cx="8785225" cy="2124075"/>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200" b="1" i="1">
                <a:latin typeface="Tahoma" pitchFamily="34" charset="0"/>
                <a:ea typeface="Tahoma" pitchFamily="34" charset="0"/>
              </a:rPr>
              <a:t>15) Qual a ação que o compromissário-comprador tem para buscar a entrega da posse de imóvel não entregue pelo promitente-vendedor, apesar de tal obrigação constar do contrato?</a:t>
            </a:r>
            <a:endParaRPr lang="pt-BR" altLang="en-US" sz="2200" b="1" i="1">
              <a:latin typeface="Tahoma" pitchFamily="34" charset="0"/>
              <a:ea typeface="Tahoma" pitchFamily="34" charset="0"/>
            </a:endParaRPr>
          </a:p>
          <a:p>
            <a:pPr marL="0" lvl="0" indent="0" algn="just" eaLnBrk="1" hangingPunct="1"/>
            <a:r>
              <a:rPr lang="pt-BR" altLang="en-US" sz="2200" b="1" i="1">
                <a:latin typeface="Tahoma" pitchFamily="34" charset="0"/>
                <a:ea typeface="Tahoma" pitchFamily="34" charset="0"/>
              </a:rPr>
              <a:t>E se o compromisso de compra e venda não estiver registrado?</a:t>
            </a:r>
            <a:endParaRPr lang="pt-BR" altLang="en-US" sz="2200" b="1" i="1">
              <a:latin typeface="Tahoma" pitchFamily="34" charset="0"/>
              <a:ea typeface="Tahoma" pitchFamily="34" charset="0"/>
            </a:endParaRPr>
          </a:p>
        </p:txBody>
      </p:sp>
      <p:sp>
        <p:nvSpPr>
          <p:cNvPr id="56325" name="Retângulo 6"/>
          <p:cNvSpPr/>
          <p:nvPr/>
        </p:nvSpPr>
        <p:spPr>
          <a:xfrm>
            <a:off x="179388" y="4149725"/>
            <a:ext cx="8785225" cy="258445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a:latin typeface="Trebuchet MS" pitchFamily="34" charset="0"/>
              </a:rPr>
              <a:t>Imissão de posse. Ação ajuizada por compromissario-comprador. Direito à posse. Promessa de venda e compra não registrada. Admissibilidade.</a:t>
            </a:r>
            <a:endParaRPr lang="pt-BR" altLang="en-US">
              <a:latin typeface="Trebuchet MS" pitchFamily="34" charset="0"/>
            </a:endParaRPr>
          </a:p>
          <a:p>
            <a:pPr marL="0" lvl="0" indent="0" algn="just" eaLnBrk="1" hangingPunct="1"/>
            <a:r>
              <a:rPr lang="pt-BR" altLang="en-US" u="sng">
                <a:latin typeface="Trebuchet MS" pitchFamily="34" charset="0"/>
              </a:rPr>
              <a:t>Obrigando-se o promitente-vendedor no contrato a proceder a entrega do imóvel ao compromissario-comprador, desde logo ou em determinado tempo, a este e facultado o exercício da ação de imissão de posse, ainda que não esteja a promessa registrada no álbum imobiliário</a:t>
            </a:r>
            <a:r>
              <a:rPr lang="pt-BR" altLang="en-US">
                <a:latin typeface="Trebuchet MS" pitchFamily="34" charset="0"/>
              </a:rPr>
              <a:t>.</a:t>
            </a:r>
            <a:endParaRPr lang="pt-BR" altLang="en-US">
              <a:latin typeface="Trebuchet MS" pitchFamily="34" charset="0"/>
            </a:endParaRPr>
          </a:p>
          <a:p>
            <a:pPr marL="0" lvl="0" indent="0" algn="just" eaLnBrk="1" hangingPunct="1"/>
            <a:r>
              <a:rPr lang="pt-BR" altLang="en-US">
                <a:latin typeface="Trebuchet MS" pitchFamily="34" charset="0"/>
              </a:rPr>
              <a:t>Recurso especial conhecido, mas improvido.</a:t>
            </a:r>
            <a:endParaRPr lang="pt-BR" altLang="en-US">
              <a:latin typeface="Trebuchet MS" pitchFamily="34" charset="0"/>
            </a:endParaRPr>
          </a:p>
          <a:p>
            <a:pPr marL="0" lvl="0" indent="0" algn="just" eaLnBrk="1" hangingPunct="1"/>
            <a:r>
              <a:rPr lang="pt-BR" altLang="en-US">
                <a:latin typeface="Trebuchet MS" pitchFamily="34" charset="0"/>
              </a:rPr>
              <a:t>(REsp 93015/PR, Rel. Ministro  BARROS MONTEIRO, QUARTA TURMA, julgado em 12.08.1996, DJ 29.10.1996 p. 41655)</a:t>
            </a:r>
            <a:endParaRPr lang="pt-BR" altLang="en-US">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6322"/>
                                        </p:tgtEl>
                                        <p:attrNameLst>
                                          <p:attrName>style.visibility</p:attrName>
                                        </p:attrNameLst>
                                      </p:cBhvr>
                                      <p:to>
                                        <p:strVal val="visible"/>
                                      </p:to>
                                    </p:set>
                                    <p:animEffect transition="in" filter="fade">
                                      <p:cBhvr>
                                        <p:cTn id="7" dur="500"/>
                                        <p:tgtEl>
                                          <p:spTgt spid="56322"/>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6323"/>
                                        </p:tgtEl>
                                        <p:attrNameLst>
                                          <p:attrName>style.visibility</p:attrName>
                                        </p:attrNameLst>
                                      </p:cBhvr>
                                      <p:to>
                                        <p:strVal val="visible"/>
                                      </p:to>
                                    </p:set>
                                    <p:animEffect transition="in" filter="circle(in)">
                                      <p:cBhvr>
                                        <p:cTn id="12" dur="2000"/>
                                        <p:tgtEl>
                                          <p:spTgt spid="56323"/>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56324"/>
                                        </p:tgtEl>
                                        <p:attrNameLst>
                                          <p:attrName>style.visibility</p:attrName>
                                        </p:attrNameLst>
                                      </p:cBhvr>
                                      <p:to>
                                        <p:strVal val="visible"/>
                                      </p:to>
                                    </p:set>
                                    <p:animEffect transition="in" filter="fade">
                                      <p:cBhvr>
                                        <p:cTn id="17" dur="500"/>
                                        <p:tgtEl>
                                          <p:spTgt spid="56324"/>
                                        </p:tgtEl>
                                      </p:cBhvr>
                                    </p:animEffect>
                                  </p:childTnLst>
                                </p:cTn>
                              </p:par>
                            </p:childTnLst>
                          </p:cTn>
                        </p:par>
                      </p:childTnLst>
                    </p:cTn>
                  </p:par>
                  <p:par>
                    <p:cTn id="18" fill="hold" nodeType="clickPar">
                      <p:stCondLst>
                        <p:cond delay="indefinite"/>
                      </p:stCondLst>
                      <p:childTnLst>
                        <p:par>
                          <p:cTn id="19" fill="hold" nodeType="afterGroup">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56325"/>
                                        </p:tgtEl>
                                        <p:attrNameLst>
                                          <p:attrName>style.visibility</p:attrName>
                                        </p:attrNameLst>
                                      </p:cBhvr>
                                      <p:to>
                                        <p:strVal val="visible"/>
                                      </p:to>
                                    </p:set>
                                    <p:animEffect transition="in" filter="circle(in)">
                                      <p:cBhvr>
                                        <p:cTn id="22" dur="2000"/>
                                        <p:tgtEl>
                                          <p:spTgt spid="563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6322" grpId="0"/>
      <p:bldP spid="56323" grpId="0"/>
      <p:bldP spid="56324" grpId="0"/>
      <p:bldP spid="56325" grpId="0"/>
    </p:bldLst>
  </p:timing>
</p:sld>
</file>

<file path=ppt/slides/slide41.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57346" name="Retângulo 3"/>
          <p:cNvSpPr/>
          <p:nvPr/>
        </p:nvSpPr>
        <p:spPr>
          <a:xfrm>
            <a:off x="179388" y="333375"/>
            <a:ext cx="8785225" cy="830263"/>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400" b="1" i="1">
                <a:latin typeface="Tahoma" pitchFamily="34" charset="0"/>
                <a:ea typeface="Tahoma" pitchFamily="34" charset="0"/>
              </a:rPr>
              <a:t>16) É possível a desocupação imediata do réu, na ação de imissão de posse ou na reivindicatória?</a:t>
            </a:r>
            <a:endParaRPr lang="pt-BR" altLang="en-US" sz="2400" b="1" i="1">
              <a:latin typeface="Tahoma" pitchFamily="34" charset="0"/>
              <a:ea typeface="Tahoma" pitchFamily="34" charset="0"/>
            </a:endParaRPr>
          </a:p>
        </p:txBody>
      </p:sp>
      <p:sp>
        <p:nvSpPr>
          <p:cNvPr id="57347" name="Retângulo 4"/>
          <p:cNvSpPr/>
          <p:nvPr/>
        </p:nvSpPr>
        <p:spPr>
          <a:xfrm>
            <a:off x="925513" y="2060575"/>
            <a:ext cx="6886575" cy="3478213"/>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a:latin typeface="Trebuchet MS" pitchFamily="34" charset="0"/>
              </a:rPr>
              <a:t>Não há previsão legal nesse sentido, tal qual existe na possessória, até porque o procedimento de tais ações é o ordinário.</a:t>
            </a:r>
            <a:endParaRPr lang="pt-BR" altLang="en-US" sz="2000">
              <a:latin typeface="Trebuchet MS" pitchFamily="34" charset="0"/>
            </a:endParaRPr>
          </a:p>
          <a:p>
            <a:pPr marL="0" lvl="0" indent="0" algn="just" eaLnBrk="1" hangingPunct="1"/>
            <a:r>
              <a:rPr lang="pt-BR" altLang="en-US" sz="2000">
                <a:latin typeface="Trebuchet MS" pitchFamily="34" charset="0"/>
              </a:rPr>
              <a:t>Contudo, nada obsta que se busque uma antecipação com base no CPC, art. 273.</a:t>
            </a:r>
            <a:endParaRPr lang="pt-BR" altLang="en-US" sz="2000">
              <a:latin typeface="Trebuchet MS" pitchFamily="34" charset="0"/>
            </a:endParaRPr>
          </a:p>
          <a:p>
            <a:pPr marL="0" lvl="0" indent="0" algn="just" eaLnBrk="1" hangingPunct="1"/>
            <a:r>
              <a:rPr lang="pt-BR" altLang="en-US" sz="2000">
                <a:latin typeface="Trebuchet MS" pitchFamily="34" charset="0"/>
              </a:rPr>
              <a:t>Por sua vez, MARINONI acrescenta que:</a:t>
            </a:r>
            <a:endParaRPr lang="pt-BR" altLang="en-US" sz="2000">
              <a:latin typeface="Trebuchet MS" pitchFamily="34" charset="0"/>
            </a:endParaRPr>
          </a:p>
          <a:p>
            <a:pPr marL="0" lvl="0" indent="0" algn="just" eaLnBrk="1" hangingPunct="1"/>
            <a:r>
              <a:rPr lang="pt-BR" altLang="en-US" sz="2000">
                <a:latin typeface="Trebuchet MS" pitchFamily="34" charset="0"/>
              </a:rPr>
              <a:t>“Atualmente, não há como negar que a ação reivindicatória pode se fundar no art. 461-A, e assim abrir oportunidade para técnica antecipatória e para sentença de executividade intrínseca, dispensando a ação de execução”.</a:t>
            </a:r>
            <a:endParaRPr lang="pt-BR" altLang="en-US" sz="2000">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7346"/>
                                        </p:tgtEl>
                                        <p:attrNameLst>
                                          <p:attrName>style.visibility</p:attrName>
                                        </p:attrNameLst>
                                      </p:cBhvr>
                                      <p:to>
                                        <p:strVal val="visible"/>
                                      </p:to>
                                    </p:set>
                                    <p:animEffect transition="in" filter="fade">
                                      <p:cBhvr>
                                        <p:cTn id="7" dur="500"/>
                                        <p:tgtEl>
                                          <p:spTgt spid="5734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57347"/>
                                        </p:tgtEl>
                                        <p:attrNameLst>
                                          <p:attrName>style.visibility</p:attrName>
                                        </p:attrNameLst>
                                      </p:cBhvr>
                                      <p:to>
                                        <p:strVal val="visible"/>
                                      </p:to>
                                    </p:set>
                                    <p:animEffect transition="in" filter="circle(in)">
                                      <p:cBhvr>
                                        <p:cTn id="12" dur="2000"/>
                                        <p:tgtEl>
                                          <p:spTgt spid="573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346" grpId="0"/>
      <p:bldP spid="57347" grpId="0"/>
    </p:bldLst>
  </p:timing>
</p:sld>
</file>

<file path=ppt/slides/slide5.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18434" name="Retângulo 3"/>
          <p:cNvSpPr/>
          <p:nvPr/>
        </p:nvSpPr>
        <p:spPr>
          <a:xfrm>
            <a:off x="107950" y="-26987"/>
            <a:ext cx="8785225" cy="6865937"/>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buFont typeface=""/>
              <a:buChar char="•"/>
            </a:pPr>
            <a:r>
              <a:rPr lang="pt-BR" altLang="en-US" sz="3200" u="sng">
                <a:latin typeface="Tahoma" pitchFamily="34" charset="0"/>
                <a:ea typeface="Tahoma" pitchFamily="34" charset="0"/>
              </a:rPr>
              <a:t>Classificações</a:t>
            </a:r>
            <a:r>
              <a:rPr lang="pt-BR" altLang="en-US">
                <a:latin typeface="Trebuchet MS" pitchFamily="34" charset="0"/>
              </a:rPr>
              <a:t> </a:t>
            </a:r>
            <a:endParaRPr lang="pt-BR" altLang="en-US">
              <a:latin typeface="Trebuchet MS" pitchFamily="34" charset="0"/>
            </a:endParaRPr>
          </a:p>
          <a:p>
            <a:pPr marL="0" lvl="0" indent="0" algn="just" eaLnBrk="1" hangingPunct="1"/>
            <a:endParaRPr lang="pt-BR" altLang="en-US" sz="2000">
              <a:latin typeface="Tahoma" pitchFamily="34" charset="0"/>
              <a:ea typeface="Tahoma" pitchFamily="34" charset="0"/>
            </a:endParaRPr>
          </a:p>
          <a:p>
            <a:pPr marL="0" lvl="0" indent="0" algn="just" eaLnBrk="1" hangingPunct="1"/>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Existem diversas classificações a respeito da posse. Abaixo são apresentadas as mais relevantes.</a:t>
            </a:r>
            <a:endParaRPr lang="pt-BR" altLang="en-US" sz="2000">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 </a:t>
            </a:r>
            <a:endParaRPr lang="pt-BR" altLang="en-US" sz="2000">
              <a:latin typeface="Tahoma" pitchFamily="34" charset="0"/>
              <a:ea typeface="Tahoma" pitchFamily="34" charset="0"/>
            </a:endParaRPr>
          </a:p>
          <a:p>
            <a:pPr marL="0" lvl="0" indent="0" algn="just" eaLnBrk="1" hangingPunct="1">
              <a:buChar char="-"/>
            </a:pPr>
            <a:r>
              <a:rPr lang="pt-BR" altLang="en-US" sz="2600">
                <a:latin typeface="Tahoma" pitchFamily="34" charset="0"/>
                <a:ea typeface="Tahoma" pitchFamily="34" charset="0"/>
              </a:rPr>
              <a:t> </a:t>
            </a:r>
            <a:r>
              <a:rPr lang="pt-BR" altLang="en-US" sz="2600" u="sng">
                <a:latin typeface="Tahoma" pitchFamily="34" charset="0"/>
                <a:ea typeface="Tahoma" pitchFamily="34" charset="0"/>
              </a:rPr>
              <a:t>posse direta</a:t>
            </a:r>
            <a:r>
              <a:rPr lang="pt-BR" altLang="en-US" sz="2600">
                <a:latin typeface="Tahoma" pitchFamily="34" charset="0"/>
                <a:ea typeface="Tahoma" pitchFamily="34" charset="0"/>
              </a:rPr>
              <a:t>: titular efetivamente tem a coisa em seu poder (locatário, comodatário)</a:t>
            </a:r>
            <a:endParaRPr lang="pt-BR" altLang="en-US" sz="2600">
              <a:latin typeface="Tahoma" pitchFamily="34" charset="0"/>
              <a:ea typeface="Tahoma" pitchFamily="34" charset="0"/>
            </a:endParaRPr>
          </a:p>
          <a:p>
            <a:pPr marL="0" lvl="0" indent="0" algn="just" eaLnBrk="1" hangingPunct="1">
              <a:buChar char="-"/>
            </a:pPr>
            <a:r>
              <a:rPr lang="pt-BR" altLang="en-US" sz="2600">
                <a:latin typeface="Tahoma" pitchFamily="34" charset="0"/>
                <a:ea typeface="Tahoma" pitchFamily="34" charset="0"/>
              </a:rPr>
              <a:t> </a:t>
            </a:r>
            <a:r>
              <a:rPr lang="pt-BR" altLang="en-US" sz="2600" u="sng">
                <a:latin typeface="Tahoma" pitchFamily="34" charset="0"/>
                <a:ea typeface="Tahoma" pitchFamily="34" charset="0"/>
              </a:rPr>
              <a:t>posse indireta</a:t>
            </a:r>
            <a:r>
              <a:rPr lang="pt-BR" altLang="en-US" sz="2600">
                <a:latin typeface="Tahoma" pitchFamily="34" charset="0"/>
                <a:ea typeface="Tahoma" pitchFamily="34" charset="0"/>
              </a:rPr>
              <a:t>: titular, apesar de não ter a posse direta, tem outros poderes inerentes à propriedade (locador, comodante)</a:t>
            </a:r>
            <a:endParaRPr lang="pt-BR" altLang="en-US" sz="2600">
              <a:latin typeface="Tahoma" pitchFamily="34" charset="0"/>
              <a:ea typeface="Tahoma" pitchFamily="34" charset="0"/>
            </a:endParaRPr>
          </a:p>
          <a:p>
            <a:pPr marL="0" lvl="0" indent="0" algn="just" eaLnBrk="1" hangingPunct="1"/>
            <a:r>
              <a:rPr lang="pt-BR" altLang="en-US" sz="2600">
                <a:latin typeface="Tahoma" pitchFamily="34" charset="0"/>
                <a:ea typeface="Tahoma" pitchFamily="34" charset="0"/>
              </a:rPr>
              <a:t> </a:t>
            </a:r>
            <a:endParaRPr lang="pt-BR" altLang="en-US" sz="2600">
              <a:latin typeface="Tahoma" pitchFamily="34" charset="0"/>
              <a:ea typeface="Tahoma" pitchFamily="34" charset="0"/>
            </a:endParaRPr>
          </a:p>
          <a:p>
            <a:pPr marL="0" lvl="0" indent="0" algn="just" eaLnBrk="1" hangingPunct="1"/>
            <a:r>
              <a:rPr lang="pt-BR" altLang="en-US" sz="2600">
                <a:latin typeface="Tahoma" pitchFamily="34" charset="0"/>
                <a:ea typeface="Tahoma" pitchFamily="34" charset="0"/>
              </a:rPr>
              <a:t>- </a:t>
            </a:r>
            <a:r>
              <a:rPr lang="pt-BR" altLang="en-US" sz="2600" u="sng">
                <a:latin typeface="Tahoma" pitchFamily="34" charset="0"/>
                <a:ea typeface="Tahoma" pitchFamily="34" charset="0"/>
              </a:rPr>
              <a:t>posse justa</a:t>
            </a:r>
            <a:r>
              <a:rPr lang="pt-BR" altLang="en-US" sz="2600">
                <a:latin typeface="Tahoma" pitchFamily="34" charset="0"/>
                <a:ea typeface="Tahoma" pitchFamily="34" charset="0"/>
              </a:rPr>
              <a:t>: aquisição da posse sem qualquer vício</a:t>
            </a:r>
            <a:endParaRPr lang="pt-BR" altLang="en-US" sz="2600">
              <a:latin typeface="Tahoma" pitchFamily="34" charset="0"/>
              <a:ea typeface="Tahoma" pitchFamily="34" charset="0"/>
            </a:endParaRPr>
          </a:p>
          <a:p>
            <a:pPr marL="0" lvl="0" indent="0" algn="just" eaLnBrk="1" hangingPunct="1">
              <a:buChar char="-"/>
            </a:pPr>
            <a:r>
              <a:rPr lang="pt-BR" altLang="en-US" sz="2600">
                <a:latin typeface="Tahoma" pitchFamily="34" charset="0"/>
                <a:ea typeface="Tahoma" pitchFamily="34" charset="0"/>
              </a:rPr>
              <a:t> </a:t>
            </a:r>
            <a:r>
              <a:rPr lang="pt-BR" altLang="en-US" sz="2600" u="sng">
                <a:latin typeface="Tahoma" pitchFamily="34" charset="0"/>
                <a:ea typeface="Tahoma" pitchFamily="34" charset="0"/>
              </a:rPr>
              <a:t>posse injusta</a:t>
            </a:r>
            <a:r>
              <a:rPr lang="pt-BR" altLang="en-US" sz="2600">
                <a:latin typeface="Tahoma" pitchFamily="34" charset="0"/>
                <a:ea typeface="Tahoma" pitchFamily="34" charset="0"/>
              </a:rPr>
              <a:t>: aquisição viciada, seja por ser a posse clandestina (obtida por meio oculto – furto), violenta (obtida por meio violento – roubo) ou precária (alguém se recusa a devolver a coisa – comodatário que não devolve o bem)</a:t>
            </a:r>
            <a:endParaRPr lang="pt-BR" altLang="en-US">
              <a:latin typeface="Trebuchet MS" pitchFamily="34" charset="0"/>
            </a:endParaRPr>
          </a:p>
        </p:txBody>
      </p:sp>
    </p:spTree>
  </p:cSld>
  <p:clrMapOvr>
    <a:masterClrMapping/>
  </p:clrMapOvr>
  <p:transition/>
  <p:timing/>
</p:sld>
</file>

<file path=ppt/slides/slide6.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19458" name="Retângulo 3"/>
          <p:cNvSpPr/>
          <p:nvPr/>
        </p:nvSpPr>
        <p:spPr>
          <a:xfrm>
            <a:off x="107950" y="-171450"/>
            <a:ext cx="8785225" cy="683260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endParaRPr lang="pt-BR" altLang="en-US" sz="2200" u="sng">
              <a:latin typeface="Tahoma" pitchFamily="34" charset="0"/>
              <a:ea typeface="Tahoma" pitchFamily="34" charset="0"/>
            </a:endParaRPr>
          </a:p>
          <a:p>
            <a:pPr marL="0" lvl="0" indent="0" algn="just" eaLnBrk="1" hangingPunct="1">
              <a:buChar char="-"/>
            </a:pPr>
            <a:r>
              <a:rPr lang="pt-BR" altLang="en-US" sz="2200" u="sng">
                <a:latin typeface="Tahoma" pitchFamily="34" charset="0"/>
                <a:ea typeface="Tahoma" pitchFamily="34" charset="0"/>
              </a:rPr>
              <a:t>posse de boa-fé</a:t>
            </a:r>
            <a:r>
              <a:rPr lang="pt-BR" altLang="en-US" sz="2200">
                <a:latin typeface="Tahoma" pitchFamily="34" charset="0"/>
                <a:ea typeface="Tahoma" pitchFamily="34" charset="0"/>
              </a:rPr>
              <a:t>: possuidor desconhece existência de vício à aquisição da posse (possuidor tem direito aos frutos, não responde pela perda da coisa que não der causa e deve ser indenizado pelas benfeitorias – CC, arts. 1.214, 1.217 e 1.219)</a:t>
            </a:r>
            <a:endParaRPr lang="pt-BR" altLang="en-US" sz="2200">
              <a:latin typeface="Tahoma" pitchFamily="34" charset="0"/>
              <a:ea typeface="Tahoma" pitchFamily="34" charset="0"/>
            </a:endParaRPr>
          </a:p>
          <a:p>
            <a:pPr marL="0" lvl="0" indent="0" algn="just" eaLnBrk="1" hangingPunct="1">
              <a:buChar char="-"/>
            </a:pPr>
            <a:r>
              <a:rPr lang="pt-BR" altLang="en-US" sz="2200" u="sng">
                <a:latin typeface="Tahoma" pitchFamily="34" charset="0"/>
                <a:ea typeface="Tahoma" pitchFamily="34" charset="0"/>
              </a:rPr>
              <a:t>posse de má-fé</a:t>
            </a:r>
            <a:r>
              <a:rPr lang="pt-BR" altLang="en-US" sz="2200">
                <a:latin typeface="Tahoma" pitchFamily="34" charset="0"/>
                <a:ea typeface="Tahoma" pitchFamily="34" charset="0"/>
              </a:rPr>
              <a:t>: possuidor tem ciência de que sua posse é viciada (possuidor não tem direito e é responsável pelos frutos, responde pela perda da coisa e só deve ser indenizado em relação às benfeitorias necessárias – CC, arts. 1.216, 1.218 e 1.220)</a:t>
            </a:r>
            <a:endParaRPr lang="pt-BR" altLang="en-US" sz="2200">
              <a:latin typeface="Tahoma" pitchFamily="34" charset="0"/>
              <a:ea typeface="Tahoma" pitchFamily="34" charset="0"/>
            </a:endParaRPr>
          </a:p>
          <a:p>
            <a:pPr marL="0" lvl="0" indent="0" algn="just" eaLnBrk="1" hangingPunct="1"/>
            <a:endParaRPr lang="pt-BR" altLang="en-US" sz="2200">
              <a:latin typeface="Tahoma" pitchFamily="34" charset="0"/>
              <a:ea typeface="Tahoma" pitchFamily="34" charset="0"/>
            </a:endParaRPr>
          </a:p>
          <a:p>
            <a:pPr marL="0" lvl="0" indent="0" algn="just" eaLnBrk="1" hangingPunct="1">
              <a:buChar char="-"/>
            </a:pPr>
            <a:r>
              <a:rPr lang="pt-BR" altLang="en-US" sz="2200" u="sng">
                <a:latin typeface="Tahoma" pitchFamily="34" charset="0"/>
                <a:ea typeface="Tahoma" pitchFamily="34" charset="0"/>
              </a:rPr>
              <a:t>posse nova</a:t>
            </a:r>
            <a:r>
              <a:rPr lang="pt-BR" altLang="en-US" sz="2200">
                <a:latin typeface="Tahoma" pitchFamily="34" charset="0"/>
                <a:ea typeface="Tahoma" pitchFamily="34" charset="0"/>
              </a:rPr>
              <a:t>: aquela que ocorre há menos de um ano e um dia (CPC, art. 558)</a:t>
            </a:r>
            <a:endParaRPr lang="pt-BR" altLang="en-US" sz="2200">
              <a:latin typeface="Tahoma" pitchFamily="34" charset="0"/>
              <a:ea typeface="Tahoma" pitchFamily="34" charset="0"/>
            </a:endParaRPr>
          </a:p>
          <a:p>
            <a:pPr marL="0" lvl="0" indent="0" algn="just" eaLnBrk="1" hangingPunct="1">
              <a:buChar char="-"/>
            </a:pPr>
            <a:r>
              <a:rPr lang="pt-BR" altLang="en-US" sz="2200" u="sng">
                <a:latin typeface="Tahoma" pitchFamily="34" charset="0"/>
                <a:ea typeface="Tahoma" pitchFamily="34" charset="0"/>
              </a:rPr>
              <a:t>posse velha</a:t>
            </a:r>
            <a:r>
              <a:rPr lang="pt-BR" altLang="en-US" sz="2200">
                <a:latin typeface="Tahoma" pitchFamily="34" charset="0"/>
                <a:ea typeface="Tahoma" pitchFamily="34" charset="0"/>
              </a:rPr>
              <a:t>: aquela ocorrida há mais de ano e dia (CPC, art. 558)</a:t>
            </a:r>
            <a:endParaRPr lang="pt-BR" altLang="en-US" sz="2200">
              <a:latin typeface="Tahoma" pitchFamily="34" charset="0"/>
              <a:ea typeface="Tahoma" pitchFamily="34" charset="0"/>
            </a:endParaRPr>
          </a:p>
          <a:p>
            <a:pPr marL="0" lvl="0" indent="0" algn="just" eaLnBrk="1" hangingPunct="1"/>
            <a:endParaRPr lang="pt-BR" altLang="en-US" sz="2000">
              <a:latin typeface="Tahoma" pitchFamily="34" charset="0"/>
              <a:ea typeface="Tahoma" pitchFamily="34" charset="0"/>
            </a:endParaRPr>
          </a:p>
          <a:p>
            <a:pPr marL="0" lvl="0" indent="0" algn="just" eaLnBrk="1" hangingPunct="1">
              <a:buChar char="-"/>
            </a:pPr>
            <a:r>
              <a:rPr lang="pt-BR" altLang="en-US" sz="2200" u="sng">
                <a:latin typeface="Tahoma" pitchFamily="34" charset="0"/>
                <a:ea typeface="Tahoma" pitchFamily="34" charset="0"/>
              </a:rPr>
              <a:t>posse </a:t>
            </a:r>
            <a:r>
              <a:rPr lang="pt-BR" altLang="en-US" sz="2200" i="1" u="sng">
                <a:latin typeface="Tahoma" pitchFamily="34" charset="0"/>
                <a:ea typeface="Tahoma" pitchFamily="34" charset="0"/>
              </a:rPr>
              <a:t>ad interdicta</a:t>
            </a:r>
            <a:r>
              <a:rPr lang="pt-BR" altLang="en-US" sz="2200">
                <a:latin typeface="Tahoma" pitchFamily="34" charset="0"/>
                <a:ea typeface="Tahoma" pitchFamily="34" charset="0"/>
              </a:rPr>
              <a:t>: permite ao possuidor a utilização das ações possessórias</a:t>
            </a:r>
            <a:endParaRPr lang="pt-BR" altLang="en-US" sz="2200">
              <a:latin typeface="Tahoma" pitchFamily="34" charset="0"/>
              <a:ea typeface="Tahoma" pitchFamily="34" charset="0"/>
            </a:endParaRPr>
          </a:p>
          <a:p>
            <a:pPr marL="0" lvl="0" indent="0" algn="just" eaLnBrk="1" hangingPunct="1">
              <a:buChar char="-"/>
            </a:pPr>
            <a:r>
              <a:rPr lang="pt-BR" altLang="en-US" sz="2200" u="sng">
                <a:latin typeface="Tahoma" pitchFamily="34" charset="0"/>
                <a:ea typeface="Tahoma" pitchFamily="34" charset="0"/>
              </a:rPr>
              <a:t>posse </a:t>
            </a:r>
            <a:r>
              <a:rPr lang="pt-BR" altLang="en-US" sz="2200" i="1" u="sng">
                <a:latin typeface="Tahoma" pitchFamily="34" charset="0"/>
                <a:ea typeface="Tahoma" pitchFamily="34" charset="0"/>
              </a:rPr>
              <a:t>ad usucapionem</a:t>
            </a:r>
            <a:r>
              <a:rPr lang="pt-BR" altLang="en-US" sz="2200">
                <a:latin typeface="Tahoma" pitchFamily="34" charset="0"/>
                <a:ea typeface="Tahoma" pitchFamily="34" charset="0"/>
              </a:rPr>
              <a:t>: com o decurso do tempo, gera a aquisição do domínio pela usucapião (usucapião pode ser: extraordinária – CC, art. 1.238; ordinária – CC, art. 1.242 e constitucional – CC, arts. 1.239 e 1240 e CF, art. 183)</a:t>
            </a:r>
            <a:endParaRPr lang="pt-BR" altLang="en-US" sz="2200">
              <a:latin typeface="Trebuchet MS" pitchFamily="34" charset="0"/>
            </a:endParaRPr>
          </a:p>
        </p:txBody>
      </p:sp>
    </p:spTree>
  </p:cSld>
  <p:clrMapOvr>
    <a:masterClrMapping/>
  </p:clrMapOvr>
  <p:transition/>
  <p:timing/>
</p:sld>
</file>

<file path=ppt/slides/slide7.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20482" name="Retângulo 3"/>
          <p:cNvSpPr/>
          <p:nvPr/>
        </p:nvSpPr>
        <p:spPr>
          <a:xfrm>
            <a:off x="179388" y="-26987"/>
            <a:ext cx="8713787" cy="6138862"/>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342900" lvl="0" indent="-342900" algn="just" eaLnBrk="1" hangingPunct="1"/>
            <a:endParaRPr lang="pt-BR" altLang="en-US" sz="2400" i="1" u="sng">
              <a:latin typeface="Tahoma" pitchFamily="34" charset="0"/>
              <a:ea typeface="Tahoma" pitchFamily="34" charset="0"/>
            </a:endParaRPr>
          </a:p>
          <a:p>
            <a:pPr marL="342900" lvl="0" indent="-342900" algn="just" eaLnBrk="1" hangingPunct="1">
              <a:buChar char="-"/>
            </a:pPr>
            <a:r>
              <a:rPr lang="pt-BR" altLang="en-US" sz="2400" i="1" u="sng">
                <a:latin typeface="Tahoma" pitchFamily="34" charset="0"/>
                <a:ea typeface="Tahoma" pitchFamily="34" charset="0"/>
              </a:rPr>
              <a:t>ius possidendi</a:t>
            </a:r>
            <a:r>
              <a:rPr lang="pt-BR" altLang="en-US" sz="2400">
                <a:latin typeface="Tahoma" pitchFamily="34" charset="0"/>
                <a:ea typeface="Tahoma" pitchFamily="34" charset="0"/>
              </a:rPr>
              <a:t>: direito à posse (decorre de uma situação que gera direito à posse)</a:t>
            </a:r>
            <a:endParaRPr lang="pt-BR" altLang="en-US" sz="2400">
              <a:latin typeface="Tahoma" pitchFamily="34" charset="0"/>
              <a:ea typeface="Tahoma" pitchFamily="34" charset="0"/>
            </a:endParaRPr>
          </a:p>
          <a:p>
            <a:pPr marL="342900" lvl="0" indent="-342900" algn="just" eaLnBrk="1" hangingPunct="1">
              <a:buChar char="-"/>
            </a:pPr>
            <a:r>
              <a:rPr lang="pt-BR" altLang="en-US" sz="2400" i="1" u="sng">
                <a:latin typeface="Tahoma" pitchFamily="34" charset="0"/>
                <a:ea typeface="Tahoma" pitchFamily="34" charset="0"/>
              </a:rPr>
              <a:t>ius possessionis</a:t>
            </a:r>
            <a:r>
              <a:rPr lang="pt-BR" altLang="en-US" sz="2400">
                <a:latin typeface="Tahoma" pitchFamily="34" charset="0"/>
                <a:ea typeface="Tahoma" pitchFamily="34" charset="0"/>
              </a:rPr>
              <a:t>: direito de posse (decorre da situação fática pré-existente de exercício de posse – mesmo que ausente algo que a justifique)</a:t>
            </a:r>
            <a:endParaRPr lang="pt-BR" altLang="en-US" sz="2400">
              <a:latin typeface="Tahoma" pitchFamily="34" charset="0"/>
              <a:ea typeface="Tahoma" pitchFamily="34" charset="0"/>
            </a:endParaRPr>
          </a:p>
          <a:p>
            <a:pPr marL="342900" lvl="0" indent="-342900" algn="just" eaLnBrk="1" hangingPunct="1">
              <a:buChar char="-"/>
            </a:pPr>
            <a:endParaRPr lang="pt-BR" altLang="en-US" sz="2400">
              <a:latin typeface="Tahoma" pitchFamily="34" charset="0"/>
              <a:ea typeface="Tahoma" pitchFamily="34" charset="0"/>
            </a:endParaRPr>
          </a:p>
          <a:p>
            <a:pPr marL="342900" lvl="0" indent="-342900" algn="just" eaLnBrk="1" hangingPunct="1">
              <a:buFont typeface="Wingdings" pitchFamily="2" charset="2"/>
              <a:buChar char="à"/>
            </a:pPr>
            <a:r>
              <a:rPr lang="pt-BR" altLang="en-US" sz="2400">
                <a:latin typeface="Tahoma" pitchFamily="34" charset="0"/>
                <a:ea typeface="Tahoma" pitchFamily="34" charset="0"/>
              </a:rPr>
              <a:t>proprietário que nunca teve posse tem direito ao primeiro</a:t>
            </a:r>
            <a:endParaRPr lang="pt-BR" altLang="en-US" sz="2400">
              <a:latin typeface="Tahoma" pitchFamily="34" charset="0"/>
              <a:ea typeface="Tahoma" pitchFamily="34" charset="0"/>
            </a:endParaRPr>
          </a:p>
          <a:p>
            <a:pPr marL="342900" lvl="0" indent="-342900" algn="just" eaLnBrk="1" hangingPunct="1">
              <a:buFont typeface="Wingdings" pitchFamily="2" charset="2"/>
            </a:pPr>
            <a:r>
              <a:rPr lang="pt-BR" altLang="en-US" sz="2400">
                <a:latin typeface="Tahoma" pitchFamily="34" charset="0"/>
                <a:ea typeface="Tahoma" pitchFamily="34" charset="0"/>
              </a:rPr>
              <a:t>invasor, em relação a terceiros, tem direito ao segundo</a:t>
            </a:r>
            <a:endParaRPr lang="pt-BR" altLang="en-US" sz="2400">
              <a:latin typeface="Tahoma" pitchFamily="34" charset="0"/>
              <a:ea typeface="Tahoma" pitchFamily="34" charset="0"/>
            </a:endParaRPr>
          </a:p>
          <a:p>
            <a:pPr marL="342900" lvl="0" indent="-342900" algn="just" eaLnBrk="1" hangingPunct="1">
              <a:buFont typeface="Wingdings" pitchFamily="2" charset="2"/>
            </a:pPr>
            <a:endParaRPr lang="pt-BR" altLang="en-US" sz="2000">
              <a:latin typeface="Tahoma" pitchFamily="34" charset="0"/>
              <a:ea typeface="Tahoma" pitchFamily="34" charset="0"/>
            </a:endParaRPr>
          </a:p>
          <a:p>
            <a:pPr marL="342900" lvl="0" indent="-342900" eaLnBrk="1" hangingPunct="1"/>
            <a:r>
              <a:rPr lang="pt-BR" altLang="en-US" sz="2300" b="1">
                <a:latin typeface="Tahoma" pitchFamily="34" charset="0"/>
                <a:ea typeface="Tahoma" pitchFamily="34" charset="0"/>
              </a:rPr>
              <a:t>Quando a demanda tiver por base:</a:t>
            </a:r>
            <a:endParaRPr lang="pt-BR" altLang="en-US" sz="2300" b="1">
              <a:latin typeface="Tahoma" pitchFamily="34" charset="0"/>
              <a:ea typeface="Tahoma" pitchFamily="34" charset="0"/>
            </a:endParaRPr>
          </a:p>
          <a:p>
            <a:pPr marL="342900" lvl="0" indent="-342900" eaLnBrk="1" hangingPunct="1"/>
            <a:r>
              <a:rPr lang="pt-BR" altLang="en-US" sz="2300" b="1" u="sng">
                <a:latin typeface="Tahoma" pitchFamily="34" charset="0"/>
                <a:ea typeface="Tahoma" pitchFamily="34" charset="0"/>
              </a:rPr>
              <a:t>discussão da propriedade</a:t>
            </a:r>
            <a:r>
              <a:rPr lang="pt-BR" altLang="en-US" sz="2300">
                <a:latin typeface="Tahoma" pitchFamily="34" charset="0"/>
                <a:ea typeface="Tahoma" pitchFamily="34" charset="0"/>
              </a:rPr>
              <a:t>: estaremos diante de uma </a:t>
            </a:r>
            <a:r>
              <a:rPr lang="pt-BR" altLang="en-US" sz="2300" u="sng">
                <a:latin typeface="Tahoma" pitchFamily="34" charset="0"/>
                <a:ea typeface="Tahoma" pitchFamily="34" charset="0"/>
              </a:rPr>
              <a:t>ação petitória</a:t>
            </a:r>
            <a:r>
              <a:rPr lang="pt-BR" altLang="en-US" sz="2300">
                <a:latin typeface="Tahoma" pitchFamily="34" charset="0"/>
                <a:ea typeface="Tahoma" pitchFamily="34" charset="0"/>
              </a:rPr>
              <a:t> (imissão de posse, proteção do </a:t>
            </a:r>
            <a:r>
              <a:rPr lang="pt-BR" altLang="en-US" sz="2300" i="1">
                <a:latin typeface="Tahoma" pitchFamily="34" charset="0"/>
                <a:ea typeface="Tahoma" pitchFamily="34" charset="0"/>
              </a:rPr>
              <a:t>ius possidendi</a:t>
            </a:r>
            <a:r>
              <a:rPr lang="pt-BR" altLang="en-US" sz="2300">
                <a:latin typeface="Tahoma" pitchFamily="34" charset="0"/>
                <a:ea typeface="Tahoma" pitchFamily="34" charset="0"/>
              </a:rPr>
              <a:t>) – direito de obter a posse, direito à posse</a:t>
            </a:r>
            <a:endParaRPr lang="pt-BR" altLang="en-US" sz="2300">
              <a:latin typeface="Tahoma" pitchFamily="34" charset="0"/>
              <a:ea typeface="Tahoma" pitchFamily="34" charset="0"/>
            </a:endParaRPr>
          </a:p>
          <a:p>
            <a:pPr marL="342900" lvl="0" indent="-342900" eaLnBrk="1" hangingPunct="1"/>
            <a:r>
              <a:rPr lang="pt-BR" altLang="en-US" sz="2300" b="1" u="sng">
                <a:latin typeface="Tahoma" pitchFamily="34" charset="0"/>
                <a:ea typeface="Tahoma" pitchFamily="34" charset="0"/>
              </a:rPr>
              <a:t>discussão da posse</a:t>
            </a:r>
            <a:r>
              <a:rPr lang="pt-BR" altLang="en-US" sz="2300" u="sng">
                <a:latin typeface="Tahoma" pitchFamily="34" charset="0"/>
                <a:ea typeface="Tahoma" pitchFamily="34" charset="0"/>
              </a:rPr>
              <a:t>:</a:t>
            </a:r>
            <a:r>
              <a:rPr lang="pt-BR" altLang="en-US" sz="2300">
                <a:latin typeface="Tahoma" pitchFamily="34" charset="0"/>
                <a:ea typeface="Tahoma" pitchFamily="34" charset="0"/>
              </a:rPr>
              <a:t> estaremos diante de uma </a:t>
            </a:r>
            <a:r>
              <a:rPr lang="pt-BR" altLang="en-US" sz="2300" u="sng">
                <a:latin typeface="Tahoma" pitchFamily="34" charset="0"/>
                <a:ea typeface="Tahoma" pitchFamily="34" charset="0"/>
              </a:rPr>
              <a:t>ação possessória</a:t>
            </a:r>
            <a:r>
              <a:rPr lang="pt-BR" altLang="en-US" sz="2300">
                <a:latin typeface="Tahoma" pitchFamily="34" charset="0"/>
                <a:ea typeface="Tahoma" pitchFamily="34" charset="0"/>
              </a:rPr>
              <a:t> (proteção do </a:t>
            </a:r>
            <a:r>
              <a:rPr lang="pt-BR" altLang="en-US" sz="2300" i="1">
                <a:latin typeface="Tahoma" pitchFamily="34" charset="0"/>
                <a:ea typeface="Tahoma" pitchFamily="34" charset="0"/>
              </a:rPr>
              <a:t>ius possessionis</a:t>
            </a:r>
            <a:r>
              <a:rPr lang="pt-BR" altLang="en-US" sz="2300">
                <a:latin typeface="Tahoma" pitchFamily="34" charset="0"/>
                <a:ea typeface="Tahoma" pitchFamily="34" charset="0"/>
              </a:rPr>
              <a:t>) – direito de manter a posse, direito de posse</a:t>
            </a:r>
            <a:endParaRPr lang="pt-BR" altLang="en-US" sz="2300">
              <a:latin typeface="Trebuchet MS" pitchFamily="34" charset="0"/>
            </a:endParaRPr>
          </a:p>
        </p:txBody>
      </p:sp>
    </p:spTree>
  </p:cSld>
  <p:clrMapOvr>
    <a:masterClrMapping/>
  </p:clrMapOvr>
  <p:transition/>
  <p:timing/>
</p:sld>
</file>

<file path=ppt/slides/slide8.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21506" name="Retângulo 3"/>
          <p:cNvSpPr/>
          <p:nvPr/>
        </p:nvSpPr>
        <p:spPr>
          <a:xfrm>
            <a:off x="107950" y="263525"/>
            <a:ext cx="8785225" cy="1293813"/>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i="1">
                <a:latin typeface="Trebuchet MS" pitchFamily="34" charset="0"/>
              </a:rPr>
              <a:t>E se a parte ingressa com uma possessória e dá o nome de petitória, ou vice-versa?</a:t>
            </a:r>
            <a:endParaRPr lang="pt-BR" altLang="en-US" sz="2000" i="1">
              <a:latin typeface="Tahoma" pitchFamily="34" charset="0"/>
              <a:ea typeface="Tahoma" pitchFamily="34" charset="0"/>
            </a:endParaRPr>
          </a:p>
          <a:p>
            <a:pPr marL="0" lvl="0" indent="0" algn="just" eaLnBrk="1" hangingPunct="1"/>
            <a:r>
              <a:rPr lang="pt-BR" altLang="en-US" sz="2000">
                <a:latin typeface="Tahoma" pitchFamily="34" charset="0"/>
                <a:ea typeface="Tahoma" pitchFamily="34" charset="0"/>
              </a:rPr>
              <a:t> </a:t>
            </a:r>
            <a:endParaRPr lang="pt-BR" altLang="en-US" sz="2000">
              <a:latin typeface="Tahoma" pitchFamily="34" charset="0"/>
              <a:ea typeface="Tahoma" pitchFamily="34" charset="0"/>
            </a:endParaRPr>
          </a:p>
          <a:p>
            <a:pPr marL="0" lvl="0" indent="0" algn="just" eaLnBrk="1" hangingPunct="1"/>
            <a:endParaRPr lang="pt-BR" altLang="en-US">
              <a:latin typeface="Trebuchet MS" pitchFamily="34" charset="0"/>
            </a:endParaRPr>
          </a:p>
        </p:txBody>
      </p:sp>
      <p:sp>
        <p:nvSpPr>
          <p:cNvPr id="21507" name="Retângulo 2"/>
          <p:cNvSpPr/>
          <p:nvPr/>
        </p:nvSpPr>
        <p:spPr>
          <a:xfrm>
            <a:off x="107950" y="1200150"/>
            <a:ext cx="8785225" cy="101600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sz="2000">
                <a:latin typeface="Trebuchet MS" pitchFamily="34" charset="0"/>
              </a:rPr>
              <a:t>No CPC existe a fungibilidade em relação às ações possessórias, entre si. Não há previsão legal de fungibilidade entre petitória e possessória. Mas, na jurisprudência:</a:t>
            </a:r>
            <a:endParaRPr lang="pt-BR" altLang="en-US">
              <a:latin typeface="Trebuchet MS" pitchFamily="34" charset="0"/>
            </a:endParaRPr>
          </a:p>
        </p:txBody>
      </p:sp>
      <p:sp>
        <p:nvSpPr>
          <p:cNvPr id="21508" name="Retângulo 1"/>
          <p:cNvSpPr/>
          <p:nvPr/>
        </p:nvSpPr>
        <p:spPr>
          <a:xfrm>
            <a:off x="250825" y="2616200"/>
            <a:ext cx="8893175" cy="3662363"/>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r>
              <a:rPr lang="pt-BR" altLang="en-US">
                <a:latin typeface="Trebuchet MS" pitchFamily="34" charset="0"/>
              </a:rPr>
              <a:t>REIVINDICATORIA. </a:t>
            </a:r>
            <a:r>
              <a:rPr lang="pt-BR" altLang="en-US" u="sng">
                <a:latin typeface="Trebuchet MS" pitchFamily="34" charset="0"/>
              </a:rPr>
              <a:t>A LIDE HA DE SER JULGADA CONSOANTE A CAUSA DE PEDIR E O PEDIDO, </a:t>
            </a:r>
            <a:r>
              <a:rPr lang="pt-BR" altLang="en-US" b="1" u="sng">
                <a:latin typeface="Trebuchet MS" pitchFamily="34" charset="0"/>
              </a:rPr>
              <a:t>NÃO RELEVANDO O ROTULO DADO PELO AUTOR</a:t>
            </a:r>
            <a:r>
              <a:rPr lang="pt-BR" altLang="en-US">
                <a:latin typeface="Trebuchet MS" pitchFamily="34" charset="0"/>
              </a:rPr>
              <a:t>.</a:t>
            </a:r>
            <a:endParaRPr lang="pt-BR" altLang="en-US">
              <a:latin typeface="Trebuchet MS" pitchFamily="34" charset="0"/>
            </a:endParaRPr>
          </a:p>
          <a:p>
            <a:pPr marL="0" lvl="0" indent="0" algn="just" eaLnBrk="1" hangingPunct="1"/>
            <a:r>
              <a:rPr lang="pt-BR" altLang="en-US" u="sng">
                <a:latin typeface="Trebuchet MS" pitchFamily="34" charset="0"/>
              </a:rPr>
              <a:t>SE ESSE </a:t>
            </a:r>
            <a:r>
              <a:rPr lang="pt-BR" altLang="en-US" b="1" u="sng">
                <a:latin typeface="Trebuchet MS" pitchFamily="34" charset="0"/>
              </a:rPr>
              <a:t>PRETENDE A POSSE COM BASE NO DOMINIO O PLEITO E PETITORIO</a:t>
            </a:r>
            <a:r>
              <a:rPr lang="pt-BR" altLang="en-US" u="sng">
                <a:latin typeface="Trebuchet MS" pitchFamily="34" charset="0"/>
              </a:rPr>
              <a:t>, AINDA QUE INDEVIDAMENTE QUALIFICADO DE POSSESSORIO</a:t>
            </a:r>
            <a:r>
              <a:rPr lang="pt-BR" altLang="en-US">
                <a:latin typeface="Trebuchet MS" pitchFamily="34" charset="0"/>
              </a:rPr>
              <a:t>.</a:t>
            </a:r>
            <a:endParaRPr lang="pt-BR" altLang="en-US">
              <a:latin typeface="Trebuchet MS" pitchFamily="34" charset="0"/>
            </a:endParaRPr>
          </a:p>
          <a:p>
            <a:pPr marL="0" lvl="0" indent="0" algn="just" eaLnBrk="1" hangingPunct="1"/>
            <a:r>
              <a:rPr lang="pt-BR" altLang="en-US">
                <a:latin typeface="Trebuchet MS" pitchFamily="34" charset="0"/>
              </a:rPr>
              <a:t>(REsp 45421/SP, Rel. Ministro  NILSON NAVES, Rel. p/ Acórdão Ministro  EDUARDO RIBEIRO, TERCEIRA TURMA, julgado em 24.02.1997, DJ 05.05.1997 p. 17046)</a:t>
            </a:r>
            <a:endParaRPr lang="pt-BR" altLang="en-US">
              <a:latin typeface="Trebuchet MS" pitchFamily="34" charset="0"/>
            </a:endParaRPr>
          </a:p>
          <a:p>
            <a:pPr marL="0" lvl="0" indent="0" algn="just" eaLnBrk="1" hangingPunct="1"/>
            <a:r>
              <a:rPr lang="pt-BR" altLang="en-US">
                <a:latin typeface="Trebuchet MS" pitchFamily="34" charset="0"/>
              </a:rPr>
              <a:t> </a:t>
            </a:r>
            <a:endParaRPr lang="pt-BR" altLang="en-US">
              <a:latin typeface="Trebuchet MS" pitchFamily="34" charset="0"/>
            </a:endParaRPr>
          </a:p>
          <a:p>
            <a:pPr marL="0" lvl="0" indent="0" algn="just" eaLnBrk="1" hangingPunct="1"/>
            <a:r>
              <a:rPr lang="pt-BR" altLang="en-US">
                <a:latin typeface="Trebuchet MS" pitchFamily="34" charset="0"/>
              </a:rPr>
              <a:t>AÇÃO. </a:t>
            </a:r>
            <a:r>
              <a:rPr lang="pt-BR" altLang="en-US" u="sng">
                <a:latin typeface="Trebuchet MS" pitchFamily="34" charset="0"/>
              </a:rPr>
              <a:t>IMISSÃO DE POSSE/REINTEGRAÇÃO DE POSSE. AÇÃO REIVINDICATORIA. </a:t>
            </a:r>
            <a:r>
              <a:rPr lang="pt-BR" altLang="en-US" b="1" u="sng">
                <a:latin typeface="Trebuchet MS" pitchFamily="34" charset="0"/>
              </a:rPr>
              <a:t>DENOMINAÇÃO ERRONEA. IRRELEVANCIA</a:t>
            </a:r>
            <a:r>
              <a:rPr lang="pt-BR" altLang="en-US">
                <a:latin typeface="Trebuchet MS" pitchFamily="34" charset="0"/>
              </a:rPr>
              <a:t>. E IRRELEVANTE A DENOMINAÇÃO, QUANDO </a:t>
            </a:r>
            <a:r>
              <a:rPr lang="pt-BR" altLang="en-US" u="sng">
                <a:latin typeface="Trebuchet MS" pitchFamily="34" charset="0"/>
              </a:rPr>
              <a:t>POSSIVEL O JULGAMENTO DA AÇÃO, SEM MUDANÇA DA CAUSA DE PEDIR OU DO PEDIDO</a:t>
            </a:r>
            <a:r>
              <a:rPr lang="pt-BR" altLang="en-US">
                <a:latin typeface="Trebuchet MS" pitchFamily="34" charset="0"/>
              </a:rPr>
              <a:t>. RECURSO ESPECIAL CONHECIDO E PROVIDO EM PARTE.</a:t>
            </a:r>
            <a:endParaRPr lang="pt-BR" altLang="en-US">
              <a:latin typeface="Trebuchet MS" pitchFamily="34" charset="0"/>
            </a:endParaRPr>
          </a:p>
          <a:p>
            <a:pPr marL="0" lvl="0" indent="0" algn="just" eaLnBrk="1" hangingPunct="1"/>
            <a:r>
              <a:rPr lang="pt-BR" altLang="en-US">
                <a:latin typeface="Trebuchet MS" pitchFamily="34" charset="0"/>
              </a:rPr>
              <a:t>(REsp 33157/RJ, Rel. Ministro  NILSON NAVES, TERCEIRA TURMA, julgado em 08.06.1993, DJ 16.08.1993 p. 15983)</a:t>
            </a:r>
            <a:endParaRPr lang="pt-BR" altLang="en-US">
              <a:latin typeface="Trebuchet MS" pitchFamily="34" charset="0"/>
            </a:endParaRP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afterGroup">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1506"/>
                                        </p:tgtEl>
                                        <p:attrNameLst>
                                          <p:attrName>style.visibility</p:attrName>
                                        </p:attrNameLst>
                                      </p:cBhvr>
                                      <p:to>
                                        <p:strVal val="visible"/>
                                      </p:to>
                                    </p:set>
                                    <p:animEffect transition="in" filter="fade">
                                      <p:cBhvr>
                                        <p:cTn id="7" dur="500"/>
                                        <p:tgtEl>
                                          <p:spTgt spid="21506"/>
                                        </p:tgtEl>
                                      </p:cBhvr>
                                    </p:animEffect>
                                  </p:childTnLst>
                                </p:cTn>
                              </p:par>
                            </p:childTnLst>
                          </p:cTn>
                        </p:par>
                      </p:childTnLst>
                    </p:cTn>
                  </p:par>
                  <p:par>
                    <p:cTn id="8" fill="hold" nodeType="clickPar">
                      <p:stCondLst>
                        <p:cond delay="indefinite"/>
                      </p:stCondLst>
                      <p:childTnLst>
                        <p:par>
                          <p:cTn id="9" fill="hold" nodeType="afterGroup">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21507"/>
                                        </p:tgtEl>
                                        <p:attrNameLst>
                                          <p:attrName>style.visibility</p:attrName>
                                        </p:attrNameLst>
                                      </p:cBhvr>
                                      <p:to>
                                        <p:strVal val="visible"/>
                                      </p:to>
                                    </p:set>
                                    <p:animEffect transition="in" filter="wipe(down)">
                                      <p:cBhvr>
                                        <p:cTn id="12" dur="500"/>
                                        <p:tgtEl>
                                          <p:spTgt spid="21507"/>
                                        </p:tgtEl>
                                      </p:cBhvr>
                                    </p:animEffect>
                                  </p:childTnLst>
                                </p:cTn>
                              </p:par>
                            </p:childTnLst>
                          </p:cTn>
                        </p:par>
                      </p:childTnLst>
                    </p:cTn>
                  </p:par>
                  <p:par>
                    <p:cTn id="13" fill="hold" nodeType="clickPar">
                      <p:stCondLst>
                        <p:cond delay="indefinite"/>
                      </p:stCondLst>
                      <p:childTnLst>
                        <p:par>
                          <p:cTn id="14" fill="hold" nodeType="afterGroup">
                            <p:stCondLst>
                              <p:cond delay="0"/>
                            </p:stCondLst>
                            <p:childTnLst>
                              <p:par>
                                <p:cTn id="15" presetID="22" presetClass="entr" presetSubtype="4" fill="hold" nodeType="clickEffect">
                                  <p:stCondLst>
                                    <p:cond delay="0"/>
                                  </p:stCondLst>
                                  <p:childTnLst>
                                    <p:set>
                                      <p:cBhvr>
                                        <p:cTn id="16" dur="1" fill="hold">
                                          <p:stCondLst>
                                            <p:cond delay="0"/>
                                          </p:stCondLst>
                                        </p:cTn>
                                        <p:tgtEl>
                                          <p:spTgt spid="21508">
                                            <p:txEl>
                                              <p:pRg st="0" end="0"/>
                                            </p:txEl>
                                          </p:spTgt>
                                        </p:tgtEl>
                                        <p:attrNameLst>
                                          <p:attrName>style.visibility</p:attrName>
                                        </p:attrNameLst>
                                      </p:cBhvr>
                                      <p:to>
                                        <p:strVal val="visible"/>
                                      </p:to>
                                    </p:set>
                                    <p:animEffect transition="in" filter="wipe(down)">
                                      <p:cBhvr>
                                        <p:cTn id="17" dur="500"/>
                                        <p:tgtEl>
                                          <p:spTgt spid="21508">
                                            <p:txEl>
                                              <p:pRg st="0" end="0"/>
                                            </p:txEl>
                                          </p:spTgt>
                                        </p:tgtEl>
                                      </p:cBhvr>
                                    </p:animEffect>
                                  </p:childTnLst>
                                </p:cTn>
                              </p:par>
                              <p:par>
                                <p:cTn id="18" presetID="22" presetClass="entr" presetSubtype="4" fill="hold" nodeType="withEffect">
                                  <p:stCondLst>
                                    <p:cond delay="0"/>
                                  </p:stCondLst>
                                  <p:childTnLst>
                                    <p:set>
                                      <p:cBhvr>
                                        <p:cTn id="19" dur="1" fill="hold">
                                          <p:stCondLst>
                                            <p:cond delay="0"/>
                                          </p:stCondLst>
                                        </p:cTn>
                                        <p:tgtEl>
                                          <p:spTgt spid="21508">
                                            <p:txEl>
                                              <p:pRg st="1" end="1"/>
                                            </p:txEl>
                                          </p:spTgt>
                                        </p:tgtEl>
                                        <p:attrNameLst>
                                          <p:attrName>style.visibility</p:attrName>
                                        </p:attrNameLst>
                                      </p:cBhvr>
                                      <p:to>
                                        <p:strVal val="visible"/>
                                      </p:to>
                                    </p:set>
                                    <p:animEffect transition="in" filter="wipe(down)">
                                      <p:cBhvr>
                                        <p:cTn id="20" dur="500"/>
                                        <p:tgtEl>
                                          <p:spTgt spid="21508">
                                            <p:txEl>
                                              <p:pRg st="1" end="1"/>
                                            </p:txEl>
                                          </p:spTgt>
                                        </p:tgtEl>
                                      </p:cBhvr>
                                    </p:animEffect>
                                  </p:childTnLst>
                                </p:cTn>
                              </p:par>
                              <p:par>
                                <p:cTn id="21" presetID="22" presetClass="entr" presetSubtype="4" fill="hold" nodeType="withEffect">
                                  <p:stCondLst>
                                    <p:cond delay="0"/>
                                  </p:stCondLst>
                                  <p:childTnLst>
                                    <p:set>
                                      <p:cBhvr>
                                        <p:cTn id="22" dur="1" fill="hold">
                                          <p:stCondLst>
                                            <p:cond delay="0"/>
                                          </p:stCondLst>
                                        </p:cTn>
                                        <p:tgtEl>
                                          <p:spTgt spid="21508">
                                            <p:txEl>
                                              <p:pRg st="2" end="2"/>
                                            </p:txEl>
                                          </p:spTgt>
                                        </p:tgtEl>
                                        <p:attrNameLst>
                                          <p:attrName>style.visibility</p:attrName>
                                        </p:attrNameLst>
                                      </p:cBhvr>
                                      <p:to>
                                        <p:strVal val="visible"/>
                                      </p:to>
                                    </p:set>
                                    <p:animEffect transition="in" filter="wipe(down)">
                                      <p:cBhvr>
                                        <p:cTn id="23" dur="500"/>
                                        <p:tgtEl>
                                          <p:spTgt spid="21508">
                                            <p:txEl>
                                              <p:pRg st="2" end="2"/>
                                            </p:txEl>
                                          </p:spTgt>
                                        </p:tgtEl>
                                      </p:cBhvr>
                                    </p:animEffect>
                                  </p:childTnLst>
                                </p:cTn>
                              </p:par>
                            </p:childTnLst>
                          </p:cTn>
                        </p:par>
                      </p:childTnLst>
                    </p:cTn>
                  </p:par>
                  <p:par>
                    <p:cTn id="24" fill="hold" nodeType="clickPar">
                      <p:stCondLst>
                        <p:cond delay="indefinite"/>
                      </p:stCondLst>
                      <p:childTnLst>
                        <p:par>
                          <p:cTn id="25" fill="hold" nodeType="afterGroup">
                            <p:stCondLst>
                              <p:cond delay="0"/>
                            </p:stCondLst>
                            <p:childTnLst>
                              <p:par>
                                <p:cTn id="26" presetID="22" presetClass="entr" presetSubtype="4" fill="hold" nodeType="clickEffect">
                                  <p:stCondLst>
                                    <p:cond delay="0"/>
                                  </p:stCondLst>
                                  <p:childTnLst>
                                    <p:set>
                                      <p:cBhvr>
                                        <p:cTn id="27" dur="1" fill="hold">
                                          <p:stCondLst>
                                            <p:cond delay="0"/>
                                          </p:stCondLst>
                                        </p:cTn>
                                        <p:tgtEl>
                                          <p:spTgt spid="21508">
                                            <p:txEl>
                                              <p:pRg st="4" end="4"/>
                                            </p:txEl>
                                          </p:spTgt>
                                        </p:tgtEl>
                                        <p:attrNameLst>
                                          <p:attrName>style.visibility</p:attrName>
                                        </p:attrNameLst>
                                      </p:cBhvr>
                                      <p:to>
                                        <p:strVal val="visible"/>
                                      </p:to>
                                    </p:set>
                                    <p:animEffect transition="in" filter="wipe(down)">
                                      <p:cBhvr>
                                        <p:cTn id="28" dur="500"/>
                                        <p:tgtEl>
                                          <p:spTgt spid="21508">
                                            <p:txEl>
                                              <p:pRg st="4" end="4"/>
                                            </p:txEl>
                                          </p:spTgt>
                                        </p:tgtEl>
                                      </p:cBhvr>
                                    </p:animEffect>
                                  </p:childTnLst>
                                </p:cTn>
                              </p:par>
                              <p:par>
                                <p:cTn id="29" presetID="22" presetClass="entr" presetSubtype="4" fill="hold" nodeType="withEffect">
                                  <p:stCondLst>
                                    <p:cond delay="0"/>
                                  </p:stCondLst>
                                  <p:childTnLst>
                                    <p:set>
                                      <p:cBhvr>
                                        <p:cTn id="30" dur="1" fill="hold">
                                          <p:stCondLst>
                                            <p:cond delay="0"/>
                                          </p:stCondLst>
                                        </p:cTn>
                                        <p:tgtEl>
                                          <p:spTgt spid="21508">
                                            <p:txEl>
                                              <p:pRg st="5" end="5"/>
                                            </p:txEl>
                                          </p:spTgt>
                                        </p:tgtEl>
                                        <p:attrNameLst>
                                          <p:attrName>style.visibility</p:attrName>
                                        </p:attrNameLst>
                                      </p:cBhvr>
                                      <p:to>
                                        <p:strVal val="visible"/>
                                      </p:to>
                                    </p:set>
                                    <p:animEffect transition="in" filter="wipe(down)">
                                      <p:cBhvr>
                                        <p:cTn id="31" dur="500"/>
                                        <p:tgtEl>
                                          <p:spTgt spid="2150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06" grpId="0"/>
      <p:bldP spid="21507" grpId="0"/>
    </p:bldLst>
  </p:timing>
</p:sld>
</file>

<file path=ppt/slides/slide9.xml><?xml version="1.0" encoding="utf-8"?>
<p:sld xmlns:a="http://schemas.openxmlformats.org/drawingml/2006/main" xmlns:r="http://schemas.openxmlformats.org/officeDocument/2006/relationships" xmlns:m="http://schemas.openxmlformats.org/officeDocument/2006/math" xmlns:w="http://schemas.openxmlformats.org/wordprocessingml/2006/main" xmlns:xml="http://www.w3.org/XML/1998/namespace" xmlns:wp="http://schemas.openxmlformats.org/drawingml/2006/wordprocessingDrawing" xmlns:a14="http://schemas.microsoft.com/office/drawing/2010/main" xmlns:p14="http://schemas.microsoft.com/office/powerpoint/2010/main" xmlns:p15="http://schemas.microsoft.com/office/powerpoint/2012/main" xmlns:p159="http://schemas.microsoft.com/office/powerpoint/2015/09/main" xmlns:p="http://schemas.openxmlformats.org/presentationml/2006/main" showMasterSp="0">
  <p:cSld name="">
    <p:spTree>
      <p:nvGrpSpPr>
        <p:cNvPr id="1" name=""/>
        <p:cNvGrpSpPr/>
        <p:nvPr/>
      </p:nvGrpSpPr>
      <p:grpSpPr/>
      <p:sp>
        <p:nvSpPr>
          <p:cNvPr id="22530" name="Retângulo 3"/>
          <p:cNvSpPr/>
          <p:nvPr/>
        </p:nvSpPr>
        <p:spPr>
          <a:xfrm>
            <a:off x="107950" y="-26987"/>
            <a:ext cx="8785225" cy="6762750"/>
          </a:xfrm>
          <a:prstGeom prst="rect">
            <a:avLst/>
          </a:prstGeom>
          <a:noFill/>
          <a:ln>
            <a:noFill/>
            <a:miter lim="800000"/>
          </a:ln>
        </p:spPr>
        <p:txBody>
          <a:bodyPr>
            <a:spAutoFit/>
          </a:bodyPr>
          <a:lstStyle>
            <a:lvl1pPr marL="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1pPr>
            <a:lvl2pPr marL="4572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2pPr>
            <a:lvl3pPr marL="9144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3pPr>
            <a:lvl4pPr marL="13716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4pPr>
            <a:lvl5pPr marL="1828800" indent="0" algn="l" defTabSz="914400" rtl="0" eaLnBrk="0" fontAlgn="base" hangingPunct="0">
              <a:lnSpc>
                <a:spcPct val="100000"/>
              </a:lnSpc>
              <a:spcBef>
                <a:spcPct val="0"/>
              </a:spcBef>
              <a:spcAft>
                <a:spcPct val="0"/>
              </a:spcAft>
              <a:buClrTx/>
              <a:buSzTx/>
              <a:buFontTx/>
              <a:buNone/>
              <a:defRPr kumimoji="0" lang="pt-BR" altLang="en-US" sz="1800" b="0" i="0" u="none" baseline="0">
                <a:solidFill>
                  <a:schemeClr val="tx1"/>
                </a:solidFill>
                <a:effectLst/>
                <a:latin typeface="Arial" pitchFamily="34" charset="0"/>
              </a:defRPr>
            </a:lvl5pPr>
          </a:lstStyle>
          <a:p>
            <a:pPr marL="0" lvl="0" indent="0" algn="just" eaLnBrk="1" hangingPunct="1"/>
            <a:endParaRPr lang="pt-BR" altLang="en-US" sz="2000">
              <a:latin typeface="Tahoma" pitchFamily="34" charset="0"/>
              <a:ea typeface="Tahoma" pitchFamily="34" charset="0"/>
            </a:endParaRPr>
          </a:p>
          <a:p>
            <a:pPr marL="0" lvl="0" indent="0" algn="just" eaLnBrk="1" hangingPunct="1"/>
            <a:r>
              <a:rPr lang="pt-BR" altLang="en-US" sz="2400">
                <a:latin typeface="Trebuchet MS" pitchFamily="34" charset="0"/>
              </a:rPr>
              <a:t>Em síntese, tecnicamente:</a:t>
            </a:r>
            <a:endParaRPr lang="pt-BR" altLang="en-US" sz="2400">
              <a:latin typeface="Trebuchet MS" pitchFamily="34" charset="0"/>
            </a:endParaRPr>
          </a:p>
          <a:p>
            <a:pPr marL="0" lvl="0" indent="0" algn="just" eaLnBrk="1" hangingPunct="1"/>
            <a:r>
              <a:rPr lang="pt-BR" altLang="en-US" sz="2400">
                <a:latin typeface="Trebuchet MS" pitchFamily="34" charset="0"/>
              </a:rPr>
              <a:t>(i) quem tem (ou, até há pouco, teve) posse, vale-se das ações possessórias.</a:t>
            </a:r>
            <a:endParaRPr lang="pt-BR" altLang="en-US" sz="2400">
              <a:latin typeface="Trebuchet MS" pitchFamily="34" charset="0"/>
            </a:endParaRPr>
          </a:p>
          <a:p>
            <a:pPr marL="0" lvl="0" indent="0" algn="just" eaLnBrk="1" hangingPunct="1"/>
            <a:r>
              <a:rPr lang="pt-BR" altLang="en-US" sz="2400">
                <a:latin typeface="Trebuchet MS" pitchFamily="34" charset="0"/>
              </a:rPr>
              <a:t>(ii) quem nunca teve posse, não pode se valer das possessórias.</a:t>
            </a:r>
            <a:endParaRPr lang="pt-BR" altLang="en-US" sz="2400">
              <a:latin typeface="Trebuchet MS" pitchFamily="34" charset="0"/>
            </a:endParaRPr>
          </a:p>
          <a:p>
            <a:pPr marL="0" lvl="0" indent="0" algn="just" eaLnBrk="1" hangingPunct="1"/>
            <a:endParaRPr lang="pt-BR" altLang="en-US" sz="1000">
              <a:latin typeface="Trebuchet MS" pitchFamily="34" charset="0"/>
            </a:endParaRPr>
          </a:p>
          <a:p>
            <a:pPr marL="0" lvl="0" indent="0" algn="just" eaLnBrk="1" hangingPunct="1"/>
            <a:r>
              <a:rPr lang="pt-BR" altLang="en-US" sz="2400">
                <a:latin typeface="Trebuchet MS" pitchFamily="34" charset="0"/>
              </a:rPr>
              <a:t>Contudo, é comum confundir a SUCESSÃO NA POSSE com a AUSÊNCIA DE POSSE.</a:t>
            </a:r>
            <a:endParaRPr lang="pt-BR" altLang="en-US" sz="2400">
              <a:latin typeface="Trebuchet MS" pitchFamily="34" charset="0"/>
            </a:endParaRPr>
          </a:p>
          <a:p>
            <a:pPr marL="0" lvl="0" indent="0" algn="just" eaLnBrk="1" hangingPunct="1"/>
            <a:r>
              <a:rPr lang="pt-BR" altLang="en-US" sz="2000">
                <a:latin typeface="Trebuchet MS" pitchFamily="34" charset="0"/>
              </a:rPr>
              <a:t> </a:t>
            </a:r>
            <a:endParaRPr lang="pt-BR" altLang="en-US" sz="2000">
              <a:latin typeface="Trebuchet MS" pitchFamily="34" charset="0"/>
            </a:endParaRPr>
          </a:p>
          <a:p>
            <a:pPr marL="0" lvl="0" indent="0" algn="just" eaLnBrk="1" hangingPunct="1"/>
            <a:r>
              <a:rPr lang="pt-BR" altLang="en-US" sz="2000">
                <a:latin typeface="Trebuchet MS" pitchFamily="34" charset="0"/>
              </a:rPr>
              <a:t>Neste sentido, cf. VICENTE GRECO FILHO:</a:t>
            </a:r>
            <a:endParaRPr lang="pt-BR" altLang="en-US" sz="2000">
              <a:latin typeface="Trebuchet MS" pitchFamily="34" charset="0"/>
            </a:endParaRPr>
          </a:p>
          <a:p>
            <a:pPr marL="0" lvl="0" indent="0" algn="just" eaLnBrk="1" hangingPunct="1"/>
            <a:r>
              <a:rPr lang="pt-BR" altLang="en-US" sz="2000">
                <a:latin typeface="Trebuchet MS" pitchFamily="34" charset="0"/>
              </a:rPr>
              <a:t>“Quem </a:t>
            </a:r>
            <a:r>
              <a:rPr lang="pt-BR" altLang="en-US" sz="2000" u="sng">
                <a:latin typeface="Trebuchet MS" pitchFamily="34" charset="0"/>
              </a:rPr>
              <a:t>nunca teve a posse</a:t>
            </a:r>
            <a:r>
              <a:rPr lang="pt-BR" altLang="en-US" sz="2000">
                <a:latin typeface="Trebuchet MS" pitchFamily="34" charset="0"/>
              </a:rPr>
              <a:t> e precisa que esse direito lhe seja outorgado </a:t>
            </a:r>
            <a:r>
              <a:rPr lang="pt-BR" altLang="en-US" sz="2000" u="sng">
                <a:latin typeface="Trebuchet MS" pitchFamily="34" charset="0"/>
              </a:rPr>
              <a:t>deve ingressar com ação reivindicatória</a:t>
            </a:r>
            <a:r>
              <a:rPr lang="pt-BR" altLang="en-US" sz="2000">
                <a:latin typeface="Trebuchet MS" pitchFamily="34" charset="0"/>
              </a:rPr>
              <a:t>, no procedimento ordinário. É preciso atender, porém, ao conceito de expressão ‘nunca teve a posse’. A posse se transmite, por ato </a:t>
            </a:r>
            <a:r>
              <a:rPr lang="pt-BR" altLang="en-US" sz="2000" i="1">
                <a:latin typeface="Trebuchet MS" pitchFamily="34" charset="0"/>
              </a:rPr>
              <a:t>inter vivos</a:t>
            </a:r>
            <a:r>
              <a:rPr lang="pt-BR" altLang="en-US" sz="2000">
                <a:latin typeface="Trebuchet MS" pitchFamily="34" charset="0"/>
              </a:rPr>
              <a:t> ou </a:t>
            </a:r>
            <a:r>
              <a:rPr lang="pt-BR" altLang="en-US" sz="2000" i="1">
                <a:latin typeface="Trebuchet MS" pitchFamily="34" charset="0"/>
              </a:rPr>
              <a:t>causa mortis</a:t>
            </a:r>
            <a:r>
              <a:rPr lang="pt-BR" altLang="en-US" sz="2000">
                <a:latin typeface="Trebuchet MS" pitchFamily="34" charset="0"/>
              </a:rPr>
              <a:t>. Logo, </a:t>
            </a:r>
            <a:r>
              <a:rPr lang="pt-BR" altLang="en-US" sz="2000" u="sng">
                <a:latin typeface="Trebuchet MS" pitchFamily="34" charset="0"/>
              </a:rPr>
              <a:t>se alguém recebeu, juridicamente, a posse de outrem que a tinha, não está na situação de quem nunca exerceu a posse, porque a recebeu de seu antecessor</a:t>
            </a:r>
            <a:r>
              <a:rPr lang="pt-BR" altLang="en-US" sz="2000">
                <a:latin typeface="Trebuchet MS" pitchFamily="34" charset="0"/>
              </a:rPr>
              <a:t>. Assim, por exemplo, se alguém adquire um terreno, recebe a posse na escritura e, ao ir ao local, encontra um invasor, sua posse, somando-se à do antecessor, foi esbulhada e a ação é de reintegração".</a:t>
            </a:r>
            <a:endParaRPr lang="pt-BR" altLang="en-US" sz="2000">
              <a:latin typeface="Trebuchet MS" pitchFamily="34" charset="0"/>
            </a:endParaRPr>
          </a:p>
          <a:p>
            <a:pPr marL="0" lvl="0" indent="0" algn="just" eaLnBrk="1" hangingPunct="1"/>
            <a:r>
              <a:rPr lang="pt-BR" altLang="en-US" sz="2000" i="1">
                <a:latin typeface="Trebuchet MS" pitchFamily="34" charset="0"/>
              </a:rPr>
              <a:t>(Direito Processual Civil Brasileiro</a:t>
            </a:r>
            <a:r>
              <a:rPr lang="pt-BR" altLang="en-US" sz="2000">
                <a:latin typeface="Trebuchet MS" pitchFamily="34" charset="0"/>
              </a:rPr>
              <a:t>, p. 226.)</a:t>
            </a:r>
            <a:endParaRPr lang="pt-BR" altLang="en-US">
              <a:latin typeface="Trebuchet MS" pitchFamily="34" charset="0"/>
            </a:endParaRPr>
          </a:p>
        </p:txBody>
      </p:sp>
    </p:spTree>
  </p:cSld>
  <p:clrMapOvr>
    <a:masterClrMapping/>
  </p:clrMapOvr>
  <p:transition/>
  <p:timing/>
</p:sld>
</file>

<file path=ppt/tags/tag1.xml><?xml version="1.0" encoding="utf-8"?>
<p:tagLst xmlns:p="http://schemas.openxmlformats.org/presentationml/2006/main">
  <p:tag name="AS_NET" val="4.0.30319.42000"/>
  <p:tag name="AS_OS" val="Microsoft Windows NT 6.2.9200.0"/>
  <p:tag name="AS_RELEASE_DATE" val="2020.03.14"/>
  <p:tag name="AS_TITLE" val="Aspose.Slides for .NET 2.0"/>
  <p:tag name="AS_VERSION" val="20.3"/>
</p:tagLst>
</file>

<file path=ppt/theme/theme1.xml><?xml version="1.0" encoding="utf-8"?>
<a:theme xmlns:r="http://schemas.openxmlformats.org/officeDocument/2006/relationships" xmlns:a="http://schemas.openxmlformats.org/drawingml/2006/main" name="Integração">
  <a:themeElements>
    <a:clrScheme name="Integração">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Integração">
      <a:majorFont>
        <a:latin typeface="Trebuchet MS"/>
        <a:ea typeface="Arial"/>
        <a:cs typeface="Arial"/>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Arial"/>
        <a:cs typeface="Arial"/>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ntegração">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theme>
</file>

<file path=ppt/theme/theme2.xml><?xml version="1.0" encoding="utf-8"?>
<a:theme xmlns:r="http://schemas.openxmlformats.org/officeDocument/2006/relationships" xmlns:a="http://schemas.openxmlformats.org/drawingml/2006/main" name="Tema do Office">
  <a:themeElements>
    <a:clrScheme name="Escritório">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Escritório">
      <a:majorFont>
        <a:latin typeface="Calibri"/>
        <a:ea typeface="Arial"/>
        <a:cs typeface="Arial"/>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Arial"/>
        <a:cs typeface="Arial"/>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Escritório">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heme>
</file>

<file path=docProps/app.xml><?xml version="1.0" encoding="utf-8"?>
<Properties xmlns:vt="http://schemas.openxmlformats.org/officeDocument/2006/docPropsVTypes" xmlns="http://schemas.openxmlformats.org/officeDocument/2006/extended-properties">
  <Company>Tribunal de Justiça do Estado de São Paulo</Company>
  <PresentationFormat>On-screen Show (4:3)</PresentationFormat>
  <Paragraphs>384</Paragraphs>
  <Slides>41</Slides>
  <Notes>2</Notes>
  <TotalTime>3828</TotalTime>
  <HiddenSlides>0</HiddenSlides>
  <MMClips>0</MMClips>
  <ScaleCrop>0</ScaleCrop>
  <HeadingPairs>
    <vt:vector baseType="variant" size="6">
      <vt:variant>
        <vt:lpstr>Fonts used</vt:lpstr>
      </vt:variant>
      <vt:variant>
        <vt:i4>8</vt:i4>
      </vt:variant>
      <vt:variant>
        <vt:lpstr>Theme</vt:lpstr>
      </vt:variant>
      <vt:variant>
        <vt:i4>1</vt:i4>
      </vt:variant>
      <vt:variant>
        <vt:lpstr>Slide Titles</vt:lpstr>
      </vt:variant>
      <vt:variant>
        <vt:i4>41</vt:i4>
      </vt:variant>
    </vt:vector>
  </HeadingPairs>
  <TitlesOfParts>
    <vt:vector baseType="lpstr" size="50">
      <vt:lpstr>Arial</vt:lpstr>
      <vt:lpstr>Trebuchet MS</vt:lpstr>
      <vt:lpstr>Georgia</vt:lpstr>
      <vt:lpstr>Calibri</vt:lpstr>
      <vt:lpstr>Tahoma</vt:lpstr>
      <vt:lpstr>Wingdings</vt:lpstr>
      <vt:lpstr>Times New Roman</vt:lpstr>
      <vt:lpstr>Courier New</vt:lpstr>
      <vt:lpstr>Integração</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0</LinksUpToDate>
  <SharedDoc>0</SharedDoc>
  <HyperlinksChanged>0</HyperlinksChanged>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dc:title>Apresentação do PowerPoint</dc:title>
  <cp:revision>100</cp:revision>
  <dcterms:created xsi:type="dcterms:W3CDTF">2013-04-16T21:31:40Z</dcterms:created>
  <dcterms:modified xsi:type="dcterms:W3CDTF">2020-09-06T17:18:16Z</dcterms:modified>
</cp:coreProperties>
</file>